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6"/>
  </p:notesMasterIdLst>
  <p:handoutMasterIdLst>
    <p:handoutMasterId r:id="rId27"/>
  </p:handoutMasterIdLst>
  <p:sldIdLst>
    <p:sldId id="680" r:id="rId2"/>
    <p:sldId id="681" r:id="rId3"/>
    <p:sldId id="713" r:id="rId4"/>
    <p:sldId id="693" r:id="rId5"/>
    <p:sldId id="682" r:id="rId6"/>
    <p:sldId id="692" r:id="rId7"/>
    <p:sldId id="694" r:id="rId8"/>
    <p:sldId id="709" r:id="rId9"/>
    <p:sldId id="699" r:id="rId10"/>
    <p:sldId id="708" r:id="rId11"/>
    <p:sldId id="697" r:id="rId12"/>
    <p:sldId id="698" r:id="rId13"/>
    <p:sldId id="711" r:id="rId14"/>
    <p:sldId id="700" r:id="rId15"/>
    <p:sldId id="701" r:id="rId16"/>
    <p:sldId id="703" r:id="rId17"/>
    <p:sldId id="704" r:id="rId18"/>
    <p:sldId id="705" r:id="rId19"/>
    <p:sldId id="715" r:id="rId20"/>
    <p:sldId id="493" r:id="rId21"/>
    <p:sldId id="434" r:id="rId22"/>
    <p:sldId id="710" r:id="rId23"/>
    <p:sldId id="716" r:id="rId24"/>
    <p:sldId id="438" r:id="rId25"/>
  </p:sldIdLst>
  <p:sldSz cx="9144000" cy="6858000" type="screen4x3"/>
  <p:notesSz cx="6858000" cy="9144000"/>
  <p:embeddedFontLst>
    <p:embeddedFont>
      <p:font typeface="Trebuchet MS" pitchFamily="34" charset="0"/>
      <p:regular r:id="rId28"/>
      <p:bold r:id="rId29"/>
      <p:italic r:id="rId30"/>
      <p:boldItalic r:id="rId31"/>
    </p:embeddedFont>
    <p:embeddedFont>
      <p:font typeface="Futura Bk BT"/>
      <p:regular r:id="rId32"/>
      <p:italic r:id="rId33"/>
    </p:embeddedFont>
    <p:embeddedFont>
      <p:font typeface="TitilliumText14L" charset="0"/>
      <p:regular r:id="rId34"/>
      <p:bold r:id="rId35"/>
    </p:embeddedFont>
  </p:embeddedFontLst>
  <p:defaultTextStyle>
    <a:defPPr>
      <a:defRPr lang="de-DE"/>
    </a:defPPr>
    <a:lvl1pPr algn="l" rtl="0" fontAlgn="base">
      <a:spcBef>
        <a:spcPct val="0"/>
      </a:spcBef>
      <a:spcAft>
        <a:spcPct val="0"/>
      </a:spcAft>
      <a:defRPr sz="2600" kern="1200">
        <a:solidFill>
          <a:srgbClr val="00ADEF"/>
        </a:solidFill>
        <a:latin typeface="Futura Bk BT" pitchFamily="34" charset="0"/>
        <a:ea typeface="+mn-ea"/>
        <a:cs typeface="+mn-cs"/>
      </a:defRPr>
    </a:lvl1pPr>
    <a:lvl2pPr marL="457200" algn="l" rtl="0" fontAlgn="base">
      <a:spcBef>
        <a:spcPct val="0"/>
      </a:spcBef>
      <a:spcAft>
        <a:spcPct val="0"/>
      </a:spcAft>
      <a:defRPr sz="2600" kern="1200">
        <a:solidFill>
          <a:srgbClr val="00ADEF"/>
        </a:solidFill>
        <a:latin typeface="Futura Bk BT" pitchFamily="34" charset="0"/>
        <a:ea typeface="+mn-ea"/>
        <a:cs typeface="+mn-cs"/>
      </a:defRPr>
    </a:lvl2pPr>
    <a:lvl3pPr marL="914400" algn="l" rtl="0" fontAlgn="base">
      <a:spcBef>
        <a:spcPct val="0"/>
      </a:spcBef>
      <a:spcAft>
        <a:spcPct val="0"/>
      </a:spcAft>
      <a:defRPr sz="2600" kern="1200">
        <a:solidFill>
          <a:srgbClr val="00ADEF"/>
        </a:solidFill>
        <a:latin typeface="Futura Bk BT" pitchFamily="34" charset="0"/>
        <a:ea typeface="+mn-ea"/>
        <a:cs typeface="+mn-cs"/>
      </a:defRPr>
    </a:lvl3pPr>
    <a:lvl4pPr marL="1371600" algn="l" rtl="0" fontAlgn="base">
      <a:spcBef>
        <a:spcPct val="0"/>
      </a:spcBef>
      <a:spcAft>
        <a:spcPct val="0"/>
      </a:spcAft>
      <a:defRPr sz="2600" kern="1200">
        <a:solidFill>
          <a:srgbClr val="00ADEF"/>
        </a:solidFill>
        <a:latin typeface="Futura Bk BT" pitchFamily="34" charset="0"/>
        <a:ea typeface="+mn-ea"/>
        <a:cs typeface="+mn-cs"/>
      </a:defRPr>
    </a:lvl4pPr>
    <a:lvl5pPr marL="1828800" algn="l" rtl="0" fontAlgn="base">
      <a:spcBef>
        <a:spcPct val="0"/>
      </a:spcBef>
      <a:spcAft>
        <a:spcPct val="0"/>
      </a:spcAft>
      <a:defRPr sz="2600" kern="1200">
        <a:solidFill>
          <a:srgbClr val="00ADEF"/>
        </a:solidFill>
        <a:latin typeface="Futura Bk BT" pitchFamily="34" charset="0"/>
        <a:ea typeface="+mn-ea"/>
        <a:cs typeface="+mn-cs"/>
      </a:defRPr>
    </a:lvl5pPr>
    <a:lvl6pPr marL="2286000" algn="l" defTabSz="914400" rtl="0" eaLnBrk="1" latinLnBrk="0" hangingPunct="1">
      <a:defRPr sz="2600" kern="1200">
        <a:solidFill>
          <a:srgbClr val="00ADEF"/>
        </a:solidFill>
        <a:latin typeface="Futura Bk BT" pitchFamily="34" charset="0"/>
        <a:ea typeface="+mn-ea"/>
        <a:cs typeface="+mn-cs"/>
      </a:defRPr>
    </a:lvl6pPr>
    <a:lvl7pPr marL="2743200" algn="l" defTabSz="914400" rtl="0" eaLnBrk="1" latinLnBrk="0" hangingPunct="1">
      <a:defRPr sz="2600" kern="1200">
        <a:solidFill>
          <a:srgbClr val="00ADEF"/>
        </a:solidFill>
        <a:latin typeface="Futura Bk BT" pitchFamily="34" charset="0"/>
        <a:ea typeface="+mn-ea"/>
        <a:cs typeface="+mn-cs"/>
      </a:defRPr>
    </a:lvl7pPr>
    <a:lvl8pPr marL="3200400" algn="l" defTabSz="914400" rtl="0" eaLnBrk="1" latinLnBrk="0" hangingPunct="1">
      <a:defRPr sz="2600" kern="1200">
        <a:solidFill>
          <a:srgbClr val="00ADEF"/>
        </a:solidFill>
        <a:latin typeface="Futura Bk BT" pitchFamily="34" charset="0"/>
        <a:ea typeface="+mn-ea"/>
        <a:cs typeface="+mn-cs"/>
      </a:defRPr>
    </a:lvl8pPr>
    <a:lvl9pPr marL="3657600" algn="l" defTabSz="914400" rtl="0" eaLnBrk="1" latinLnBrk="0" hangingPunct="1">
      <a:defRPr sz="2600" kern="1200">
        <a:solidFill>
          <a:srgbClr val="00ADEF"/>
        </a:solidFill>
        <a:latin typeface="Futura Bk BT"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728"/>
    <a:srgbClr val="EF3941"/>
    <a:srgbClr val="B15B10"/>
    <a:srgbClr val="827C00"/>
    <a:srgbClr val="C2CF21"/>
    <a:srgbClr val="2E4379"/>
    <a:srgbClr val="0D4A7D"/>
    <a:srgbClr val="882B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917" autoAdjust="0"/>
    <p:restoredTop sz="84615" autoAdjust="0"/>
  </p:normalViewPr>
  <p:slideViewPr>
    <p:cSldViewPr snapToGrid="0">
      <p:cViewPr varScale="1">
        <p:scale>
          <a:sx n="64" d="100"/>
          <a:sy n="64" d="100"/>
        </p:scale>
        <p:origin x="-150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3" d="100"/>
          <a:sy n="43" d="100"/>
        </p:scale>
        <p:origin x="-2122"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solidFill>
                  <a:schemeClr val="tx1"/>
                </a:solidFill>
                <a:latin typeface="Arial" pitchFamily="34" charset="0"/>
              </a:defRPr>
            </a:lvl1pPr>
          </a:lstStyle>
          <a:p>
            <a:pPr>
              <a:defRPr/>
            </a:pPr>
            <a:endParaRPr lang="en-US"/>
          </a:p>
        </p:txBody>
      </p:sp>
      <p:sp>
        <p:nvSpPr>
          <p:cNvPr id="26624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solidFill>
                  <a:schemeClr val="tx1"/>
                </a:solidFill>
                <a:latin typeface="Arial" pitchFamily="34" charset="0"/>
              </a:defRPr>
            </a:lvl1pPr>
          </a:lstStyle>
          <a:p>
            <a:pPr>
              <a:defRPr/>
            </a:pPr>
            <a:endParaRPr lang="en-US"/>
          </a:p>
        </p:txBody>
      </p:sp>
      <p:sp>
        <p:nvSpPr>
          <p:cNvPr id="26624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solidFill>
                  <a:schemeClr val="tx1"/>
                </a:solidFill>
                <a:latin typeface="Arial" pitchFamily="34" charset="0"/>
              </a:defRPr>
            </a:lvl1pPr>
          </a:lstStyle>
          <a:p>
            <a:pPr>
              <a:defRPr/>
            </a:pPr>
            <a:endParaRPr lang="en-US"/>
          </a:p>
        </p:txBody>
      </p:sp>
      <p:sp>
        <p:nvSpPr>
          <p:cNvPr id="26624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solidFill>
                  <a:schemeClr val="tx1"/>
                </a:solidFill>
                <a:latin typeface="Arial" pitchFamily="34" charset="0"/>
              </a:defRPr>
            </a:lvl1pPr>
          </a:lstStyle>
          <a:p>
            <a:pPr>
              <a:defRPr/>
            </a:pPr>
            <a:fld id="{70A8E0C3-3CB2-40AF-8562-1733E3A3F600}" type="slidenum">
              <a:rPr lang="en-US"/>
              <a:pPr>
                <a:defRPr/>
              </a:pPr>
              <a:t>‹#›</a:t>
            </a:fld>
            <a:endParaRPr lang="en-US"/>
          </a:p>
        </p:txBody>
      </p:sp>
    </p:spTree>
    <p:extLst>
      <p:ext uri="{BB962C8B-B14F-4D97-AF65-F5344CB8AC3E}">
        <p14:creationId xmlns:p14="http://schemas.microsoft.com/office/powerpoint/2010/main" val="320865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solidFill>
                  <a:schemeClr val="tx1"/>
                </a:solidFill>
                <a:latin typeface="Arial" pitchFamily="34" charset="0"/>
              </a:defRPr>
            </a:lvl1pPr>
          </a:lstStyle>
          <a:p>
            <a:pPr>
              <a:defRPr/>
            </a:pPr>
            <a:endParaRPr lang="de-DE"/>
          </a:p>
        </p:txBody>
      </p:sp>
      <p:sp>
        <p:nvSpPr>
          <p:cNvPr id="1105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solidFill>
                  <a:schemeClr val="tx1"/>
                </a:solidFill>
                <a:latin typeface="Arial" pitchFamily="34" charset="0"/>
              </a:defRPr>
            </a:lvl1pPr>
          </a:lstStyle>
          <a:p>
            <a:pPr>
              <a:defRPr/>
            </a:pPr>
            <a:endParaRPr lang="de-DE"/>
          </a:p>
        </p:txBody>
      </p:sp>
      <p:sp>
        <p:nvSpPr>
          <p:cNvPr id="747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05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Click to edit Master text styles</a:t>
            </a:r>
          </a:p>
          <a:p>
            <a:pPr lvl="1"/>
            <a:r>
              <a:rPr lang="de-DE" noProof="0" smtClean="0"/>
              <a:t>Second level</a:t>
            </a:r>
          </a:p>
          <a:p>
            <a:pPr lvl="2"/>
            <a:r>
              <a:rPr lang="de-DE" noProof="0" smtClean="0"/>
              <a:t>Third level</a:t>
            </a:r>
          </a:p>
          <a:p>
            <a:pPr lvl="3"/>
            <a:r>
              <a:rPr lang="de-DE" noProof="0" smtClean="0"/>
              <a:t>Fourth level</a:t>
            </a:r>
          </a:p>
          <a:p>
            <a:pPr lvl="4"/>
            <a:r>
              <a:rPr lang="de-DE" noProof="0" smtClean="0"/>
              <a:t>Fifth level</a:t>
            </a:r>
          </a:p>
        </p:txBody>
      </p:sp>
      <p:sp>
        <p:nvSpPr>
          <p:cNvPr id="1105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solidFill>
                  <a:schemeClr val="tx1"/>
                </a:solidFill>
                <a:latin typeface="Arial" pitchFamily="34" charset="0"/>
              </a:defRPr>
            </a:lvl1pPr>
          </a:lstStyle>
          <a:p>
            <a:pPr>
              <a:defRPr/>
            </a:pPr>
            <a:endParaRPr lang="de-DE"/>
          </a:p>
        </p:txBody>
      </p:sp>
      <p:sp>
        <p:nvSpPr>
          <p:cNvPr id="1105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solidFill>
                  <a:schemeClr val="tx1"/>
                </a:solidFill>
                <a:latin typeface="Arial" pitchFamily="34" charset="0"/>
              </a:defRPr>
            </a:lvl1pPr>
          </a:lstStyle>
          <a:p>
            <a:pPr>
              <a:defRPr/>
            </a:pPr>
            <a:fld id="{842FB8B9-65C1-461F-89BF-255502194EC6}" type="slidenum">
              <a:rPr lang="de-DE"/>
              <a:pPr>
                <a:defRPr/>
              </a:pPr>
              <a:t>‹#›</a:t>
            </a:fld>
            <a:endParaRPr lang="de-DE"/>
          </a:p>
        </p:txBody>
      </p:sp>
    </p:spTree>
    <p:extLst>
      <p:ext uri="{BB962C8B-B14F-4D97-AF65-F5344CB8AC3E}">
        <p14:creationId xmlns:p14="http://schemas.microsoft.com/office/powerpoint/2010/main" val="75389219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flickr.com/people/rmgimage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smtClean="0"/>
              <a:t>This talk introduces our initial work on Probabilistic Similarity Logic (or</a:t>
            </a:r>
            <a:r>
              <a:rPr lang="de-DE" baseline="0" dirty="0" smtClean="0"/>
              <a:t> PSL for short)</a:t>
            </a:r>
            <a:r>
              <a:rPr lang="de-DE" dirty="0" smtClean="0"/>
              <a:t>,</a:t>
            </a:r>
            <a:r>
              <a:rPr lang="de-DE" baseline="0" dirty="0" smtClean="0"/>
              <a:t> an SRL type framework which facilitates reasoning about imprecision and similarity in a relational setting.  In addition to this extra layer of expressiveness, we show that our proposal of PSL allows for tractable and practical inference. PSL arose from joint work with Lise Getoor at UMD on a problem which inherently exhibits imprecision.</a:t>
            </a:r>
            <a:endParaRPr lang="de-DE" dirty="0" smtClean="0"/>
          </a:p>
          <a:p>
            <a:endParaRPr lang="de-DE" dirty="0" smtClean="0"/>
          </a:p>
          <a:p>
            <a:endParaRPr lang="de-DE" dirty="0" smtClean="0"/>
          </a:p>
          <a:p>
            <a:endParaRPr lang="de-DE" dirty="0" smtClean="0"/>
          </a:p>
          <a:p>
            <a:r>
              <a:rPr lang="de-DE" dirty="0" smtClean="0"/>
              <a:t>30 second elevator</a:t>
            </a:r>
            <a:r>
              <a:rPr lang="de-DE" baseline="0" dirty="0" smtClean="0"/>
              <a:t> pitch to give people an idea of what is ahead and why they should be excited about it:</a:t>
            </a:r>
          </a:p>
          <a:p>
            <a:endParaRPr lang="en-US" dirty="0"/>
          </a:p>
        </p:txBody>
      </p:sp>
      <p:sp>
        <p:nvSpPr>
          <p:cNvPr id="4" name="Slide Number Placeholder 3"/>
          <p:cNvSpPr>
            <a:spLocks noGrp="1"/>
          </p:cNvSpPr>
          <p:nvPr>
            <p:ph type="sldNum" sz="quarter" idx="10"/>
          </p:nvPr>
        </p:nvSpPr>
        <p:spPr/>
        <p:txBody>
          <a:bodyPr/>
          <a:lstStyle/>
          <a:p>
            <a:pPr>
              <a:defRPr/>
            </a:pPr>
            <a:fld id="{842FB8B9-65C1-461F-89BF-255502194EC6}" type="slidenum">
              <a:rPr lang="de-DE" smtClean="0"/>
              <a:pPr>
                <a:defRPr/>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Model 1 Model 2 : relational, non-relational features used</a:t>
            </a:r>
            <a:endParaRPr lang="en-US" dirty="0"/>
          </a:p>
        </p:txBody>
      </p:sp>
      <p:sp>
        <p:nvSpPr>
          <p:cNvPr id="4" name="Slide Number Placeholder 3"/>
          <p:cNvSpPr>
            <a:spLocks noGrp="1"/>
          </p:cNvSpPr>
          <p:nvPr>
            <p:ph type="sldNum" sz="quarter" idx="10"/>
          </p:nvPr>
        </p:nvSpPr>
        <p:spPr/>
        <p:txBody>
          <a:bodyPr/>
          <a:lstStyle/>
          <a:p>
            <a:fld id="{1DFB7F4E-EDDD-453D-8679-5D2ABDD9D210}"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Bi-color nodes are those whose labels do</a:t>
            </a:r>
            <a:r>
              <a:rPr lang="en-US" baseline="0" dirty="0" smtClean="0"/>
              <a:t> not agree.</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Shape eccentricity indicates the difference of distribution curve of two models. Node is circular when both models’ distributions are more similar, elliptical when they are different.</a:t>
            </a:r>
          </a:p>
          <a:p>
            <a:endParaRPr lang="en-US" dirty="0"/>
          </a:p>
        </p:txBody>
      </p:sp>
      <p:sp>
        <p:nvSpPr>
          <p:cNvPr id="4" name="Slide Number Placeholder 3"/>
          <p:cNvSpPr>
            <a:spLocks noGrp="1"/>
          </p:cNvSpPr>
          <p:nvPr>
            <p:ph type="sldNum" sz="quarter" idx="10"/>
          </p:nvPr>
        </p:nvSpPr>
        <p:spPr/>
        <p:txBody>
          <a:bodyPr/>
          <a:lstStyle/>
          <a:p>
            <a:pPr>
              <a:defRPr/>
            </a:pPr>
            <a:fld id="{842FB8B9-65C1-461F-89BF-255502194EC6}" type="slidenum">
              <a:rPr lang="de-DE" smtClean="0"/>
              <a:pPr>
                <a:defRPr/>
              </a:pPr>
              <a:t>17</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42FB8B9-65C1-461F-89BF-255502194EC6}" type="slidenum">
              <a:rPr lang="de-DE" smtClean="0"/>
              <a:pPr>
                <a:defRPr/>
              </a:pPr>
              <a:t>23</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42FB8B9-65C1-461F-89BF-255502194EC6}" type="slidenum">
              <a:rPr lang="de-DE" smtClean="0"/>
              <a:pPr>
                <a:defRPr/>
              </a:pPr>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842FB8B9-65C1-461F-89BF-255502194EC6}" type="slidenum">
              <a:rPr lang="de-DE" smtClean="0"/>
              <a:pPr>
                <a:defRPr/>
              </a:pPr>
              <a:t>4</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baseline="0" dirty="0" err="1" smtClean="0"/>
              <a:t>Uai</a:t>
            </a:r>
            <a:r>
              <a:rPr lang="en-US" baseline="0" dirty="0" smtClean="0"/>
              <a:t> paper showing exact inferences are tractable</a:t>
            </a:r>
          </a:p>
          <a:p>
            <a:pPr marL="228600" indent="-228600">
              <a:buAutoNum type="arabicPeriod"/>
            </a:pPr>
            <a:r>
              <a:rPr lang="en-US" baseline="0" dirty="0" smtClean="0"/>
              <a:t>Nips paper showing marginal probabilities are tractable (in practice)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42FB8B9-65C1-461F-89BF-255502194EC6}" type="slidenum">
              <a:rPr lang="de-DE" smtClean="0"/>
              <a:pPr>
                <a:defRPr/>
              </a:pPr>
              <a:t>6</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use Groovy to implement a DSL (domain specific</a:t>
            </a:r>
            <a:r>
              <a:rPr lang="en-US" baseline="0" dirty="0" smtClean="0"/>
              <a:t> language) for specifying PSL models</a:t>
            </a:r>
            <a:endParaRPr lang="en-US" dirty="0"/>
          </a:p>
        </p:txBody>
      </p:sp>
      <p:sp>
        <p:nvSpPr>
          <p:cNvPr id="4" name="Slide Number Placeholder 3"/>
          <p:cNvSpPr>
            <a:spLocks noGrp="1"/>
          </p:cNvSpPr>
          <p:nvPr>
            <p:ph type="sldNum" sz="quarter" idx="10"/>
          </p:nvPr>
        </p:nvSpPr>
        <p:spPr/>
        <p:txBody>
          <a:bodyPr/>
          <a:lstStyle/>
          <a:p>
            <a:pPr>
              <a:defRPr/>
            </a:pPr>
            <a:fld id="{842FB8B9-65C1-461F-89BF-255502194EC6}" type="slidenum">
              <a:rPr lang="de-DE" smtClean="0"/>
              <a:pPr>
                <a:defRPr/>
              </a:pPr>
              <a:t>7</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42FB8B9-65C1-461F-89BF-255502194EC6}" type="slidenum">
              <a:rPr lang="de-DE" smtClean="0"/>
              <a:pPr>
                <a:defRPr/>
              </a:pPr>
              <a:t>8</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Pictures:</a:t>
            </a:r>
            <a:r>
              <a:rPr lang="en-US" baseline="0" dirty="0" smtClean="0"/>
              <a:t> </a:t>
            </a:r>
          </a:p>
          <a:p>
            <a:r>
              <a:rPr lang="en-US" baseline="0" dirty="0" smtClean="0"/>
              <a:t>[1] Google Image search for “ontology” on Nov 29</a:t>
            </a:r>
            <a:r>
              <a:rPr lang="en-US" baseline="30000" dirty="0" smtClean="0"/>
              <a:t>th</a:t>
            </a:r>
            <a:r>
              <a:rPr lang="en-US" baseline="0" dirty="0" smtClean="0"/>
              <a:t>, 2010</a:t>
            </a:r>
          </a:p>
          <a:p>
            <a:r>
              <a:rPr lang="en-US" baseline="0" dirty="0" smtClean="0"/>
              <a:t>[2] Image from </a:t>
            </a:r>
            <a:r>
              <a:rPr lang="en-US" baseline="0" dirty="0" err="1" smtClean="0"/>
              <a:t>flickr</a:t>
            </a:r>
            <a:r>
              <a:rPr lang="en-US" baseline="0" dirty="0" smtClean="0"/>
              <a:t>: http://www.flickr.com/photos/rmgimages/4882443448/, copyright of </a:t>
            </a:r>
            <a:r>
              <a:rPr lang="en-US" sz="1200" kern="1200" dirty="0" smtClean="0">
                <a:solidFill>
                  <a:schemeClr val="tx1"/>
                </a:solidFill>
                <a:latin typeface="Arial" pitchFamily="34" charset="0"/>
                <a:ea typeface="+mn-ea"/>
                <a:cs typeface="+mn-cs"/>
                <a:hlinkClick r:id="rId3"/>
              </a:rPr>
              <a:t>Keith Ramsey</a:t>
            </a:r>
            <a:r>
              <a:rPr lang="en-US" sz="1200" kern="1200" dirty="0" smtClean="0">
                <a:solidFill>
                  <a:schemeClr val="tx1"/>
                </a:solidFill>
                <a:latin typeface="Arial" pitchFamily="34" charset="0"/>
                <a:ea typeface="+mn-ea"/>
                <a:cs typeface="+mn-cs"/>
              </a:rPr>
              <a:t> (</a:t>
            </a:r>
            <a:r>
              <a:rPr lang="en-US" sz="1200" kern="1200" dirty="0" err="1" smtClean="0">
                <a:solidFill>
                  <a:schemeClr val="tx1"/>
                </a:solidFill>
                <a:latin typeface="Arial" pitchFamily="34" charset="0"/>
                <a:ea typeface="+mn-ea"/>
                <a:cs typeface="+mn-cs"/>
              </a:rPr>
              <a:t>RambergMediaImages</a:t>
            </a:r>
            <a:r>
              <a:rPr lang="en-US" sz="1200" kern="1200" dirty="0" smtClean="0">
                <a:solidFill>
                  <a:schemeClr val="tx1"/>
                </a:solidFill>
                <a:latin typeface="Arial" pitchFamily="34" charset="0"/>
                <a:ea typeface="+mn-ea"/>
                <a:cs typeface="+mn-cs"/>
              </a:rPr>
              <a:t>)</a:t>
            </a:r>
            <a:endParaRPr lang="en-US" baseline="0" dirty="0" smtClean="0"/>
          </a:p>
          <a:p>
            <a:r>
              <a:rPr lang="en-US" dirty="0" smtClean="0"/>
              <a:t>[3] </a:t>
            </a:r>
            <a:endParaRPr lang="en-US" dirty="0"/>
          </a:p>
        </p:txBody>
      </p:sp>
      <p:sp>
        <p:nvSpPr>
          <p:cNvPr id="4" name="Slide Number Placeholder 3"/>
          <p:cNvSpPr>
            <a:spLocks noGrp="1"/>
          </p:cNvSpPr>
          <p:nvPr>
            <p:ph type="sldNum" sz="quarter" idx="10"/>
          </p:nvPr>
        </p:nvSpPr>
        <p:spPr/>
        <p:txBody>
          <a:bodyPr/>
          <a:lstStyle/>
          <a:p>
            <a:pPr>
              <a:defRPr/>
            </a:pPr>
            <a:fld id="{842FB8B9-65C1-461F-89BF-255502194EC6}" type="slidenum">
              <a:rPr lang="de-DE" smtClean="0"/>
              <a:pPr>
                <a:defRPr/>
              </a:pPr>
              <a:t>11</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42FB8B9-65C1-461F-89BF-255502194EC6}" type="slidenum">
              <a:rPr lang="de-DE" smtClean="0"/>
              <a:pPr>
                <a:defRPr/>
              </a:pPr>
              <a:t>13</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42FB8B9-65C1-461F-89BF-255502194EC6}" type="slidenum">
              <a:rPr lang="de-DE" smtClean="0"/>
              <a:pPr>
                <a:defRPr/>
              </a:pPr>
              <a:t>14</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0" y="0"/>
            <a:ext cx="9144000" cy="6858000"/>
          </a:xfrm>
          <a:prstGeom prst="rect">
            <a:avLst/>
          </a:prstGeom>
        </p:spPr>
      </p:pic>
      <p:sp>
        <p:nvSpPr>
          <p:cNvPr id="5" name="Rectangular Callout 4"/>
          <p:cNvSpPr/>
          <p:nvPr userDrawn="1"/>
        </p:nvSpPr>
        <p:spPr bwMode="auto">
          <a:xfrm flipV="1">
            <a:off x="-228600" y="4114800"/>
            <a:ext cx="9525000" cy="2895600"/>
          </a:xfrm>
          <a:prstGeom prst="wedgeRectCallout">
            <a:avLst>
              <a:gd name="adj1" fmla="val -2295"/>
              <a:gd name="adj2" fmla="val 87621"/>
            </a:avLst>
          </a:prstGeom>
          <a:solidFill>
            <a:schemeClr val="tx1"/>
          </a:solidFill>
          <a:ln w="63500" cap="flat" cmpd="sng" algn="ctr">
            <a:solidFill>
              <a:schemeClr val="bg1"/>
            </a:solidFill>
            <a:prstDash val="solid"/>
            <a:round/>
            <a:headEnd type="none" w="med" len="med"/>
            <a:tailEnd type="none" w="med" len="med"/>
          </a:ln>
          <a:effectLst>
            <a:outerShdw blurRad="76200" dist="76200" dir="5400000">
              <a:schemeClr val="tx2">
                <a:alpha val="65000"/>
              </a:schemeClr>
            </a:outerShdw>
          </a:effectLst>
        </p:spPr>
        <p:txBody>
          <a:bodyPr vert="horz" wrap="square" lIns="12600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dirty="0" smtClean="0">
              <a:ln>
                <a:noFill/>
              </a:ln>
              <a:solidFill>
                <a:srgbClr val="00ADEF"/>
              </a:solidFill>
              <a:effectLst/>
              <a:latin typeface="Trebuchet MS"/>
            </a:endParaRPr>
          </a:p>
        </p:txBody>
      </p:sp>
      <p:sp>
        <p:nvSpPr>
          <p:cNvPr id="2" name="Title 1"/>
          <p:cNvSpPr>
            <a:spLocks noGrp="1"/>
          </p:cNvSpPr>
          <p:nvPr>
            <p:ph type="ctrTitle"/>
          </p:nvPr>
        </p:nvSpPr>
        <p:spPr>
          <a:xfrm>
            <a:off x="381000" y="4572000"/>
            <a:ext cx="8458200" cy="684207"/>
          </a:xfrm>
        </p:spPr>
        <p:txBody>
          <a:bodyPr/>
          <a:lstStyle>
            <a:lvl1pPr algn="ctr">
              <a:defRPr sz="4800" spc="-15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1000" y="5453058"/>
            <a:ext cx="8458200" cy="642942"/>
          </a:xfrm>
        </p:spPr>
        <p:txBody>
          <a:bodyPr/>
          <a:lstStyle>
            <a:lvl1pPr marL="0" indent="0" algn="ctr">
              <a:buNone/>
              <a:defRPr sz="3600" spc="-150">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635000"/>
            <a:ext cx="2216150" cy="5648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635000"/>
            <a:ext cx="6499225" cy="5648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05BA71DD-B9D6-4EA3-B5B3-C554962B829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p>
            <a:fld id="{05BA71DD-B9D6-4EA3-B5B3-C554962B829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472" y="1571612"/>
            <a:ext cx="4023360"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7752" y="1571612"/>
            <a:ext cx="4023360"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05BA71DD-B9D6-4EA3-B5B3-C554962B829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05BA71DD-B9D6-4EA3-B5B3-C554962B829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1473" y="571480"/>
            <a:ext cx="7929617" cy="706438"/>
          </a:xfrm>
        </p:spPr>
        <p:txBody>
          <a:bodyPr/>
          <a:lstStyle>
            <a:lvl1pPr algn="ctr">
              <a:defRPr/>
            </a:lvl1pPr>
          </a:lstStyle>
          <a:p>
            <a:r>
              <a:rPr lang="en-US" dirty="0" smtClean="0"/>
              <a:t>Click to edit Master title style</a:t>
            </a:r>
            <a:endParaRPr lang="en-US" dirty="0"/>
          </a:p>
        </p:txBody>
      </p:sp>
      <p:sp>
        <p:nvSpPr>
          <p:cNvPr id="4" name="Rectangle 3"/>
          <p:cNvSpPr/>
          <p:nvPr userDrawn="1"/>
        </p:nvSpPr>
        <p:spPr bwMode="auto">
          <a:xfrm>
            <a:off x="0" y="2362200"/>
            <a:ext cx="9144000" cy="4495800"/>
          </a:xfrm>
          <a:prstGeom prst="rect">
            <a:avLst/>
          </a:prstGeom>
          <a:solidFill>
            <a:schemeClr val="bg1"/>
          </a:solidFill>
          <a:ln w="9525" cap="flat" cmpd="sng" algn="ctr">
            <a:noFill/>
            <a:prstDash val="solid"/>
            <a:round/>
            <a:headEnd type="none" w="med" len="med"/>
            <a:tailEnd type="none" w="med" len="med"/>
          </a:ln>
          <a:effectLst/>
        </p:spPr>
        <p:txBody>
          <a:bodyPr vert="horz" wrap="square" lIns="12600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dirty="0" smtClean="0">
              <a:ln>
                <a:noFill/>
              </a:ln>
              <a:solidFill>
                <a:srgbClr val="00ADEF"/>
              </a:solidFill>
              <a:effectLst/>
              <a:latin typeface="Trebuchet M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12600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dirty="0" smtClean="0">
              <a:ln>
                <a:noFill/>
              </a:ln>
              <a:solidFill>
                <a:srgbClr val="00ADEF"/>
              </a:solidFill>
              <a:effectLst/>
              <a:latin typeface="Trebuchet M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4"/>
          <p:cNvSpPr>
            <a:spLocks noGrp="1"/>
          </p:cNvSpPr>
          <p:nvPr>
            <p:ph type="sldNum" sz="quarter" idx="10"/>
          </p:nvPr>
        </p:nvSpPr>
        <p:spPr/>
        <p:txBody>
          <a:bodyPr/>
          <a:lstStyle/>
          <a:p>
            <a:fld id="{05BA71DD-B9D6-4EA3-B5B3-C554962B829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arallelogram 12"/>
          <p:cNvSpPr/>
          <p:nvPr userDrawn="1"/>
        </p:nvSpPr>
        <p:spPr bwMode="auto">
          <a:xfrm>
            <a:off x="685800" y="6520372"/>
            <a:ext cx="8077201" cy="337628"/>
          </a:xfrm>
          <a:prstGeom prst="parallelogram">
            <a:avLst>
              <a:gd name="adj" fmla="val 102740"/>
            </a:avLst>
          </a:prstGeom>
          <a:solidFill>
            <a:srgbClr val="33B6E9"/>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2600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dirty="0" smtClean="0">
              <a:ln>
                <a:noFill/>
              </a:ln>
              <a:solidFill>
                <a:srgbClr val="00ADEF"/>
              </a:solidFill>
              <a:effectLst/>
              <a:latin typeface="Trebuchet MS"/>
            </a:endParaRPr>
          </a:p>
        </p:txBody>
      </p:sp>
      <p:sp>
        <p:nvSpPr>
          <p:cNvPr id="5123" name="Rectangle 2"/>
          <p:cNvSpPr>
            <a:spLocks noGrp="1" noChangeArrowheads="1"/>
          </p:cNvSpPr>
          <p:nvPr>
            <p:ph type="title"/>
          </p:nvPr>
        </p:nvSpPr>
        <p:spPr bwMode="auto">
          <a:xfrm>
            <a:off x="304800" y="571480"/>
            <a:ext cx="8562975" cy="706438"/>
          </a:xfrm>
          <a:prstGeom prst="rect">
            <a:avLst/>
          </a:prstGeom>
          <a:noFill/>
          <a:ln w="9525">
            <a:noFill/>
            <a:miter lim="800000"/>
            <a:headEnd/>
            <a:tailEnd/>
          </a:ln>
        </p:spPr>
        <p:txBody>
          <a:bodyPr vert="horz" wrap="square" lIns="126000" tIns="45720" rIns="91440" bIns="45720" numCol="1" anchor="t" anchorCtr="0" compatLnSpc="1">
            <a:prstTxWarp prst="textNoShape">
              <a:avLst/>
            </a:prstTxWarp>
          </a:bodyPr>
          <a:lstStyle/>
          <a:p>
            <a:pPr lvl="0"/>
            <a:r>
              <a:rPr lang="de-DE" dirty="0" smtClean="0"/>
              <a:t>Click to edit Master title style</a:t>
            </a:r>
          </a:p>
        </p:txBody>
      </p:sp>
      <p:sp>
        <p:nvSpPr>
          <p:cNvPr id="5124" name="Rectangle 3"/>
          <p:cNvSpPr>
            <a:spLocks noGrp="1" noChangeArrowheads="1"/>
          </p:cNvSpPr>
          <p:nvPr>
            <p:ph type="body" idx="1"/>
          </p:nvPr>
        </p:nvSpPr>
        <p:spPr bwMode="auto">
          <a:xfrm>
            <a:off x="304800" y="1500174"/>
            <a:ext cx="7315200" cy="4711713"/>
          </a:xfrm>
          <a:prstGeom prst="rect">
            <a:avLst/>
          </a:prstGeom>
          <a:noFill/>
          <a:ln w="9525">
            <a:noFill/>
            <a:miter lim="800000"/>
            <a:headEnd/>
            <a:tailEnd/>
          </a:ln>
        </p:spPr>
        <p:txBody>
          <a:bodyPr vert="horz" wrap="square" lIns="126000" tIns="45720" rIns="91440" bIns="45720" numCol="1" anchor="t" anchorCtr="0" compatLnSpc="1">
            <a:prstTxWarp prst="textNoShape">
              <a:avLst/>
            </a:prstTxWarp>
          </a:bodyPr>
          <a:lstStyle/>
          <a:p>
            <a:pPr lvl="0"/>
            <a:r>
              <a:rPr lang="de-DE" dirty="0" smtClean="0"/>
              <a:t>Click to edit Master text styles</a:t>
            </a:r>
          </a:p>
          <a:p>
            <a:pPr lvl="1"/>
            <a:r>
              <a:rPr lang="de-DE" dirty="0" smtClean="0"/>
              <a:t>Second level</a:t>
            </a:r>
          </a:p>
          <a:p>
            <a:pPr lvl="2"/>
            <a:r>
              <a:rPr lang="de-DE" dirty="0" smtClean="0"/>
              <a:t>Third level</a:t>
            </a:r>
          </a:p>
          <a:p>
            <a:pPr lvl="3"/>
            <a:r>
              <a:rPr lang="de-DE" dirty="0" smtClean="0"/>
              <a:t>Fourth level</a:t>
            </a:r>
          </a:p>
          <a:p>
            <a:pPr lvl="4"/>
            <a:r>
              <a:rPr lang="de-DE" dirty="0" smtClean="0"/>
              <a:t>Fifth level</a:t>
            </a:r>
          </a:p>
        </p:txBody>
      </p:sp>
      <p:sp>
        <p:nvSpPr>
          <p:cNvPr id="7" name="Right Triangle 6"/>
          <p:cNvSpPr/>
          <p:nvPr userDrawn="1"/>
        </p:nvSpPr>
        <p:spPr bwMode="auto">
          <a:xfrm rot="16200000">
            <a:off x="8382000" y="6096000"/>
            <a:ext cx="762000" cy="762000"/>
          </a:xfrm>
          <a:prstGeom prst="rtTriangle">
            <a:avLst/>
          </a:prstGeom>
          <a:solidFill>
            <a:schemeClr val="accent1"/>
          </a:solidFill>
          <a:ln w="9525" cap="flat" cmpd="sng" algn="ctr">
            <a:noFill/>
            <a:prstDash val="solid"/>
            <a:round/>
            <a:headEnd type="none" w="med" len="med"/>
            <a:tailEnd type="none" w="med" len="med"/>
          </a:ln>
          <a:effectLst/>
        </p:spPr>
        <p:txBody>
          <a:bodyPr vert="horz" wrap="square" lIns="12600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dirty="0" smtClean="0">
              <a:ln>
                <a:noFill/>
              </a:ln>
              <a:solidFill>
                <a:srgbClr val="00ADEF"/>
              </a:solidFill>
              <a:effectLst/>
              <a:latin typeface="Trebuchet MS"/>
            </a:endParaRPr>
          </a:p>
        </p:txBody>
      </p:sp>
      <p:sp>
        <p:nvSpPr>
          <p:cNvPr id="8" name="Right Triangle 7"/>
          <p:cNvSpPr/>
          <p:nvPr userDrawn="1"/>
        </p:nvSpPr>
        <p:spPr bwMode="auto">
          <a:xfrm rot="16200000">
            <a:off x="8458200" y="6172200"/>
            <a:ext cx="685800" cy="685800"/>
          </a:xfrm>
          <a:prstGeom prst="rtTriangle">
            <a:avLst/>
          </a:prstGeom>
          <a:solidFill>
            <a:schemeClr val="tx1"/>
          </a:solidFill>
          <a:ln w="9525" cap="flat" cmpd="sng" algn="ctr">
            <a:noFill/>
            <a:prstDash val="solid"/>
            <a:round/>
            <a:headEnd type="none" w="med" len="med"/>
            <a:tailEnd type="none" w="med" len="med"/>
          </a:ln>
          <a:effectLst/>
        </p:spPr>
        <p:txBody>
          <a:bodyPr vert="horz" wrap="square" lIns="12600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dirty="0" smtClean="0">
              <a:ln>
                <a:noFill/>
              </a:ln>
              <a:solidFill>
                <a:srgbClr val="00ADEF"/>
              </a:solidFill>
              <a:effectLst/>
              <a:latin typeface="Trebuchet MS"/>
            </a:endParaRPr>
          </a:p>
        </p:txBody>
      </p:sp>
      <p:sp>
        <p:nvSpPr>
          <p:cNvPr id="11" name="Parallelogram 10"/>
          <p:cNvSpPr/>
          <p:nvPr userDrawn="1"/>
        </p:nvSpPr>
        <p:spPr bwMode="auto">
          <a:xfrm>
            <a:off x="749750" y="6553200"/>
            <a:ext cx="8089449" cy="304800"/>
          </a:xfrm>
          <a:prstGeom prst="parallelogram">
            <a:avLst>
              <a:gd name="adj" fmla="val 102740"/>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2600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dirty="0" smtClean="0">
              <a:ln>
                <a:noFill/>
              </a:ln>
              <a:solidFill>
                <a:srgbClr val="00ADEF"/>
              </a:solidFill>
              <a:effectLst/>
              <a:latin typeface="Trebuchet MS"/>
            </a:endParaRPr>
          </a:p>
        </p:txBody>
      </p:sp>
      <p:sp>
        <p:nvSpPr>
          <p:cNvPr id="17" name="Parallelogram 16"/>
          <p:cNvSpPr/>
          <p:nvPr userDrawn="1"/>
        </p:nvSpPr>
        <p:spPr bwMode="auto">
          <a:xfrm rot="16200000" flipH="1">
            <a:off x="8229602" y="5333998"/>
            <a:ext cx="1752600" cy="76203"/>
          </a:xfrm>
          <a:prstGeom prst="parallelogram">
            <a:avLst>
              <a:gd name="adj" fmla="val 74750"/>
            </a:avLst>
          </a:prstGeom>
          <a:solidFill>
            <a:schemeClr val="accent1"/>
          </a:solidFill>
          <a:ln w="9525" cap="flat" cmpd="sng" algn="ctr">
            <a:noFill/>
            <a:prstDash val="solid"/>
            <a:round/>
            <a:headEnd type="none" w="med" len="med"/>
            <a:tailEnd type="none" w="med" len="med"/>
          </a:ln>
          <a:effectLst/>
        </p:spPr>
        <p:txBody>
          <a:bodyPr vert="horz" wrap="square" lIns="12600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dirty="0" smtClean="0">
              <a:ln>
                <a:noFill/>
              </a:ln>
              <a:solidFill>
                <a:srgbClr val="00ADEF"/>
              </a:solidFill>
              <a:effectLst/>
              <a:latin typeface="Trebuchet MS"/>
            </a:endParaRPr>
          </a:p>
        </p:txBody>
      </p:sp>
      <p:sp>
        <p:nvSpPr>
          <p:cNvPr id="18" name="Parallelogram 17"/>
          <p:cNvSpPr/>
          <p:nvPr userDrawn="1"/>
        </p:nvSpPr>
        <p:spPr bwMode="auto">
          <a:xfrm>
            <a:off x="-18957" y="6553200"/>
            <a:ext cx="805639" cy="304800"/>
          </a:xfrm>
          <a:prstGeom prst="parallelogram">
            <a:avLst>
              <a:gd name="adj" fmla="val 102740"/>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2600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dirty="0" smtClean="0">
              <a:ln>
                <a:noFill/>
              </a:ln>
              <a:solidFill>
                <a:srgbClr val="00ADEF"/>
              </a:solidFill>
              <a:effectLst/>
              <a:latin typeface="Trebuchet MS"/>
            </a:endParaRPr>
          </a:p>
        </p:txBody>
      </p:sp>
      <p:sp>
        <p:nvSpPr>
          <p:cNvPr id="10" name="Slide Number Placeholder 9"/>
          <p:cNvSpPr>
            <a:spLocks noGrp="1"/>
          </p:cNvSpPr>
          <p:nvPr>
            <p:ph type="sldNum" sz="quarter" idx="4"/>
          </p:nvPr>
        </p:nvSpPr>
        <p:spPr>
          <a:xfrm>
            <a:off x="114488" y="6553200"/>
            <a:ext cx="533400" cy="285752"/>
          </a:xfrm>
          <a:prstGeom prst="rect">
            <a:avLst/>
          </a:prstGeom>
        </p:spPr>
        <p:txBody>
          <a:bodyPr vert="horz" wrap="none" lIns="0" tIns="0" rIns="0" bIns="0" rtlCol="0" anchor="ctr"/>
          <a:lstStyle>
            <a:lvl1pPr algn="ctr">
              <a:defRPr sz="1800" b="0" i="0" baseline="0">
                <a:solidFill>
                  <a:schemeClr val="bg1"/>
                </a:solidFill>
                <a:latin typeface="Trebuchet MS"/>
                <a:cs typeface="Trebuchet MS"/>
              </a:defRPr>
            </a:lvl1pPr>
          </a:lstStyle>
          <a:p>
            <a:fld id="{05BA71DD-B9D6-4EA3-B5B3-C554962B829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hdr="0" ftr="0" dt="0"/>
  <p:txStyles>
    <p:titleStyle>
      <a:lvl1pPr algn="l" rtl="0" eaLnBrk="0" fontAlgn="base" hangingPunct="0">
        <a:spcBef>
          <a:spcPct val="0"/>
        </a:spcBef>
        <a:spcAft>
          <a:spcPct val="0"/>
        </a:spcAft>
        <a:defRPr sz="4400" b="0" i="0">
          <a:solidFill>
            <a:schemeClr val="tx1"/>
          </a:solidFill>
          <a:latin typeface="Trebuchet MS"/>
          <a:ea typeface="+mj-ea"/>
          <a:cs typeface="Trebuchet MS"/>
        </a:defRPr>
      </a:lvl1pPr>
      <a:lvl2pPr algn="l" rtl="0" eaLnBrk="0" fontAlgn="base" hangingPunct="0">
        <a:spcBef>
          <a:spcPct val="0"/>
        </a:spcBef>
        <a:spcAft>
          <a:spcPct val="0"/>
        </a:spcAft>
        <a:defRPr sz="3800" b="1">
          <a:solidFill>
            <a:srgbClr val="0D4A7D"/>
          </a:solidFill>
          <a:latin typeface="Futura Bk BT" pitchFamily="34" charset="0"/>
        </a:defRPr>
      </a:lvl2pPr>
      <a:lvl3pPr algn="l" rtl="0" eaLnBrk="0" fontAlgn="base" hangingPunct="0">
        <a:spcBef>
          <a:spcPct val="0"/>
        </a:spcBef>
        <a:spcAft>
          <a:spcPct val="0"/>
        </a:spcAft>
        <a:defRPr sz="3800" b="1">
          <a:solidFill>
            <a:srgbClr val="0D4A7D"/>
          </a:solidFill>
          <a:latin typeface="Futura Bk BT" pitchFamily="34" charset="0"/>
        </a:defRPr>
      </a:lvl3pPr>
      <a:lvl4pPr algn="l" rtl="0" eaLnBrk="0" fontAlgn="base" hangingPunct="0">
        <a:spcBef>
          <a:spcPct val="0"/>
        </a:spcBef>
        <a:spcAft>
          <a:spcPct val="0"/>
        </a:spcAft>
        <a:defRPr sz="3800" b="1">
          <a:solidFill>
            <a:srgbClr val="0D4A7D"/>
          </a:solidFill>
          <a:latin typeface="Futura Bk BT" pitchFamily="34" charset="0"/>
        </a:defRPr>
      </a:lvl4pPr>
      <a:lvl5pPr algn="l" rtl="0" eaLnBrk="0" fontAlgn="base" hangingPunct="0">
        <a:spcBef>
          <a:spcPct val="0"/>
        </a:spcBef>
        <a:spcAft>
          <a:spcPct val="0"/>
        </a:spcAft>
        <a:defRPr sz="3800" b="1">
          <a:solidFill>
            <a:srgbClr val="0D4A7D"/>
          </a:solidFill>
          <a:latin typeface="Futura Bk BT" pitchFamily="34" charset="0"/>
        </a:defRPr>
      </a:lvl5pPr>
      <a:lvl6pPr marL="457200" algn="l" rtl="0" fontAlgn="base">
        <a:spcBef>
          <a:spcPct val="0"/>
        </a:spcBef>
        <a:spcAft>
          <a:spcPct val="0"/>
        </a:spcAft>
        <a:defRPr sz="3800" b="1">
          <a:solidFill>
            <a:srgbClr val="0D4A7D"/>
          </a:solidFill>
          <a:latin typeface="Futura Bk BT" pitchFamily="34" charset="0"/>
        </a:defRPr>
      </a:lvl6pPr>
      <a:lvl7pPr marL="914400" algn="l" rtl="0" fontAlgn="base">
        <a:spcBef>
          <a:spcPct val="0"/>
        </a:spcBef>
        <a:spcAft>
          <a:spcPct val="0"/>
        </a:spcAft>
        <a:defRPr sz="3800" b="1">
          <a:solidFill>
            <a:srgbClr val="0D4A7D"/>
          </a:solidFill>
          <a:latin typeface="Futura Bk BT" pitchFamily="34" charset="0"/>
        </a:defRPr>
      </a:lvl7pPr>
      <a:lvl8pPr marL="1371600" algn="l" rtl="0" fontAlgn="base">
        <a:spcBef>
          <a:spcPct val="0"/>
        </a:spcBef>
        <a:spcAft>
          <a:spcPct val="0"/>
        </a:spcAft>
        <a:defRPr sz="3800" b="1">
          <a:solidFill>
            <a:srgbClr val="0D4A7D"/>
          </a:solidFill>
          <a:latin typeface="Futura Bk BT" pitchFamily="34" charset="0"/>
        </a:defRPr>
      </a:lvl8pPr>
      <a:lvl9pPr marL="1828800" algn="l" rtl="0" fontAlgn="base">
        <a:spcBef>
          <a:spcPct val="0"/>
        </a:spcBef>
        <a:spcAft>
          <a:spcPct val="0"/>
        </a:spcAft>
        <a:defRPr sz="3800" b="1">
          <a:solidFill>
            <a:srgbClr val="0D4A7D"/>
          </a:solidFill>
          <a:latin typeface="Futura Bk BT" pitchFamily="34" charset="0"/>
        </a:defRPr>
      </a:lvl9pPr>
    </p:titleStyle>
    <p:bodyStyle>
      <a:lvl1pPr marL="263525" indent="-263525" algn="l" rtl="0" eaLnBrk="0" fontAlgn="base" hangingPunct="0">
        <a:spcBef>
          <a:spcPct val="20000"/>
        </a:spcBef>
        <a:spcAft>
          <a:spcPct val="0"/>
        </a:spcAft>
        <a:buFont typeface="Wingdings" pitchFamily="2" charset="2"/>
        <a:buChar char="§"/>
        <a:defRPr sz="3600" b="0" i="0">
          <a:solidFill>
            <a:schemeClr val="tx1"/>
          </a:solidFill>
          <a:latin typeface="Trebuchet MS"/>
          <a:ea typeface="+mn-ea"/>
          <a:cs typeface="Trebuchet MS"/>
        </a:defRPr>
      </a:lvl1pPr>
      <a:lvl2pPr marL="742950" indent="-285750" algn="l" rtl="0" eaLnBrk="0" fontAlgn="base" hangingPunct="0">
        <a:spcBef>
          <a:spcPct val="20000"/>
        </a:spcBef>
        <a:spcAft>
          <a:spcPct val="0"/>
        </a:spcAft>
        <a:buFont typeface="TitilliumText14L" pitchFamily="50" charset="0"/>
        <a:buChar char="-"/>
        <a:defRPr sz="3200" b="0" i="0">
          <a:solidFill>
            <a:schemeClr val="tx1"/>
          </a:solidFill>
          <a:latin typeface="Trebuchet MS"/>
          <a:cs typeface="Trebuchet MS"/>
        </a:defRPr>
      </a:lvl2pPr>
      <a:lvl3pPr marL="1143000" indent="-228600" algn="l" rtl="0" eaLnBrk="0" fontAlgn="base" hangingPunct="0">
        <a:spcBef>
          <a:spcPct val="20000"/>
        </a:spcBef>
        <a:spcAft>
          <a:spcPct val="0"/>
        </a:spcAft>
        <a:buFont typeface="Arial" pitchFamily="34" charset="0"/>
        <a:buChar char="•"/>
        <a:defRPr sz="2800" b="0" i="0">
          <a:solidFill>
            <a:schemeClr val="tx1"/>
          </a:solidFill>
          <a:latin typeface="Trebuchet MS"/>
          <a:cs typeface="Trebuchet MS"/>
        </a:defRPr>
      </a:lvl3pPr>
      <a:lvl4pPr marL="1600200" indent="-228600" algn="l" rtl="0" eaLnBrk="0" fontAlgn="base" hangingPunct="0">
        <a:spcBef>
          <a:spcPct val="20000"/>
        </a:spcBef>
        <a:spcAft>
          <a:spcPct val="0"/>
        </a:spcAft>
        <a:buFont typeface="Wingdings" pitchFamily="2" charset="2"/>
        <a:buChar char="§"/>
        <a:defRPr sz="2800" b="0" i="0">
          <a:solidFill>
            <a:schemeClr val="tx1"/>
          </a:solidFill>
          <a:latin typeface="Trebuchet MS"/>
          <a:cs typeface="Trebuchet MS"/>
        </a:defRPr>
      </a:lvl4pPr>
      <a:lvl5pPr marL="2057400" indent="-228600" algn="l" rtl="0" eaLnBrk="0" fontAlgn="base" hangingPunct="0">
        <a:spcBef>
          <a:spcPct val="20000"/>
        </a:spcBef>
        <a:spcAft>
          <a:spcPct val="0"/>
        </a:spcAft>
        <a:buChar char="»"/>
        <a:defRPr sz="2800" b="0" i="0">
          <a:solidFill>
            <a:schemeClr val="tx1"/>
          </a:solidFill>
          <a:latin typeface="Trebuchet MS"/>
          <a:cs typeface="Trebuchet MS"/>
        </a:defRPr>
      </a:lvl5pPr>
      <a:lvl6pPr marL="2514600" indent="-228600" algn="l" rtl="0" fontAlgn="base">
        <a:spcBef>
          <a:spcPct val="20000"/>
        </a:spcBef>
        <a:spcAft>
          <a:spcPct val="0"/>
        </a:spcAft>
        <a:buChar char="»"/>
        <a:defRPr>
          <a:solidFill>
            <a:srgbClr val="0D4A7D"/>
          </a:solidFill>
          <a:latin typeface="+mn-lt"/>
        </a:defRPr>
      </a:lvl6pPr>
      <a:lvl7pPr marL="2971800" indent="-228600" algn="l" rtl="0" fontAlgn="base">
        <a:spcBef>
          <a:spcPct val="20000"/>
        </a:spcBef>
        <a:spcAft>
          <a:spcPct val="0"/>
        </a:spcAft>
        <a:buChar char="»"/>
        <a:defRPr>
          <a:solidFill>
            <a:srgbClr val="0D4A7D"/>
          </a:solidFill>
          <a:latin typeface="+mn-lt"/>
        </a:defRPr>
      </a:lvl7pPr>
      <a:lvl8pPr marL="3429000" indent="-228600" algn="l" rtl="0" fontAlgn="base">
        <a:spcBef>
          <a:spcPct val="20000"/>
        </a:spcBef>
        <a:spcAft>
          <a:spcPct val="0"/>
        </a:spcAft>
        <a:buChar char="»"/>
        <a:defRPr>
          <a:solidFill>
            <a:srgbClr val="0D4A7D"/>
          </a:solidFill>
          <a:latin typeface="+mn-lt"/>
        </a:defRPr>
      </a:lvl8pPr>
      <a:lvl9pPr marL="3886200" indent="-228600" algn="l" rtl="0" fontAlgn="base">
        <a:spcBef>
          <a:spcPct val="20000"/>
        </a:spcBef>
        <a:spcAft>
          <a:spcPct val="0"/>
        </a:spcAft>
        <a:buChar char="»"/>
        <a:defRPr>
          <a:solidFill>
            <a:srgbClr val="0D4A7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684207"/>
          </a:xfrm>
        </p:spPr>
        <p:txBody>
          <a:bodyPr/>
          <a:lstStyle/>
          <a:p>
            <a:r>
              <a:rPr lang="en-US" sz="3600" dirty="0" smtClean="0"/>
              <a:t>Foundations of Comparative Analytics for Uncertainty in Graphs</a:t>
            </a:r>
            <a:endParaRPr lang="en-US" sz="3600" dirty="0"/>
          </a:p>
        </p:txBody>
      </p:sp>
      <p:sp>
        <p:nvSpPr>
          <p:cNvPr id="3" name="Subtitle 2"/>
          <p:cNvSpPr>
            <a:spLocks noGrp="1"/>
          </p:cNvSpPr>
          <p:nvPr>
            <p:ph type="subTitle" idx="1"/>
          </p:nvPr>
        </p:nvSpPr>
        <p:spPr/>
        <p:txBody>
          <a:bodyPr/>
          <a:lstStyle/>
          <a:p>
            <a:r>
              <a:rPr lang="de-DE" sz="2000" dirty="0" smtClean="0"/>
              <a:t>Lise Getoor, University of Maryland</a:t>
            </a:r>
          </a:p>
          <a:p>
            <a:r>
              <a:rPr lang="de-DE" sz="2000" dirty="0" smtClean="0"/>
              <a:t>Alex Pang, UC Santa Cruz</a:t>
            </a:r>
          </a:p>
          <a:p>
            <a:r>
              <a:rPr lang="de-DE" sz="2000" dirty="0" smtClean="0"/>
              <a:t>Lisa Singh, Georgetown University</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62975" cy="706438"/>
          </a:xfrm>
        </p:spPr>
        <p:txBody>
          <a:bodyPr/>
          <a:lstStyle/>
          <a:p>
            <a:r>
              <a:rPr lang="en-US" dirty="0" smtClean="0"/>
              <a:t>Operators for Comparing Uncertain Graphs</a:t>
            </a:r>
            <a:endParaRPr lang="en-US" dirty="0"/>
          </a:p>
        </p:txBody>
      </p:sp>
      <p:sp>
        <p:nvSpPr>
          <p:cNvPr id="3" name="Content Placeholder 2"/>
          <p:cNvSpPr>
            <a:spLocks noGrp="1"/>
          </p:cNvSpPr>
          <p:nvPr>
            <p:ph idx="1"/>
          </p:nvPr>
        </p:nvSpPr>
        <p:spPr>
          <a:xfrm>
            <a:off x="304800" y="1500174"/>
            <a:ext cx="8305800" cy="4711713"/>
          </a:xfrm>
        </p:spPr>
        <p:txBody>
          <a:bodyPr/>
          <a:lstStyle/>
          <a:p>
            <a:r>
              <a:rPr lang="en-US" sz="2400" dirty="0" smtClean="0"/>
              <a:t>Compare two graphs at different levels: attribute level, element level, ego network level, and graph level. </a:t>
            </a:r>
          </a:p>
          <a:p>
            <a:r>
              <a:rPr lang="en-US" sz="2400" dirty="0" smtClean="0"/>
              <a:t>Output of operators used as input to comparative visualizations.</a:t>
            </a:r>
          </a:p>
          <a:p>
            <a:r>
              <a:rPr lang="en-US" sz="2400" dirty="0" smtClean="0"/>
              <a:t>Example operators</a:t>
            </a:r>
          </a:p>
          <a:p>
            <a:pPr lvl="1"/>
            <a:r>
              <a:rPr lang="en-US" sz="2000" dirty="0" smtClean="0"/>
              <a:t>Structural similarity </a:t>
            </a:r>
          </a:p>
          <a:p>
            <a:pPr lvl="2"/>
            <a:r>
              <a:rPr lang="en-US" sz="1600" dirty="0" smtClean="0"/>
              <a:t>Similarity between the general shape of two distributions.  Calculated using a ratio of entropy values and ratio of absolute distances.</a:t>
            </a:r>
          </a:p>
          <a:p>
            <a:pPr lvl="1"/>
            <a:r>
              <a:rPr lang="en-US" sz="2000" dirty="0" smtClean="0"/>
              <a:t>Semantic similarity</a:t>
            </a:r>
          </a:p>
          <a:p>
            <a:pPr lvl="2"/>
            <a:r>
              <a:rPr lang="en-US" sz="1600" dirty="0" smtClean="0"/>
              <a:t>Similarity between the probability of different values of two distributions.  Calculated using KL-divergence, histogram intersection, and </a:t>
            </a:r>
            <a:r>
              <a:rPr lang="en-US" sz="1600" dirty="0" err="1" smtClean="0"/>
              <a:t>Minkowski</a:t>
            </a:r>
            <a:r>
              <a:rPr lang="en-US" sz="1600" dirty="0" smtClean="0"/>
              <a:t>-Form distance.  Investigating extensions for ego network and graph level comparisons.</a:t>
            </a:r>
          </a:p>
          <a:p>
            <a:pPr lvl="1"/>
            <a:r>
              <a:rPr lang="en-US" sz="2000" dirty="0" smtClean="0"/>
              <a:t>About 25 operators identified and being developed</a:t>
            </a:r>
          </a:p>
        </p:txBody>
      </p:sp>
      <p:sp>
        <p:nvSpPr>
          <p:cNvPr id="4" name="Slide Number Placeholder 3"/>
          <p:cNvSpPr>
            <a:spLocks noGrp="1"/>
          </p:cNvSpPr>
          <p:nvPr>
            <p:ph type="sldNum" sz="quarter" idx="10"/>
          </p:nvPr>
        </p:nvSpPr>
        <p:spPr/>
        <p:txBody>
          <a:bodyPr/>
          <a:lstStyle/>
          <a:p>
            <a:fld id="{05BA71DD-B9D6-4EA3-B5B3-C554962B8299}"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tx1"/>
          </a:solidFill>
          <a:ln w="63500" cap="flat" cmpd="sng" algn="ctr">
            <a:noFill/>
            <a:prstDash val="solid"/>
            <a:round/>
            <a:headEnd type="none" w="med" len="med"/>
            <a:tailEnd type="none" w="med" len="med"/>
          </a:ln>
          <a:effectLst/>
        </p:spPr>
        <p:txBody>
          <a:bodyPr vert="horz" wrap="square" lIns="12600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600" b="0" i="0" u="none" strike="noStrike" cap="none" normalizeH="0" baseline="0" dirty="0" smtClean="0">
              <a:ln>
                <a:noFill/>
              </a:ln>
              <a:solidFill>
                <a:schemeClr val="tx1"/>
              </a:solidFill>
              <a:effectLst/>
              <a:latin typeface="Trebuchet MS"/>
              <a:cs typeface="Trebuchet MS"/>
            </a:endParaRPr>
          </a:p>
        </p:txBody>
      </p:sp>
      <p:sp>
        <p:nvSpPr>
          <p:cNvPr id="16" name="Rectangular Callout 15"/>
          <p:cNvSpPr/>
          <p:nvPr/>
        </p:nvSpPr>
        <p:spPr bwMode="auto">
          <a:xfrm>
            <a:off x="228600" y="1905000"/>
            <a:ext cx="8534400" cy="1828800"/>
          </a:xfrm>
          <a:prstGeom prst="wedgeRectCallout">
            <a:avLst>
              <a:gd name="adj1" fmla="val 1882"/>
              <a:gd name="adj2" fmla="val 132337"/>
            </a:avLst>
          </a:prstGeom>
          <a:solidFill>
            <a:srgbClr val="004B7B"/>
          </a:solidFill>
          <a:ln w="95250" cap="flat" cmpd="sng" algn="ctr">
            <a:solidFill>
              <a:schemeClr val="bg1"/>
            </a:solidFill>
            <a:prstDash val="solid"/>
            <a:round/>
            <a:headEnd type="none" w="med" len="med"/>
            <a:tailEnd type="none" w="med" len="med"/>
          </a:ln>
          <a:effectLst>
            <a:outerShdw dist="114300" dir="7860000">
              <a:schemeClr val="bg1">
                <a:alpha val="36000"/>
              </a:schemeClr>
            </a:outerShdw>
          </a:effectLst>
        </p:spPr>
        <p:txBody>
          <a:bodyPr vert="horz" wrap="square" lIns="12600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dirty="0" smtClean="0">
              <a:ln>
                <a:noFill/>
              </a:ln>
              <a:solidFill>
                <a:schemeClr val="bg1"/>
              </a:solidFill>
              <a:effectLst/>
              <a:latin typeface="Trebuchet MS"/>
              <a:cs typeface="Trebuchet MS"/>
            </a:endParaRPr>
          </a:p>
        </p:txBody>
      </p:sp>
      <p:sp>
        <p:nvSpPr>
          <p:cNvPr id="6" name="TextBox 5"/>
          <p:cNvSpPr txBox="1"/>
          <p:nvPr/>
        </p:nvSpPr>
        <p:spPr>
          <a:xfrm>
            <a:off x="0" y="2362200"/>
            <a:ext cx="9144000" cy="830997"/>
          </a:xfrm>
          <a:prstGeom prst="rect">
            <a:avLst/>
          </a:prstGeom>
          <a:noFill/>
        </p:spPr>
        <p:txBody>
          <a:bodyPr wrap="square" rtlCol="0">
            <a:spAutoFit/>
          </a:bodyPr>
          <a:lstStyle/>
          <a:p>
            <a:pPr algn="ctr"/>
            <a:r>
              <a:rPr lang="en-US" sz="4800" dirty="0" smtClean="0">
                <a:solidFill>
                  <a:schemeClr val="bg1"/>
                </a:solidFill>
                <a:latin typeface="Trebuchet MS"/>
                <a:cs typeface="Trebuchet MS"/>
              </a:rPr>
              <a:t>Comparative Visual  Analytics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Coordinated Views </a:t>
            </a:r>
            <a:r>
              <a:rPr lang="en-US" sz="2800" dirty="0" smtClean="0"/>
              <a:t>(work in progress)</a:t>
            </a:r>
            <a:endParaRPr lang="en-US" dirty="0"/>
          </a:p>
        </p:txBody>
      </p:sp>
      <p:sp>
        <p:nvSpPr>
          <p:cNvPr id="3" name="Content Placeholder 2"/>
          <p:cNvSpPr>
            <a:spLocks noGrp="1"/>
          </p:cNvSpPr>
          <p:nvPr>
            <p:ph idx="1"/>
          </p:nvPr>
        </p:nvSpPr>
        <p:spPr/>
        <p:txBody>
          <a:bodyPr>
            <a:normAutofit fontScale="92500"/>
          </a:bodyPr>
          <a:lstStyle/>
          <a:p>
            <a:r>
              <a:rPr lang="en-US" b="1" dirty="0" smtClean="0"/>
              <a:t>Table View </a:t>
            </a:r>
            <a:r>
              <a:rPr lang="en-US" dirty="0" smtClean="0"/>
              <a:t>: Compare feature values from both models. </a:t>
            </a:r>
          </a:p>
          <a:p>
            <a:r>
              <a:rPr lang="en-US" b="1" dirty="0" smtClean="0"/>
              <a:t>Ego View </a:t>
            </a:r>
            <a:r>
              <a:rPr lang="en-US" dirty="0" smtClean="0"/>
              <a:t>: Node-link diagram of ego networks of selected node(s). </a:t>
            </a:r>
          </a:p>
          <a:p>
            <a:r>
              <a:rPr lang="en-US" b="1" dirty="0" err="1" smtClean="0"/>
              <a:t>OverView</a:t>
            </a:r>
            <a:r>
              <a:rPr lang="en-US" b="1" dirty="0" smtClean="0"/>
              <a:t>:</a:t>
            </a:r>
            <a:r>
              <a:rPr lang="en-US" dirty="0" smtClean="0"/>
              <a:t> Comparative column and </a:t>
            </a:r>
            <a:r>
              <a:rPr lang="en-US" dirty="0" err="1" smtClean="0"/>
              <a:t>bullseye</a:t>
            </a:r>
            <a:r>
              <a:rPr lang="en-US" dirty="0" smtClean="0"/>
              <a:t> views of both models</a:t>
            </a:r>
          </a:p>
          <a:p>
            <a:r>
              <a:rPr lang="en-US" dirty="0" smtClean="0"/>
              <a:t>others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nked.png"/>
          <p:cNvPicPr>
            <a:picLocks noGrp="1" noChangeAspect="1"/>
          </p:cNvPicPr>
          <p:nvPr isPhoto="1"/>
        </p:nvPicPr>
        <p:blipFill>
          <a:blip r:embed="rId3" cstate="print">
            <a:lum/>
          </a:blip>
          <a:stretch>
            <a:fillRect/>
          </a:stretch>
        </p:blipFill>
        <p:spPr>
          <a:xfrm>
            <a:off x="1638300" y="0"/>
            <a:ext cx="5867400" cy="685800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Table View</a:t>
            </a:r>
            <a:endParaRPr lang="en-US" dirty="0"/>
          </a:p>
        </p:txBody>
      </p:sp>
      <p:pic>
        <p:nvPicPr>
          <p:cNvPr id="4" name="Content Placeholder 3" descr="cora-table.png"/>
          <p:cNvPicPr>
            <a:picLocks noGrp="1" noChangeAspect="1"/>
          </p:cNvPicPr>
          <p:nvPr>
            <p:ph idx="1"/>
          </p:nvPr>
        </p:nvPicPr>
        <p:blipFill>
          <a:blip r:embed="rId3" cstate="print"/>
          <a:stretch>
            <a:fillRect/>
          </a:stretch>
        </p:blipFill>
        <p:spPr>
          <a:xfrm>
            <a:off x="820400" y="928670"/>
            <a:ext cx="7537814" cy="5943600"/>
          </a:xfrm>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l="29500" t="37333" r="23500" b="34000"/>
          <a:stretch>
            <a:fillRect/>
          </a:stretch>
        </p:blipFill>
        <p:spPr bwMode="auto">
          <a:xfrm>
            <a:off x="1295400" y="1905000"/>
            <a:ext cx="7162800" cy="3276600"/>
          </a:xfrm>
          <a:prstGeom prst="rect">
            <a:avLst/>
          </a:prstGeom>
          <a:ln>
            <a:headEnd/>
            <a:tailEnd/>
          </a:ln>
        </p:spPr>
        <p:style>
          <a:lnRef idx="2">
            <a:schemeClr val="accent1"/>
          </a:lnRef>
          <a:fillRef idx="1">
            <a:schemeClr val="lt1"/>
          </a:fillRef>
          <a:effectRef idx="0">
            <a:schemeClr val="accent1"/>
          </a:effectRef>
          <a:fontRef idx="minor">
            <a:schemeClr val="dk1"/>
          </a:fontRef>
        </p:style>
      </p:pic>
      <p:sp>
        <p:nvSpPr>
          <p:cNvPr id="3" name="Title 2"/>
          <p:cNvSpPr>
            <a:spLocks noGrp="1"/>
          </p:cNvSpPr>
          <p:nvPr>
            <p:ph type="title"/>
          </p:nvPr>
        </p:nvSpPr>
        <p:spPr/>
        <p:txBody>
          <a:bodyPr/>
          <a:lstStyle/>
          <a:p>
            <a:r>
              <a:rPr lang="en-US" dirty="0" smtClean="0"/>
              <a:t>Filtering in Table View</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walin\Desktop\cascadedConflict.png"/>
          <p:cNvPicPr>
            <a:picLocks noChangeAspect="1" noChangeArrowheads="1"/>
          </p:cNvPicPr>
          <p:nvPr/>
        </p:nvPicPr>
        <p:blipFill>
          <a:blip r:embed="rId3" cstate="print"/>
          <a:srcRect/>
          <a:stretch>
            <a:fillRect/>
          </a:stretch>
        </p:blipFill>
        <p:spPr bwMode="auto">
          <a:xfrm>
            <a:off x="-20998" y="1456816"/>
            <a:ext cx="9164998" cy="3944368"/>
          </a:xfrm>
          <a:prstGeom prst="rect">
            <a:avLst/>
          </a:prstGeom>
        </p:spPr>
        <p:style>
          <a:lnRef idx="2">
            <a:schemeClr val="accent1"/>
          </a:lnRef>
          <a:fillRef idx="1">
            <a:schemeClr val="lt1"/>
          </a:fillRef>
          <a:effectRef idx="0">
            <a:schemeClr val="accent1"/>
          </a:effectRef>
          <a:fontRef idx="minor">
            <a:schemeClr val="dk1"/>
          </a:fontRef>
        </p:style>
      </p:pic>
      <p:sp>
        <p:nvSpPr>
          <p:cNvPr id="5" name="Rectangle 4"/>
          <p:cNvSpPr/>
          <p:nvPr/>
        </p:nvSpPr>
        <p:spPr>
          <a:xfrm>
            <a:off x="457200" y="5486401"/>
            <a:ext cx="8153400" cy="1046440"/>
          </a:xfrm>
          <a:prstGeom prst="rect">
            <a:avLst/>
          </a:prstGeom>
        </p:spPr>
        <p:txBody>
          <a:bodyPr wrap="square">
            <a:spAutoFit/>
          </a:bodyPr>
          <a:lstStyle/>
          <a:p>
            <a:r>
              <a:rPr lang="en-US" dirty="0" smtClean="0"/>
              <a:t>	</a:t>
            </a:r>
            <a:r>
              <a:rPr lang="en-US" dirty="0" smtClean="0">
                <a:solidFill>
                  <a:srgbClr val="002060"/>
                </a:solidFill>
              </a:rPr>
              <a:t>Model 1				 Model 2</a:t>
            </a:r>
          </a:p>
          <a:p>
            <a:r>
              <a:rPr lang="en-US" sz="1800" dirty="0" smtClean="0">
                <a:solidFill>
                  <a:srgbClr val="002060"/>
                </a:solidFill>
              </a:rPr>
              <a:t>Nodes: Paper, Edges: Citation</a:t>
            </a:r>
          </a:p>
          <a:p>
            <a:r>
              <a:rPr lang="en-US" sz="1800" dirty="0" smtClean="0">
                <a:solidFill>
                  <a:srgbClr val="002060"/>
                </a:solidFill>
              </a:rPr>
              <a:t>Node Labels: Red=Neural Network , Blue=Probabilistic  Learning, Pink=Theory</a:t>
            </a:r>
            <a:endParaRPr lang="en-US" sz="1800" dirty="0">
              <a:solidFill>
                <a:srgbClr val="002060"/>
              </a:solidFill>
            </a:endParaRPr>
          </a:p>
        </p:txBody>
      </p:sp>
      <p:sp>
        <p:nvSpPr>
          <p:cNvPr id="6" name="Title 5"/>
          <p:cNvSpPr>
            <a:spLocks noGrp="1"/>
          </p:cNvSpPr>
          <p:nvPr>
            <p:ph type="title"/>
          </p:nvPr>
        </p:nvSpPr>
        <p:spPr/>
        <p:txBody>
          <a:bodyPr/>
          <a:lstStyle/>
          <a:p>
            <a:r>
              <a:rPr lang="en-US" dirty="0" smtClean="0"/>
              <a:t>Ego View: Side-by-Side</a:t>
            </a:r>
            <a:br>
              <a:rPr lang="en-US" dirty="0" smtClean="0"/>
            </a:b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Ego View: Overlaid</a:t>
            </a:r>
            <a:endParaRPr lang="en-US" dirty="0"/>
          </a:p>
        </p:txBody>
      </p:sp>
      <p:sp>
        <p:nvSpPr>
          <p:cNvPr id="5" name="Rectangle 4"/>
          <p:cNvSpPr/>
          <p:nvPr/>
        </p:nvSpPr>
        <p:spPr>
          <a:xfrm>
            <a:off x="1142976" y="5643578"/>
            <a:ext cx="6781800" cy="492443"/>
          </a:xfrm>
          <a:prstGeom prst="rect">
            <a:avLst/>
          </a:prstGeom>
        </p:spPr>
        <p:txBody>
          <a:bodyPr wrap="square">
            <a:spAutoFit/>
          </a:bodyPr>
          <a:lstStyle/>
          <a:p>
            <a:r>
              <a:rPr lang="en-US" dirty="0" smtClean="0">
                <a:solidFill>
                  <a:srgbClr val="002060"/>
                </a:solidFill>
              </a:rPr>
              <a:t>Model 1 and  Model 2  in the same diagram</a:t>
            </a:r>
            <a:endParaRPr lang="en-US" dirty="0">
              <a:solidFill>
                <a:srgbClr val="002060"/>
              </a:solidFill>
            </a:endParaRPr>
          </a:p>
        </p:txBody>
      </p:sp>
      <p:pic>
        <p:nvPicPr>
          <p:cNvPr id="4098" name="Picture 2" descr="C:\Users\awalin\Desktop\conflict.png"/>
          <p:cNvPicPr>
            <a:picLocks noChangeAspect="1" noChangeArrowheads="1"/>
          </p:cNvPicPr>
          <p:nvPr/>
        </p:nvPicPr>
        <p:blipFill>
          <a:blip r:embed="rId3" cstate="print"/>
          <a:srcRect/>
          <a:stretch>
            <a:fillRect/>
          </a:stretch>
        </p:blipFill>
        <p:spPr bwMode="auto">
          <a:xfrm>
            <a:off x="1981201" y="1676400"/>
            <a:ext cx="4876800" cy="378521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OverView</a:t>
            </a:r>
            <a:endParaRPr lang="en-US" dirty="0"/>
          </a:p>
        </p:txBody>
      </p:sp>
      <p:sp>
        <p:nvSpPr>
          <p:cNvPr id="4" name="Slide Number Placeholder 3"/>
          <p:cNvSpPr>
            <a:spLocks noGrp="1"/>
          </p:cNvSpPr>
          <p:nvPr>
            <p:ph type="sldNum" sz="quarter" idx="10"/>
          </p:nvPr>
        </p:nvSpPr>
        <p:spPr/>
        <p:txBody>
          <a:bodyPr/>
          <a:lstStyle/>
          <a:p>
            <a:fld id="{05BA71DD-B9D6-4EA3-B5B3-C554962B8299}" type="slidenum">
              <a:rPr lang="en-US" smtClean="0"/>
              <a:pPr/>
              <a:t>18</a:t>
            </a:fld>
            <a:endParaRPr lang="en-US" dirty="0"/>
          </a:p>
        </p:txBody>
      </p:sp>
      <p:pic>
        <p:nvPicPr>
          <p:cNvPr id="11" name="Picture 2"/>
          <p:cNvPicPr>
            <a:picLocks noChangeAspect="1" noChangeArrowheads="1"/>
          </p:cNvPicPr>
          <p:nvPr/>
        </p:nvPicPr>
        <p:blipFill>
          <a:blip r:embed="rId2" cstate="print"/>
          <a:srcRect/>
          <a:stretch>
            <a:fillRect/>
          </a:stretch>
        </p:blipFill>
        <p:spPr bwMode="auto">
          <a:xfrm>
            <a:off x="4788024" y="1700808"/>
            <a:ext cx="3688742" cy="3645024"/>
          </a:xfrm>
          <a:prstGeom prst="rect">
            <a:avLst/>
          </a:prstGeom>
          <a:noFill/>
          <a:ln w="9525">
            <a:noFill/>
            <a:miter lim="800000"/>
            <a:headEnd/>
            <a:tailEnd/>
          </a:ln>
        </p:spPr>
      </p:pic>
      <p:pic>
        <p:nvPicPr>
          <p:cNvPr id="12" name="Picture 3"/>
          <p:cNvPicPr>
            <a:picLocks noChangeAspect="1" noChangeArrowheads="1"/>
          </p:cNvPicPr>
          <p:nvPr/>
        </p:nvPicPr>
        <p:blipFill>
          <a:blip r:embed="rId3" cstate="print"/>
          <a:srcRect/>
          <a:stretch>
            <a:fillRect/>
          </a:stretch>
        </p:blipFill>
        <p:spPr bwMode="auto">
          <a:xfrm>
            <a:off x="427608" y="1484784"/>
            <a:ext cx="4216400" cy="4114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792211" y="1692442"/>
            <a:ext cx="2394606" cy="400110"/>
          </a:xfrm>
          <a:prstGeom prst="rect">
            <a:avLst/>
          </a:prstGeom>
          <a:noFill/>
          <a:effectLst/>
        </p:spPr>
        <p:txBody>
          <a:bodyPr wrap="square" rtlCol="0">
            <a:spAutoFit/>
          </a:bodyPr>
          <a:lstStyle/>
          <a:p>
            <a:pPr algn="ctr"/>
            <a:r>
              <a:rPr lang="en-US" sz="2000" dirty="0" smtClean="0">
                <a:solidFill>
                  <a:schemeClr val="tx1"/>
                </a:solidFill>
                <a:latin typeface="Trebuchet MS"/>
                <a:cs typeface="Trebuchet MS"/>
              </a:rPr>
              <a:t>Data &amp; Programs</a:t>
            </a:r>
            <a:endParaRPr lang="en-US" sz="2000" dirty="0">
              <a:solidFill>
                <a:schemeClr val="tx1"/>
              </a:solidFill>
              <a:latin typeface="Trebuchet MS"/>
              <a:cs typeface="Trebuchet MS"/>
            </a:endParaRPr>
          </a:p>
        </p:txBody>
      </p:sp>
      <p:grpSp>
        <p:nvGrpSpPr>
          <p:cNvPr id="200" name="Group 199"/>
          <p:cNvGrpSpPr/>
          <p:nvPr/>
        </p:nvGrpSpPr>
        <p:grpSpPr>
          <a:xfrm>
            <a:off x="4716378" y="2149642"/>
            <a:ext cx="4186991" cy="3814005"/>
            <a:chOff x="4716378" y="2149642"/>
            <a:chExt cx="4186991" cy="3814005"/>
          </a:xfrm>
        </p:grpSpPr>
        <p:cxnSp>
          <p:nvCxnSpPr>
            <p:cNvPr id="82" name="Straight Arrow Connector 81"/>
            <p:cNvCxnSpPr>
              <a:endCxn id="181" idx="3"/>
            </p:cNvCxnSpPr>
            <p:nvPr/>
          </p:nvCxnSpPr>
          <p:spPr>
            <a:xfrm rot="10800000" flipV="1">
              <a:off x="5197641" y="3689691"/>
              <a:ext cx="2393069" cy="2273956"/>
            </a:xfrm>
            <a:prstGeom prst="bentConnector3">
              <a:avLst>
                <a:gd name="adj1" fmla="val 394"/>
              </a:avLst>
            </a:prstGeom>
            <a:ln w="50800" cap="flat" cmpd="sng" algn="ctr">
              <a:solidFill>
                <a:schemeClr val="accent5"/>
              </a:solidFill>
              <a:prstDash val="solid"/>
              <a:round/>
              <a:headEnd type="none" w="med" len="med"/>
              <a:tailEnd type="triangle" w="lg" len="med"/>
            </a:ln>
          </p:spPr>
          <p:style>
            <a:lnRef idx="2">
              <a:schemeClr val="accent1"/>
            </a:lnRef>
            <a:fillRef idx="0">
              <a:schemeClr val="accent1"/>
            </a:fillRef>
            <a:effectRef idx="1">
              <a:schemeClr val="accent1"/>
            </a:effectRef>
            <a:fontRef idx="minor">
              <a:schemeClr val="tx1"/>
            </a:fontRef>
          </p:style>
        </p:cxnSp>
        <p:cxnSp>
          <p:nvCxnSpPr>
            <p:cNvPr id="179" name="Straight Arrow Connector 178"/>
            <p:cNvCxnSpPr>
              <a:stCxn id="178" idx="3"/>
            </p:cNvCxnSpPr>
            <p:nvPr/>
          </p:nvCxnSpPr>
          <p:spPr>
            <a:xfrm flipV="1">
              <a:off x="4716378" y="3681673"/>
              <a:ext cx="1892464" cy="765996"/>
            </a:xfrm>
            <a:prstGeom prst="bentConnector3">
              <a:avLst>
                <a:gd name="adj1" fmla="val 100861"/>
              </a:avLst>
            </a:prstGeom>
            <a:ln w="50800" cap="flat" cmpd="sng" algn="ctr">
              <a:solidFill>
                <a:schemeClr val="accent5"/>
              </a:solidFill>
              <a:prstDash val="solid"/>
              <a:round/>
              <a:headEnd type="triangle" w="med" len="med"/>
              <a:tailEnd type="none" w="lg" len="med"/>
            </a:ln>
          </p:spPr>
          <p:style>
            <a:lnRef idx="2">
              <a:schemeClr val="accent1"/>
            </a:lnRef>
            <a:fillRef idx="0">
              <a:schemeClr val="accent1"/>
            </a:fillRef>
            <a:effectRef idx="1">
              <a:schemeClr val="accent1"/>
            </a:effectRef>
            <a:fontRef idx="minor">
              <a:schemeClr val="tx1"/>
            </a:fontRef>
          </p:style>
        </p:cxnSp>
        <p:sp>
          <p:nvSpPr>
            <p:cNvPr id="180" name="Rounded Rectangle 179"/>
            <p:cNvSpPr/>
            <p:nvPr/>
          </p:nvSpPr>
          <p:spPr>
            <a:xfrm>
              <a:off x="5056185" y="2582780"/>
              <a:ext cx="3847184" cy="1091132"/>
            </a:xfrm>
            <a:prstGeom prst="roundRect">
              <a:avLst>
                <a:gd name="adj" fmla="val 12041"/>
              </a:avLst>
            </a:prstGeom>
            <a:solidFill>
              <a:schemeClr val="accent6"/>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accent5"/>
                  </a:solidFill>
                </a:rPr>
                <a:t>Other Statistical Relational Learning Software</a:t>
              </a:r>
              <a:endParaRPr lang="en-US" sz="2400" dirty="0">
                <a:solidFill>
                  <a:schemeClr val="accent5"/>
                </a:solidFill>
              </a:endParaRPr>
            </a:p>
          </p:txBody>
        </p:sp>
        <p:cxnSp>
          <p:nvCxnSpPr>
            <p:cNvPr id="184" name="Straight Arrow Connector 183"/>
            <p:cNvCxnSpPr/>
            <p:nvPr/>
          </p:nvCxnSpPr>
          <p:spPr>
            <a:xfrm rot="5400000" flipH="1" flipV="1">
              <a:off x="6769773" y="2358190"/>
              <a:ext cx="433137" cy="16042"/>
            </a:xfrm>
            <a:prstGeom prst="straightConnector1">
              <a:avLst/>
            </a:prstGeom>
            <a:ln w="50800" cap="flat" cmpd="sng" algn="ctr">
              <a:solidFill>
                <a:schemeClr val="accent5"/>
              </a:solidFill>
              <a:prstDash val="solid"/>
              <a:round/>
              <a:headEnd type="triangle" w="med"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199" name="Group 198"/>
          <p:cNvGrpSpPr/>
          <p:nvPr/>
        </p:nvGrpSpPr>
        <p:grpSpPr>
          <a:xfrm>
            <a:off x="1058777" y="2245896"/>
            <a:ext cx="4138863" cy="4227092"/>
            <a:chOff x="1058777" y="2245896"/>
            <a:chExt cx="4138863" cy="4227092"/>
          </a:xfrm>
        </p:grpSpPr>
        <p:sp>
          <p:nvSpPr>
            <p:cNvPr id="35" name="Rounded Rectangle 34"/>
            <p:cNvSpPr/>
            <p:nvPr/>
          </p:nvSpPr>
          <p:spPr>
            <a:xfrm>
              <a:off x="1747576" y="2687045"/>
              <a:ext cx="1376362" cy="5245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latin typeface="Trebuchet MS"/>
                  <a:cs typeface="Trebuchet MS"/>
                </a:rPr>
                <a:t>PSL</a:t>
              </a:r>
              <a:endParaRPr lang="en-US" dirty="0">
                <a:solidFill>
                  <a:srgbClr val="004B7B"/>
                </a:solidFill>
                <a:latin typeface="Trebuchet MS"/>
                <a:cs typeface="Trebuchet MS"/>
              </a:endParaRPr>
            </a:p>
          </p:txBody>
        </p:sp>
        <p:cxnSp>
          <p:nvCxnSpPr>
            <p:cNvPr id="36" name="Shape 35"/>
            <p:cNvCxnSpPr>
              <a:stCxn id="154" idx="3"/>
            </p:cNvCxnSpPr>
            <p:nvPr/>
          </p:nvCxnSpPr>
          <p:spPr>
            <a:xfrm>
              <a:off x="4639917" y="2973378"/>
              <a:ext cx="285008" cy="2464896"/>
            </a:xfrm>
            <a:prstGeom prst="bentConnector2">
              <a:avLst/>
            </a:prstGeom>
            <a:ln w="57150" cap="flat" cmpd="sng" algn="ctr">
              <a:solidFill>
                <a:srgbClr val="004B7B"/>
              </a:solidFill>
              <a:prstDash val="solid"/>
              <a:round/>
              <a:headEnd type="none" w="med" len="med"/>
              <a:tailEnd type="triangle" w="lg" len="med"/>
            </a:ln>
          </p:spPr>
          <p:style>
            <a:lnRef idx="2">
              <a:schemeClr val="accent1"/>
            </a:lnRef>
            <a:fillRef idx="0">
              <a:schemeClr val="accent1"/>
            </a:fillRef>
            <a:effectRef idx="1">
              <a:schemeClr val="accent1"/>
            </a:effectRef>
            <a:fontRef idx="minor">
              <a:schemeClr val="tx1"/>
            </a:fontRef>
          </p:style>
        </p:cxnSp>
        <p:cxnSp>
          <p:nvCxnSpPr>
            <p:cNvPr id="37" name="Shape 36"/>
            <p:cNvCxnSpPr>
              <a:stCxn id="35" idx="1"/>
            </p:cNvCxnSpPr>
            <p:nvPr/>
          </p:nvCxnSpPr>
          <p:spPr>
            <a:xfrm rot="10800000" flipV="1">
              <a:off x="1443796" y="2949315"/>
              <a:ext cx="303780" cy="2488956"/>
            </a:xfrm>
            <a:prstGeom prst="bentConnector2">
              <a:avLst/>
            </a:prstGeom>
            <a:ln w="57150" cap="flat" cmpd="sng" algn="ctr">
              <a:solidFill>
                <a:srgbClr val="004B7B"/>
              </a:solidFill>
              <a:prstDash val="solid"/>
              <a:round/>
              <a:headEnd type="none" w="med" len="med"/>
              <a:tailEnd type="triangle" w="lg" len="med"/>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35" idx="2"/>
            </p:cNvCxnSpPr>
            <p:nvPr/>
          </p:nvCxnSpPr>
          <p:spPr>
            <a:xfrm rot="16200000" flipH="1">
              <a:off x="2093753" y="3553588"/>
              <a:ext cx="702692" cy="18685"/>
            </a:xfrm>
            <a:prstGeom prst="straightConnector1">
              <a:avLst/>
            </a:prstGeom>
            <a:ln w="50800" cap="flat" cmpd="sng" algn="ctr">
              <a:solidFill>
                <a:srgbClr val="002060"/>
              </a:solidFill>
              <a:prstDash val="solid"/>
              <a:round/>
              <a:headEnd type="none" w="med" len="med"/>
              <a:tailEnd type="triangle" w="lg" len="med"/>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rot="5400000" flipH="1" flipV="1">
              <a:off x="2915403" y="5217953"/>
              <a:ext cx="497297" cy="7514"/>
            </a:xfrm>
            <a:prstGeom prst="straightConnector1">
              <a:avLst/>
            </a:prstGeom>
            <a:ln w="50800" cap="flat" cmpd="sng" algn="ctr">
              <a:solidFill>
                <a:srgbClr val="002060"/>
              </a:solidFill>
              <a:prstDash val="solid"/>
              <a:round/>
              <a:headEnd type="triangle" w="med" len="med"/>
              <a:tailEnd type="none" w="lg" len="med"/>
            </a:ln>
          </p:spPr>
          <p:style>
            <a:lnRef idx="2">
              <a:schemeClr val="accent1"/>
            </a:lnRef>
            <a:fillRef idx="0">
              <a:schemeClr val="accent1"/>
            </a:fillRef>
            <a:effectRef idx="1">
              <a:schemeClr val="accent1"/>
            </a:effectRef>
            <a:fontRef idx="minor">
              <a:schemeClr val="tx1"/>
            </a:fontRef>
          </p:style>
        </p:cxnSp>
        <p:sp>
          <p:nvSpPr>
            <p:cNvPr id="154" name="Rounded Rectangle 153"/>
            <p:cNvSpPr/>
            <p:nvPr/>
          </p:nvSpPr>
          <p:spPr>
            <a:xfrm>
              <a:off x="3263555" y="2711108"/>
              <a:ext cx="1376362" cy="5245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latin typeface="Trebuchet MS"/>
                  <a:cs typeface="Trebuchet MS"/>
                </a:rPr>
                <a:t>PSL</a:t>
              </a:r>
              <a:endParaRPr lang="en-US" dirty="0">
                <a:solidFill>
                  <a:srgbClr val="004B7B"/>
                </a:solidFill>
                <a:latin typeface="Trebuchet MS"/>
                <a:cs typeface="Trebuchet MS"/>
              </a:endParaRPr>
            </a:p>
          </p:txBody>
        </p:sp>
        <p:cxnSp>
          <p:nvCxnSpPr>
            <p:cNvPr id="160" name="Straight Arrow Connector 159"/>
            <p:cNvCxnSpPr/>
            <p:nvPr/>
          </p:nvCxnSpPr>
          <p:spPr>
            <a:xfrm rot="16200000" flipH="1">
              <a:off x="3529522" y="3545567"/>
              <a:ext cx="710713" cy="26705"/>
            </a:xfrm>
            <a:prstGeom prst="straightConnector1">
              <a:avLst/>
            </a:prstGeom>
            <a:ln w="50800" cap="flat" cmpd="sng" algn="ctr">
              <a:solidFill>
                <a:srgbClr val="002060"/>
              </a:solidFill>
              <a:prstDash val="solid"/>
              <a:round/>
              <a:headEnd type="none" w="med" len="med"/>
              <a:tailEnd type="triangle" w="lg" len="med"/>
            </a:ln>
          </p:spPr>
          <p:style>
            <a:lnRef idx="2">
              <a:schemeClr val="accent1"/>
            </a:lnRef>
            <a:fillRef idx="0">
              <a:schemeClr val="accent1"/>
            </a:fillRef>
            <a:effectRef idx="1">
              <a:schemeClr val="accent1"/>
            </a:effectRef>
            <a:fontRef idx="minor">
              <a:schemeClr val="tx1"/>
            </a:fontRef>
          </p:style>
        </p:cxnSp>
        <p:sp>
          <p:nvSpPr>
            <p:cNvPr id="178" name="Rounded Rectangle 177"/>
            <p:cNvSpPr/>
            <p:nvPr/>
          </p:nvSpPr>
          <p:spPr>
            <a:xfrm>
              <a:off x="1699450" y="3938327"/>
              <a:ext cx="3016928" cy="101868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latin typeface="Trebuchet MS"/>
                  <a:cs typeface="Trebuchet MS"/>
                </a:rPr>
                <a:t>Comparative Analysis</a:t>
              </a:r>
              <a:endParaRPr lang="en-US" sz="2800" dirty="0">
                <a:solidFill>
                  <a:srgbClr val="004B7B"/>
                </a:solidFill>
                <a:latin typeface="Trebuchet MS"/>
                <a:cs typeface="Trebuchet MS"/>
              </a:endParaRPr>
            </a:p>
          </p:txBody>
        </p:sp>
        <p:sp>
          <p:nvSpPr>
            <p:cNvPr id="181" name="Rounded Rectangle 180"/>
            <p:cNvSpPr/>
            <p:nvPr/>
          </p:nvSpPr>
          <p:spPr>
            <a:xfrm>
              <a:off x="1058777" y="5454305"/>
              <a:ext cx="4138863" cy="101868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latin typeface="Trebuchet MS"/>
                  <a:cs typeface="Trebuchet MS"/>
                </a:rPr>
                <a:t>Visual Analytics of Uncertain Graphs</a:t>
              </a:r>
              <a:endParaRPr lang="en-US" sz="2800" dirty="0">
                <a:solidFill>
                  <a:srgbClr val="004B7B"/>
                </a:solidFill>
                <a:latin typeface="Trebuchet MS"/>
                <a:cs typeface="Trebuchet MS"/>
              </a:endParaRPr>
            </a:p>
          </p:txBody>
        </p:sp>
        <p:sp>
          <p:nvSpPr>
            <p:cNvPr id="183" name="TextBox 182"/>
            <p:cNvSpPr txBox="1"/>
            <p:nvPr/>
          </p:nvSpPr>
          <p:spPr>
            <a:xfrm>
              <a:off x="3048000" y="2903622"/>
              <a:ext cx="429926" cy="492443"/>
            </a:xfrm>
            <a:prstGeom prst="rect">
              <a:avLst/>
            </a:prstGeom>
            <a:noFill/>
          </p:spPr>
          <p:txBody>
            <a:bodyPr wrap="square" rtlCol="0">
              <a:spAutoFit/>
            </a:bodyPr>
            <a:lstStyle/>
            <a:p>
              <a:r>
                <a:rPr lang="en-US" dirty="0" smtClean="0">
                  <a:solidFill>
                    <a:schemeClr val="tx1"/>
                  </a:solidFill>
                  <a:latin typeface="Trebuchet MS"/>
                  <a:cs typeface="Trebuchet MS"/>
                </a:rPr>
                <a:t>…</a:t>
              </a:r>
            </a:p>
          </p:txBody>
        </p:sp>
        <p:cxnSp>
          <p:nvCxnSpPr>
            <p:cNvPr id="186" name="Straight Arrow Connector 185"/>
            <p:cNvCxnSpPr/>
            <p:nvPr/>
          </p:nvCxnSpPr>
          <p:spPr>
            <a:xfrm rot="5400000" flipH="1" flipV="1">
              <a:off x="3665625" y="2462464"/>
              <a:ext cx="433137" cy="16042"/>
            </a:xfrm>
            <a:prstGeom prst="straightConnector1">
              <a:avLst/>
            </a:prstGeom>
            <a:ln w="50800" cap="flat" cmpd="sng" algn="ctr">
              <a:solidFill>
                <a:srgbClr val="002060"/>
              </a:solidFill>
              <a:prstDash val="solid"/>
              <a:round/>
              <a:headEnd type="triangle" w="med" len="med"/>
              <a:tailEnd type="none" w="lg" len="med"/>
            </a:ln>
          </p:spPr>
          <p:style>
            <a:lnRef idx="2">
              <a:schemeClr val="accent1"/>
            </a:lnRef>
            <a:fillRef idx="0">
              <a:schemeClr val="accent1"/>
            </a:fillRef>
            <a:effectRef idx="1">
              <a:schemeClr val="accent1"/>
            </a:effectRef>
            <a:fontRef idx="minor">
              <a:schemeClr val="tx1"/>
            </a:fontRef>
          </p:style>
        </p:cxnSp>
        <p:cxnSp>
          <p:nvCxnSpPr>
            <p:cNvPr id="187" name="Straight Arrow Connector 186"/>
            <p:cNvCxnSpPr/>
            <p:nvPr/>
          </p:nvCxnSpPr>
          <p:spPr>
            <a:xfrm rot="5400000" flipH="1" flipV="1">
              <a:off x="2294025" y="2454444"/>
              <a:ext cx="433137" cy="16042"/>
            </a:xfrm>
            <a:prstGeom prst="straightConnector1">
              <a:avLst/>
            </a:prstGeom>
            <a:ln w="50800" cap="flat" cmpd="sng" algn="ctr">
              <a:solidFill>
                <a:srgbClr val="002060"/>
              </a:solidFill>
              <a:prstDash val="solid"/>
              <a:round/>
              <a:headEnd type="triangle" w="med" len="med"/>
              <a:tailEnd type="none" w="lg" len="med"/>
            </a:ln>
          </p:spPr>
          <p:style>
            <a:lnRef idx="2">
              <a:schemeClr val="accent1"/>
            </a:lnRef>
            <a:fillRef idx="0">
              <a:schemeClr val="accent1"/>
            </a:fillRef>
            <a:effectRef idx="1">
              <a:schemeClr val="accent1"/>
            </a:effectRef>
            <a:fontRef idx="minor">
              <a:schemeClr val="tx1"/>
            </a:fontRef>
          </p:style>
        </p:cxnSp>
      </p:grpSp>
      <p:sp>
        <p:nvSpPr>
          <p:cNvPr id="190" name="Title 189"/>
          <p:cNvSpPr>
            <a:spLocks noGrp="1"/>
          </p:cNvSpPr>
          <p:nvPr>
            <p:ph type="title"/>
          </p:nvPr>
        </p:nvSpPr>
        <p:spPr/>
        <p:txBody>
          <a:bodyPr/>
          <a:lstStyle/>
          <a:p>
            <a:r>
              <a:rPr lang="en-US" dirty="0" smtClean="0"/>
              <a:t>System Overview</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71480"/>
            <a:ext cx="8562975" cy="706438"/>
          </a:xfrm>
        </p:spPr>
        <p:txBody>
          <a:bodyPr/>
          <a:lstStyle/>
          <a:p>
            <a:r>
              <a:rPr lang="en-US" dirty="0" smtClean="0"/>
              <a:t>Overview</a:t>
            </a:r>
            <a:endParaRPr lang="en-US" dirty="0"/>
          </a:p>
        </p:txBody>
      </p:sp>
      <p:sp>
        <p:nvSpPr>
          <p:cNvPr id="3" name="Content Placeholder 2"/>
          <p:cNvSpPr>
            <a:spLocks noGrp="1"/>
          </p:cNvSpPr>
          <p:nvPr>
            <p:ph idx="1"/>
          </p:nvPr>
        </p:nvSpPr>
        <p:spPr>
          <a:xfrm>
            <a:off x="304800" y="1500174"/>
            <a:ext cx="7315200" cy="4711713"/>
          </a:xfrm>
        </p:spPr>
        <p:txBody>
          <a:bodyPr/>
          <a:lstStyle/>
          <a:p>
            <a:r>
              <a:rPr lang="en-US" sz="2800" dirty="0" smtClean="0"/>
              <a:t>Mathematical Foundations</a:t>
            </a:r>
          </a:p>
          <a:p>
            <a:pPr lvl="1"/>
            <a:r>
              <a:rPr lang="en-US" sz="2400" dirty="0" smtClean="0"/>
              <a:t>Probabilistic Soft Logic (PSL)</a:t>
            </a:r>
          </a:p>
          <a:p>
            <a:pPr lvl="1"/>
            <a:endParaRPr lang="en-US" sz="2400" dirty="0" smtClean="0"/>
          </a:p>
          <a:p>
            <a:r>
              <a:rPr lang="en-US" sz="2800" dirty="0" smtClean="0"/>
              <a:t>Comparative Operators</a:t>
            </a:r>
          </a:p>
          <a:p>
            <a:pPr lvl="1"/>
            <a:r>
              <a:rPr lang="en-US" sz="2400" dirty="0" smtClean="0"/>
              <a:t>Structural and semantic operators</a:t>
            </a:r>
          </a:p>
          <a:p>
            <a:pPr lvl="1"/>
            <a:endParaRPr lang="en-US" sz="2400" dirty="0" smtClean="0"/>
          </a:p>
          <a:p>
            <a:r>
              <a:rPr lang="en-US" sz="2800" dirty="0" smtClean="0"/>
              <a:t>Comparative Visual Analytics of Uncertain Graphs</a:t>
            </a:r>
          </a:p>
          <a:p>
            <a:pPr lvl="1"/>
            <a:r>
              <a:rPr lang="en-US" sz="2400" dirty="0" smtClean="0"/>
              <a:t>Novel, linked views</a:t>
            </a:r>
          </a:p>
          <a:p>
            <a:pPr>
              <a:buNone/>
            </a:pPr>
            <a:endParaRPr lang="en-US" sz="2400" dirty="0" smtClean="0"/>
          </a:p>
          <a:p>
            <a:endParaRPr lang="en-US" sz="2800" dirty="0" smtClean="0"/>
          </a:p>
          <a:p>
            <a:pPr lvl="1"/>
            <a:endParaRPr lang="en-US" sz="2400" dirty="0"/>
          </a:p>
        </p:txBody>
      </p:sp>
      <p:sp>
        <p:nvSpPr>
          <p:cNvPr id="4" name="Slide Number Placeholder 3"/>
          <p:cNvSpPr>
            <a:spLocks noGrp="1"/>
          </p:cNvSpPr>
          <p:nvPr>
            <p:ph type="sldNum" sz="quarter" idx="10"/>
          </p:nvPr>
        </p:nvSpPr>
        <p:spPr>
          <a:xfrm>
            <a:off x="114488" y="6553200"/>
            <a:ext cx="533400" cy="285752"/>
          </a:xfrm>
        </p:spPr>
        <p:txBody>
          <a:bodyPr/>
          <a:lstStyle/>
          <a:p>
            <a:fld id="{05BA71DD-B9D6-4EA3-B5B3-C554962B8299}"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12600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dirty="0" smtClean="0">
              <a:ln>
                <a:noFill/>
              </a:ln>
              <a:solidFill>
                <a:srgbClr val="00ADEF"/>
              </a:solidFill>
              <a:effectLst/>
              <a:latin typeface="Trebuchet MS"/>
            </a:endParaRPr>
          </a:p>
        </p:txBody>
      </p:sp>
      <p:sp>
        <p:nvSpPr>
          <p:cNvPr id="6" name="Rectangular Callout 5"/>
          <p:cNvSpPr/>
          <p:nvPr/>
        </p:nvSpPr>
        <p:spPr bwMode="auto">
          <a:xfrm>
            <a:off x="304800" y="1905000"/>
            <a:ext cx="8534400" cy="1828800"/>
          </a:xfrm>
          <a:prstGeom prst="wedgeRectCallout">
            <a:avLst>
              <a:gd name="adj1" fmla="val 1882"/>
              <a:gd name="adj2" fmla="val 132337"/>
            </a:avLst>
          </a:prstGeom>
          <a:solidFill>
            <a:srgbClr val="004B7B"/>
          </a:solidFill>
          <a:ln w="95250" cap="flat" cmpd="sng" algn="ctr">
            <a:solidFill>
              <a:schemeClr val="bg1"/>
            </a:solidFill>
            <a:prstDash val="solid"/>
            <a:round/>
            <a:headEnd type="none" w="med" len="med"/>
            <a:tailEnd type="none" w="med" len="med"/>
          </a:ln>
          <a:effectLst>
            <a:outerShdw dist="114300" dir="7860000">
              <a:schemeClr val="bg1">
                <a:alpha val="36000"/>
              </a:schemeClr>
            </a:outerShdw>
          </a:effectLst>
        </p:spPr>
        <p:txBody>
          <a:bodyPr vert="horz" wrap="square" lIns="12600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800" b="0" i="0" u="none" strike="noStrike" cap="none" normalizeH="0" baseline="0" dirty="0" smtClean="0">
                <a:ln>
                  <a:noFill/>
                </a:ln>
                <a:solidFill>
                  <a:schemeClr val="bg1"/>
                </a:solidFill>
                <a:effectLst/>
                <a:latin typeface="Trebuchet MS"/>
                <a:cs typeface="Trebuchet MS"/>
              </a:rPr>
              <a:t>References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References</a:t>
            </a:r>
            <a:endParaRPr lang="en-US" dirty="0"/>
          </a:p>
        </p:txBody>
      </p:sp>
      <p:sp>
        <p:nvSpPr>
          <p:cNvPr id="3" name="Content Placeholder 2"/>
          <p:cNvSpPr>
            <a:spLocks noGrp="1"/>
          </p:cNvSpPr>
          <p:nvPr>
            <p:ph idx="1"/>
          </p:nvPr>
        </p:nvSpPr>
        <p:spPr>
          <a:xfrm>
            <a:off x="304800" y="1500174"/>
            <a:ext cx="8686800" cy="4900626"/>
          </a:xfrm>
        </p:spPr>
        <p:txBody>
          <a:bodyPr/>
          <a:lstStyle/>
          <a:p>
            <a:pPr>
              <a:buNone/>
            </a:pPr>
            <a:r>
              <a:rPr lang="en-US" sz="1800" dirty="0" smtClean="0"/>
              <a:t>[1]</a:t>
            </a:r>
            <a:r>
              <a:rPr lang="en-US" sz="1800" i="1" dirty="0" smtClean="0"/>
              <a:t> Visualizing Node Attribute Uncertainty in Graphs</a:t>
            </a:r>
            <a:r>
              <a:rPr lang="en-US" sz="1800" dirty="0" smtClean="0"/>
              <a:t>, Nathaniel </a:t>
            </a:r>
            <a:r>
              <a:rPr lang="en-US" sz="1800" dirty="0" err="1" smtClean="0"/>
              <a:t>Cesario</a:t>
            </a:r>
            <a:r>
              <a:rPr lang="en-US" sz="1800" dirty="0" smtClean="0"/>
              <a:t>, Alex     Pang, and Lisa Singh, SPIE Conference on Visualization and Data Analysis (VDA) 2011</a:t>
            </a:r>
          </a:p>
          <a:p>
            <a:pPr>
              <a:buNone/>
            </a:pPr>
            <a:r>
              <a:rPr lang="en-US" sz="1800" dirty="0" smtClean="0"/>
              <a:t>[2] </a:t>
            </a:r>
            <a:r>
              <a:rPr lang="en-US" sz="1800" i="1" dirty="0" smtClean="0"/>
              <a:t>Comparative Visual Analytics for Network Data</a:t>
            </a:r>
            <a:r>
              <a:rPr lang="en-US" sz="1800" dirty="0" smtClean="0"/>
              <a:t>, </a:t>
            </a:r>
            <a:r>
              <a:rPr lang="en-US" sz="1800" dirty="0" err="1" smtClean="0"/>
              <a:t>Lise</a:t>
            </a:r>
            <a:r>
              <a:rPr lang="en-US" sz="1800" dirty="0" smtClean="0"/>
              <a:t> </a:t>
            </a:r>
            <a:r>
              <a:rPr lang="en-US" sz="1800" dirty="0" err="1" smtClean="0"/>
              <a:t>Getoor</a:t>
            </a:r>
            <a:r>
              <a:rPr lang="en-US" sz="1800" dirty="0" smtClean="0"/>
              <a:t>, Invited talk at NIPS Workshop on Challenges in Data Visualization, 2010</a:t>
            </a:r>
          </a:p>
          <a:p>
            <a:pPr>
              <a:buNone/>
            </a:pPr>
            <a:r>
              <a:rPr lang="en-US" sz="1800" dirty="0" smtClean="0">
                <a:solidFill>
                  <a:srgbClr val="004B7B"/>
                </a:solidFill>
              </a:rPr>
              <a:t>[3]</a:t>
            </a:r>
            <a:r>
              <a:rPr lang="en-US" sz="1800" i="1" dirty="0" smtClean="0">
                <a:solidFill>
                  <a:srgbClr val="004B7B"/>
                </a:solidFill>
              </a:rPr>
              <a:t> Computing marginal distributions over continuous Markov networks for statistical relational learning</a:t>
            </a:r>
            <a:r>
              <a:rPr lang="en-US" sz="1800" dirty="0" smtClean="0">
                <a:solidFill>
                  <a:srgbClr val="004B7B"/>
                </a:solidFill>
              </a:rPr>
              <a:t>, Matthias </a:t>
            </a:r>
            <a:r>
              <a:rPr lang="en-US" sz="1800" dirty="0" err="1" smtClean="0">
                <a:solidFill>
                  <a:srgbClr val="004B7B"/>
                </a:solidFill>
              </a:rPr>
              <a:t>Broecheler</a:t>
            </a:r>
            <a:r>
              <a:rPr lang="en-US" sz="1800" dirty="0" smtClean="0">
                <a:solidFill>
                  <a:srgbClr val="004B7B"/>
                </a:solidFill>
              </a:rPr>
              <a:t>, and </a:t>
            </a:r>
            <a:r>
              <a:rPr lang="en-US" sz="1800" dirty="0" err="1" smtClean="0">
                <a:solidFill>
                  <a:srgbClr val="004B7B"/>
                </a:solidFill>
              </a:rPr>
              <a:t>Lise</a:t>
            </a:r>
            <a:r>
              <a:rPr lang="en-US" sz="1800" dirty="0" smtClean="0">
                <a:solidFill>
                  <a:srgbClr val="004B7B"/>
                </a:solidFill>
              </a:rPr>
              <a:t> </a:t>
            </a:r>
            <a:r>
              <a:rPr lang="en-US" sz="1800" dirty="0" err="1" smtClean="0">
                <a:solidFill>
                  <a:srgbClr val="004B7B"/>
                </a:solidFill>
              </a:rPr>
              <a:t>Getoor</a:t>
            </a:r>
            <a:r>
              <a:rPr lang="en-US" sz="1800" dirty="0" smtClean="0">
                <a:solidFill>
                  <a:srgbClr val="004B7B"/>
                </a:solidFill>
              </a:rPr>
              <a:t>,</a:t>
            </a:r>
            <a:r>
              <a:rPr lang="en-US" sz="1800" dirty="0" smtClean="0"/>
              <a:t> Advances in Neural Information Processing Systems (NIPS) 2010</a:t>
            </a:r>
            <a:endParaRPr lang="en-US" sz="1800" i="1" dirty="0" smtClean="0">
              <a:solidFill>
                <a:srgbClr val="004B7B"/>
              </a:solidFill>
            </a:endParaRPr>
          </a:p>
          <a:p>
            <a:pPr marL="342900" lvl="0" indent="-342900">
              <a:buNone/>
            </a:pPr>
            <a:r>
              <a:rPr lang="en-US" sz="1800" dirty="0" smtClean="0">
                <a:solidFill>
                  <a:srgbClr val="004B7B"/>
                </a:solidFill>
              </a:rPr>
              <a:t>[4] </a:t>
            </a:r>
            <a:r>
              <a:rPr lang="en-US" sz="1800" i="1" dirty="0" smtClean="0">
                <a:solidFill>
                  <a:srgbClr val="004B7B"/>
                </a:solidFill>
              </a:rPr>
              <a:t>A Scalable Framework for Modeling Competitive Diffusion in Social Networks,</a:t>
            </a:r>
            <a:r>
              <a:rPr lang="en-US" sz="1800" dirty="0" smtClean="0">
                <a:solidFill>
                  <a:srgbClr val="004B7B"/>
                </a:solidFill>
              </a:rPr>
              <a:t/>
            </a:r>
            <a:br>
              <a:rPr lang="en-US" sz="1800" dirty="0" smtClean="0">
                <a:solidFill>
                  <a:srgbClr val="004B7B"/>
                </a:solidFill>
              </a:rPr>
            </a:br>
            <a:r>
              <a:rPr lang="en-US" sz="1800" dirty="0" smtClean="0">
                <a:solidFill>
                  <a:srgbClr val="004B7B"/>
                </a:solidFill>
              </a:rPr>
              <a:t>Matthias Broecheler, Paulo Shakarian, and V.S. Subrahmanian, International Conference on Social Computing (</a:t>
            </a:r>
            <a:r>
              <a:rPr lang="en-US" sz="1800" dirty="0" err="1" smtClean="0">
                <a:solidFill>
                  <a:srgbClr val="004B7B"/>
                </a:solidFill>
              </a:rPr>
              <a:t>SocialCom</a:t>
            </a:r>
            <a:r>
              <a:rPr lang="en-US" sz="1800" dirty="0" smtClean="0">
                <a:solidFill>
                  <a:srgbClr val="004B7B"/>
                </a:solidFill>
              </a:rPr>
              <a:t>) 2010, Symposium Section</a:t>
            </a:r>
          </a:p>
          <a:p>
            <a:pPr marL="342900" indent="-342900">
              <a:buNone/>
            </a:pPr>
            <a:r>
              <a:rPr lang="en-US" sz="1800" dirty="0" smtClean="0">
                <a:solidFill>
                  <a:srgbClr val="004B7B"/>
                </a:solidFill>
              </a:rPr>
              <a:t>[5]</a:t>
            </a:r>
            <a:r>
              <a:rPr lang="en-US" sz="1800" i="1" dirty="0" smtClean="0">
                <a:solidFill>
                  <a:srgbClr val="004B7B"/>
                </a:solidFill>
              </a:rPr>
              <a:t> Probabilistic Similarity Logic</a:t>
            </a:r>
            <a:r>
              <a:rPr lang="en-US" sz="1800" dirty="0" smtClean="0">
                <a:solidFill>
                  <a:srgbClr val="004B7B"/>
                </a:solidFill>
              </a:rPr>
              <a:t>, Matthias </a:t>
            </a:r>
            <a:r>
              <a:rPr lang="en-US" sz="1800" dirty="0" err="1" smtClean="0">
                <a:solidFill>
                  <a:srgbClr val="004B7B"/>
                </a:solidFill>
              </a:rPr>
              <a:t>Broecheler</a:t>
            </a:r>
            <a:r>
              <a:rPr lang="en-US" sz="1800" dirty="0" smtClean="0">
                <a:solidFill>
                  <a:srgbClr val="004B7B"/>
                </a:solidFill>
              </a:rPr>
              <a:t>, </a:t>
            </a:r>
            <a:r>
              <a:rPr lang="en-US" sz="1800" dirty="0" err="1" smtClean="0">
                <a:solidFill>
                  <a:srgbClr val="004B7B"/>
                </a:solidFill>
              </a:rPr>
              <a:t>Lilyana</a:t>
            </a:r>
            <a:r>
              <a:rPr lang="en-US" sz="1800" dirty="0" smtClean="0">
                <a:solidFill>
                  <a:srgbClr val="004B7B"/>
                </a:solidFill>
              </a:rPr>
              <a:t> </a:t>
            </a:r>
            <a:r>
              <a:rPr lang="en-US" sz="1800" dirty="0" err="1" smtClean="0">
                <a:solidFill>
                  <a:srgbClr val="004B7B"/>
                </a:solidFill>
              </a:rPr>
              <a:t>Mihalkova</a:t>
            </a:r>
            <a:r>
              <a:rPr lang="en-US" sz="1800" dirty="0" smtClean="0">
                <a:solidFill>
                  <a:srgbClr val="004B7B"/>
                </a:solidFill>
              </a:rPr>
              <a:t> and </a:t>
            </a:r>
            <a:r>
              <a:rPr lang="en-US" sz="1800" dirty="0" err="1" smtClean="0">
                <a:solidFill>
                  <a:srgbClr val="004B7B"/>
                </a:solidFill>
              </a:rPr>
              <a:t>Lise</a:t>
            </a:r>
            <a:r>
              <a:rPr lang="en-US" sz="1800" dirty="0" smtClean="0">
                <a:solidFill>
                  <a:srgbClr val="004B7B"/>
                </a:solidFill>
              </a:rPr>
              <a:t> </a:t>
            </a:r>
            <a:r>
              <a:rPr lang="en-US" sz="1800" dirty="0" err="1" smtClean="0">
                <a:solidFill>
                  <a:srgbClr val="004B7B"/>
                </a:solidFill>
              </a:rPr>
              <a:t>Getoor</a:t>
            </a:r>
            <a:r>
              <a:rPr lang="en-US" sz="1800" dirty="0" smtClean="0">
                <a:solidFill>
                  <a:srgbClr val="004B7B"/>
                </a:solidFill>
              </a:rPr>
              <a:t>, </a:t>
            </a:r>
            <a:r>
              <a:rPr lang="en-US" sz="1800" dirty="0" smtClean="0"/>
              <a:t>Conference on Uncertainty in Artificial Intelligence 2010</a:t>
            </a:r>
            <a:endParaRPr lang="en-US" sz="1800" dirty="0" smtClean="0">
              <a:solidFill>
                <a:srgbClr val="004B7B"/>
              </a:solidFill>
            </a:endParaRPr>
          </a:p>
          <a:p>
            <a:pPr marL="342900" indent="-342900">
              <a:buNone/>
            </a:pPr>
            <a:r>
              <a:rPr lang="en-US" sz="1800" dirty="0" smtClean="0">
                <a:solidFill>
                  <a:srgbClr val="004B7B"/>
                </a:solidFill>
              </a:rPr>
              <a:t>[6]</a:t>
            </a:r>
            <a:r>
              <a:rPr lang="en-US" sz="1800" i="1" dirty="0" smtClean="0">
                <a:solidFill>
                  <a:srgbClr val="004B7B"/>
                </a:solidFill>
              </a:rPr>
              <a:t> Decision-Driven Models with Probabilistic Soft Logic, </a:t>
            </a:r>
            <a:r>
              <a:rPr lang="en-US" sz="1800" dirty="0" smtClean="0">
                <a:solidFill>
                  <a:srgbClr val="004B7B"/>
                </a:solidFill>
              </a:rPr>
              <a:t>Stephen H. Bach, Matthias </a:t>
            </a:r>
            <a:r>
              <a:rPr lang="en-US" sz="1800" dirty="0" err="1" smtClean="0">
                <a:solidFill>
                  <a:srgbClr val="004B7B"/>
                </a:solidFill>
              </a:rPr>
              <a:t>Broecheler</a:t>
            </a:r>
            <a:r>
              <a:rPr lang="en-US" sz="1800" dirty="0" smtClean="0">
                <a:solidFill>
                  <a:srgbClr val="004B7B"/>
                </a:solidFill>
              </a:rPr>
              <a:t>, Stanley </a:t>
            </a:r>
            <a:r>
              <a:rPr lang="en-US" sz="1800" dirty="0" err="1" smtClean="0">
                <a:solidFill>
                  <a:srgbClr val="004B7B"/>
                </a:solidFill>
              </a:rPr>
              <a:t>Kok</a:t>
            </a:r>
            <a:r>
              <a:rPr lang="en-US" sz="1800" dirty="0" smtClean="0">
                <a:solidFill>
                  <a:srgbClr val="004B7B"/>
                </a:solidFill>
              </a:rPr>
              <a:t>, </a:t>
            </a:r>
            <a:r>
              <a:rPr lang="en-US" sz="1800" dirty="0" err="1" smtClean="0">
                <a:solidFill>
                  <a:srgbClr val="004B7B"/>
                </a:solidFill>
              </a:rPr>
              <a:t>Lise</a:t>
            </a:r>
            <a:r>
              <a:rPr lang="en-US" sz="1800" dirty="0" smtClean="0">
                <a:solidFill>
                  <a:srgbClr val="004B7B"/>
                </a:solidFill>
              </a:rPr>
              <a:t> </a:t>
            </a:r>
            <a:r>
              <a:rPr lang="en-US" sz="1800" dirty="0" err="1" smtClean="0">
                <a:solidFill>
                  <a:srgbClr val="004B7B"/>
                </a:solidFill>
              </a:rPr>
              <a:t>Getoor</a:t>
            </a:r>
            <a:r>
              <a:rPr lang="en-US" sz="1800" dirty="0" smtClean="0">
                <a:solidFill>
                  <a:srgbClr val="004B7B"/>
                </a:solidFill>
              </a:rPr>
              <a:t>, NIPS Workshop on Predictive Models in Personalized Medicine 2010</a:t>
            </a:r>
          </a:p>
          <a:p>
            <a:pPr marL="342900" lvl="0" indent="-342900">
              <a:buNone/>
            </a:pPr>
            <a:endParaRPr lang="en-US" sz="1800" i="1" dirty="0" smtClean="0">
              <a:solidFill>
                <a:srgbClr val="004B7B"/>
              </a:solidFill>
            </a:endParaRPr>
          </a:p>
        </p:txBody>
      </p:sp>
      <p:sp>
        <p:nvSpPr>
          <p:cNvPr id="8" name="Slide Number Placeholder 7"/>
          <p:cNvSpPr>
            <a:spLocks noGrp="1"/>
          </p:cNvSpPr>
          <p:nvPr>
            <p:ph type="sldNum" sz="quarter" idx="10"/>
          </p:nvPr>
        </p:nvSpPr>
        <p:spPr/>
        <p:txBody>
          <a:bodyPr/>
          <a:lstStyle/>
          <a:p>
            <a:fld id="{05BA71DD-B9D6-4EA3-B5B3-C554962B8299}"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References</a:t>
            </a:r>
            <a:endParaRPr lang="en-US" dirty="0"/>
          </a:p>
        </p:txBody>
      </p:sp>
      <p:sp>
        <p:nvSpPr>
          <p:cNvPr id="3" name="Content Placeholder 2"/>
          <p:cNvSpPr>
            <a:spLocks noGrp="1"/>
          </p:cNvSpPr>
          <p:nvPr>
            <p:ph idx="1"/>
          </p:nvPr>
        </p:nvSpPr>
        <p:spPr>
          <a:xfrm>
            <a:off x="304800" y="1500174"/>
            <a:ext cx="8686800" cy="4900626"/>
          </a:xfrm>
        </p:spPr>
        <p:txBody>
          <a:bodyPr/>
          <a:lstStyle/>
          <a:p>
            <a:pPr marL="342900" lvl="0" indent="-342900">
              <a:buNone/>
            </a:pPr>
            <a:r>
              <a:rPr lang="en-US" sz="1800" dirty="0" smtClean="0">
                <a:solidFill>
                  <a:srgbClr val="004B7B"/>
                </a:solidFill>
              </a:rPr>
              <a:t>[7] </a:t>
            </a:r>
            <a:r>
              <a:rPr lang="en-US" sz="1800" i="1" dirty="0" smtClean="0">
                <a:solidFill>
                  <a:srgbClr val="004B7B"/>
                </a:solidFill>
              </a:rPr>
              <a:t>Efficient visual dynamic clustering of time varying social networks</a:t>
            </a:r>
            <a:r>
              <a:rPr lang="en-US" sz="1800" dirty="0" smtClean="0">
                <a:solidFill>
                  <a:srgbClr val="004B7B"/>
                </a:solidFill>
              </a:rPr>
              <a:t>, Paul </a:t>
            </a:r>
            <a:r>
              <a:rPr lang="en-US" sz="1800" dirty="0" err="1" smtClean="0">
                <a:solidFill>
                  <a:srgbClr val="004B7B"/>
                </a:solidFill>
              </a:rPr>
              <a:t>Caravelli</a:t>
            </a:r>
            <a:r>
              <a:rPr lang="en-US" sz="1800" dirty="0" smtClean="0">
                <a:solidFill>
                  <a:srgbClr val="004B7B"/>
                </a:solidFill>
              </a:rPr>
              <a:t>. A senior thesis. Technical Report CSTR-20100506-6. 2010, Department of Computer Science, Georgetown University, Washington, DC 20057</a:t>
            </a:r>
          </a:p>
          <a:p>
            <a:pPr marL="342900" lvl="0" indent="-342900">
              <a:buNone/>
            </a:pPr>
            <a:r>
              <a:rPr lang="en-US" sz="1800" dirty="0" smtClean="0">
                <a:solidFill>
                  <a:srgbClr val="004B7B"/>
                </a:solidFill>
              </a:rPr>
              <a:t>[8] </a:t>
            </a:r>
            <a:r>
              <a:rPr lang="en-US" sz="1800" i="1" dirty="0" smtClean="0">
                <a:solidFill>
                  <a:srgbClr val="004B7B"/>
                </a:solidFill>
              </a:rPr>
              <a:t>What are we missing? Perspectives on social network analysis for observational scientific data, </a:t>
            </a:r>
            <a:r>
              <a:rPr lang="en-US" sz="1800" dirty="0" smtClean="0">
                <a:solidFill>
                  <a:srgbClr val="004B7B"/>
                </a:solidFill>
              </a:rPr>
              <a:t>L. Singh, E.J. </a:t>
            </a:r>
            <a:r>
              <a:rPr lang="en-US" sz="1800" dirty="0" err="1" smtClean="0">
                <a:solidFill>
                  <a:srgbClr val="004B7B"/>
                </a:solidFill>
              </a:rPr>
              <a:t>Bienenstock</a:t>
            </a:r>
            <a:r>
              <a:rPr lang="en-US" sz="1800" dirty="0" smtClean="0">
                <a:solidFill>
                  <a:srgbClr val="004B7B"/>
                </a:solidFill>
              </a:rPr>
              <a:t> and J. Mann</a:t>
            </a:r>
            <a:r>
              <a:rPr lang="en-US" sz="1800" i="1" dirty="0" smtClean="0">
                <a:solidFill>
                  <a:srgbClr val="004B7B"/>
                </a:solidFill>
              </a:rPr>
              <a:t>, </a:t>
            </a:r>
            <a:r>
              <a:rPr lang="en-US" sz="1800" dirty="0" smtClean="0">
                <a:solidFill>
                  <a:srgbClr val="004B7B"/>
                </a:solidFill>
              </a:rPr>
              <a:t>Handbook of Social Networks: Technologies and Applications. Ed. B. </a:t>
            </a:r>
            <a:r>
              <a:rPr lang="en-US" sz="1800" dirty="0" err="1" smtClean="0">
                <a:solidFill>
                  <a:srgbClr val="004B7B"/>
                </a:solidFill>
              </a:rPr>
              <a:t>Furht</a:t>
            </a:r>
            <a:r>
              <a:rPr lang="en-US" sz="1800" dirty="0" smtClean="0">
                <a:solidFill>
                  <a:srgbClr val="004B7B"/>
                </a:solidFill>
              </a:rPr>
              <a:t>., Springer, 2010</a:t>
            </a:r>
          </a:p>
          <a:p>
            <a:pPr marL="342900" lvl="0" indent="-342900">
              <a:buNone/>
            </a:pPr>
            <a:r>
              <a:rPr lang="en-US" sz="1800" dirty="0" smtClean="0">
                <a:solidFill>
                  <a:srgbClr val="004B7B"/>
                </a:solidFill>
              </a:rPr>
              <a:t>[9] </a:t>
            </a:r>
            <a:r>
              <a:rPr lang="en-US" sz="1800" i="1" dirty="0" smtClean="0">
                <a:solidFill>
                  <a:srgbClr val="004B7B"/>
                </a:solidFill>
              </a:rPr>
              <a:t>Probabilistic Similarity Logic</a:t>
            </a:r>
            <a:r>
              <a:rPr lang="en-US" sz="1800" dirty="0" smtClean="0">
                <a:solidFill>
                  <a:srgbClr val="004B7B"/>
                </a:solidFill>
              </a:rPr>
              <a:t>, Matthias Broecheler, and </a:t>
            </a:r>
            <a:r>
              <a:rPr lang="en-US" sz="1800" dirty="0" err="1" smtClean="0">
                <a:solidFill>
                  <a:srgbClr val="004B7B"/>
                </a:solidFill>
              </a:rPr>
              <a:t>Lise</a:t>
            </a:r>
            <a:r>
              <a:rPr lang="en-US" sz="1800" dirty="0" smtClean="0">
                <a:solidFill>
                  <a:srgbClr val="004B7B"/>
                </a:solidFill>
              </a:rPr>
              <a:t> </a:t>
            </a:r>
            <a:r>
              <a:rPr lang="en-US" sz="1800" dirty="0" err="1" smtClean="0">
                <a:solidFill>
                  <a:srgbClr val="004B7B"/>
                </a:solidFill>
              </a:rPr>
              <a:t>Getoor</a:t>
            </a:r>
            <a:r>
              <a:rPr lang="en-US" sz="1800" dirty="0" smtClean="0">
                <a:solidFill>
                  <a:srgbClr val="004B7B"/>
                </a:solidFill>
              </a:rPr>
              <a:t>, </a:t>
            </a:r>
            <a:r>
              <a:rPr lang="en-US" sz="1800" dirty="0" smtClean="0"/>
              <a:t>International Workshop on Statistical Relational Learning 2009</a:t>
            </a:r>
          </a:p>
          <a:p>
            <a:pPr>
              <a:buNone/>
            </a:pPr>
            <a:r>
              <a:rPr lang="en-US" sz="1800" dirty="0" smtClean="0"/>
              <a:t>[10] </a:t>
            </a:r>
            <a:r>
              <a:rPr lang="en-US" sz="1800" i="1" dirty="0" smtClean="0"/>
              <a:t>Visual Graph Comparisons with </a:t>
            </a:r>
            <a:r>
              <a:rPr lang="en-US" sz="1800" i="1" dirty="0" err="1" smtClean="0"/>
              <a:t>Bullseyes</a:t>
            </a:r>
            <a:r>
              <a:rPr lang="en-US" sz="1800" dirty="0" smtClean="0"/>
              <a:t>, Nathaniel </a:t>
            </a:r>
            <a:r>
              <a:rPr lang="en-US" sz="1800" dirty="0" err="1" smtClean="0"/>
              <a:t>Cesario</a:t>
            </a:r>
            <a:r>
              <a:rPr lang="en-US" sz="1800" dirty="0" smtClean="0"/>
              <a:t>, Alex Pang, Lisa Singh, and </a:t>
            </a:r>
            <a:r>
              <a:rPr lang="en-US" sz="1800" dirty="0" err="1" smtClean="0"/>
              <a:t>Lise</a:t>
            </a:r>
            <a:r>
              <a:rPr lang="en-US" sz="1800" dirty="0" smtClean="0"/>
              <a:t> </a:t>
            </a:r>
            <a:r>
              <a:rPr lang="en-US" sz="1800" dirty="0" err="1" smtClean="0"/>
              <a:t>Getoor</a:t>
            </a:r>
            <a:r>
              <a:rPr lang="en-US" sz="1800" dirty="0" smtClean="0"/>
              <a:t>, “, Poster at IEEE </a:t>
            </a:r>
            <a:r>
              <a:rPr lang="en-US" sz="1800" dirty="0" err="1" smtClean="0"/>
              <a:t>VisWeek</a:t>
            </a:r>
            <a:r>
              <a:rPr lang="en-US" sz="1800" dirty="0" smtClean="0"/>
              <a:t> (2009)</a:t>
            </a:r>
            <a:endParaRPr lang="en-US" sz="1800" dirty="0" smtClean="0">
              <a:solidFill>
                <a:srgbClr val="004B7B"/>
              </a:solidFill>
            </a:endParaRPr>
          </a:p>
          <a:p>
            <a:pPr marL="342900" lvl="0" indent="-342900">
              <a:buNone/>
            </a:pPr>
            <a:endParaRPr lang="en-US" sz="1800" dirty="0" smtClean="0">
              <a:solidFill>
                <a:srgbClr val="004B7B"/>
              </a:solidFill>
            </a:endParaRPr>
          </a:p>
        </p:txBody>
      </p:sp>
      <p:sp>
        <p:nvSpPr>
          <p:cNvPr id="8" name="Slide Number Placeholder 7"/>
          <p:cNvSpPr>
            <a:spLocks noGrp="1"/>
          </p:cNvSpPr>
          <p:nvPr>
            <p:ph type="sldNum" sz="quarter" idx="10"/>
          </p:nvPr>
        </p:nvSpPr>
        <p:spPr/>
        <p:txBody>
          <a:bodyPr/>
          <a:lstStyle/>
          <a:p>
            <a:fld id="{05BA71DD-B9D6-4EA3-B5B3-C554962B8299}"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smtClean="0"/>
              <a:t>Uncertainty-centric layout algorithms</a:t>
            </a:r>
          </a:p>
          <a:p>
            <a:r>
              <a:rPr lang="en-US" dirty="0" smtClean="0"/>
              <a:t>Limitations of linked-views</a:t>
            </a:r>
          </a:p>
          <a:p>
            <a:r>
              <a:rPr lang="en-US" dirty="0" smtClean="0"/>
              <a:t>Animations as a learning tool</a:t>
            </a:r>
          </a:p>
          <a:p>
            <a:r>
              <a:rPr lang="en-US" dirty="0" smtClean="0"/>
              <a:t>Comparative operators</a:t>
            </a:r>
          </a:p>
          <a:p>
            <a:r>
              <a:rPr lang="en-US" dirty="0" smtClean="0"/>
              <a:t>Integration / Components</a:t>
            </a:r>
          </a:p>
          <a:p>
            <a:r>
              <a:rPr lang="en-US" dirty="0" smtClean="0"/>
              <a:t>Dolphin data</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1447800"/>
            <a:ext cx="3009959" cy="9325630"/>
          </a:xfrm>
          <a:prstGeom prst="rect">
            <a:avLst/>
          </a:prstGeom>
          <a:noFill/>
        </p:spPr>
        <p:txBody>
          <a:bodyPr wrap="none" rtlCol="0">
            <a:spAutoFit/>
          </a:bodyPr>
          <a:lstStyle/>
          <a:p>
            <a:r>
              <a:rPr lang="en-US" sz="60000" dirty="0" smtClean="0">
                <a:solidFill>
                  <a:schemeClr val="accent4"/>
                </a:solidFill>
                <a:latin typeface="Trebuchet MS"/>
                <a:cs typeface="Trebuchet MS"/>
              </a:rPr>
              <a:t>?</a:t>
            </a:r>
          </a:p>
        </p:txBody>
      </p:sp>
      <p:sp>
        <p:nvSpPr>
          <p:cNvPr id="3" name="TextBox 2"/>
          <p:cNvSpPr txBox="1"/>
          <p:nvPr/>
        </p:nvSpPr>
        <p:spPr>
          <a:xfrm>
            <a:off x="0" y="2401431"/>
            <a:ext cx="9144000" cy="2246769"/>
          </a:xfrm>
          <a:prstGeom prst="rect">
            <a:avLst/>
          </a:prstGeom>
          <a:solidFill>
            <a:schemeClr val="bg1">
              <a:alpha val="50000"/>
            </a:schemeClr>
          </a:solidFill>
        </p:spPr>
        <p:txBody>
          <a:bodyPr wrap="square" rtlCol="0">
            <a:spAutoFit/>
          </a:bodyPr>
          <a:lstStyle/>
          <a:p>
            <a:pPr algn="ctr"/>
            <a:r>
              <a:rPr lang="en-US" sz="7000" dirty="0" smtClean="0">
                <a:solidFill>
                  <a:schemeClr val="tx1"/>
                </a:solidFill>
                <a:latin typeface="Trebuchet MS"/>
                <a:cs typeface="Trebuchet MS"/>
              </a:rPr>
              <a:t>Questions? </a:t>
            </a:r>
            <a:br>
              <a:rPr lang="en-US" sz="7000" dirty="0" smtClean="0">
                <a:solidFill>
                  <a:schemeClr val="tx1"/>
                </a:solidFill>
                <a:latin typeface="Trebuchet MS"/>
                <a:cs typeface="Trebuchet MS"/>
              </a:rPr>
            </a:br>
            <a:r>
              <a:rPr lang="en-US" sz="7000" dirty="0" smtClean="0">
                <a:solidFill>
                  <a:schemeClr val="tx1"/>
                </a:solidFill>
                <a:latin typeface="Trebuchet MS"/>
                <a:cs typeface="Trebuchet MS"/>
              </a:rPr>
              <a:t>Comments?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3" name="Content Placeholder 2"/>
          <p:cNvSpPr>
            <a:spLocks noGrp="1"/>
          </p:cNvSpPr>
          <p:nvPr>
            <p:ph idx="1"/>
          </p:nvPr>
        </p:nvSpPr>
        <p:spPr/>
        <p:txBody>
          <a:bodyPr/>
          <a:lstStyle/>
          <a:p>
            <a:r>
              <a:rPr lang="en-US" dirty="0" smtClean="0"/>
              <a:t>Personalized medicine</a:t>
            </a:r>
          </a:p>
          <a:p>
            <a:r>
              <a:rPr lang="en-US" dirty="0" smtClean="0"/>
              <a:t>Dog kennel data</a:t>
            </a:r>
          </a:p>
          <a:p>
            <a:r>
              <a:rPr lang="en-US" dirty="0" smtClean="0"/>
              <a:t>Dolphin social networking</a:t>
            </a:r>
          </a:p>
          <a:p>
            <a:r>
              <a:rPr lang="en-US" dirty="0" smtClean="0"/>
              <a:t>Ontology alignment</a:t>
            </a:r>
          </a:p>
          <a:p>
            <a:r>
              <a:rPr lang="en-US" smtClean="0"/>
              <a:t>Diffusion modeling</a:t>
            </a:r>
            <a:endParaRPr lang="en-US"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05BA71DD-B9D6-4EA3-B5B3-C554962B8299}"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tx1"/>
          </a:solidFill>
          <a:ln w="63500" cap="flat" cmpd="sng" algn="ctr">
            <a:noFill/>
            <a:prstDash val="solid"/>
            <a:round/>
            <a:headEnd type="none" w="med" len="med"/>
            <a:tailEnd type="none" w="med" len="med"/>
          </a:ln>
          <a:effectLst/>
        </p:spPr>
        <p:txBody>
          <a:bodyPr vert="horz" wrap="square" lIns="12600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600" b="0" i="0" u="none" strike="noStrike" cap="none" normalizeH="0" baseline="0" dirty="0" smtClean="0">
              <a:ln>
                <a:noFill/>
              </a:ln>
              <a:solidFill>
                <a:schemeClr val="tx1"/>
              </a:solidFill>
              <a:effectLst/>
              <a:latin typeface="Trebuchet MS"/>
              <a:cs typeface="Trebuchet MS"/>
            </a:endParaRPr>
          </a:p>
        </p:txBody>
      </p:sp>
      <p:sp>
        <p:nvSpPr>
          <p:cNvPr id="4" name="Rectangular Callout 3"/>
          <p:cNvSpPr/>
          <p:nvPr/>
        </p:nvSpPr>
        <p:spPr bwMode="auto">
          <a:xfrm>
            <a:off x="228600" y="1828800"/>
            <a:ext cx="8534400" cy="1524000"/>
          </a:xfrm>
          <a:prstGeom prst="wedgeRectCallout">
            <a:avLst>
              <a:gd name="adj1" fmla="val 1882"/>
              <a:gd name="adj2" fmla="val 132337"/>
            </a:avLst>
          </a:prstGeom>
          <a:solidFill>
            <a:srgbClr val="004B7B"/>
          </a:solidFill>
          <a:ln w="95250" cap="flat" cmpd="sng" algn="ctr">
            <a:solidFill>
              <a:schemeClr val="bg1"/>
            </a:solidFill>
            <a:prstDash val="solid"/>
            <a:round/>
            <a:headEnd type="none" w="med" len="med"/>
            <a:tailEnd type="none" w="med" len="med"/>
          </a:ln>
          <a:effectLst>
            <a:outerShdw dist="114300" dir="7860000">
              <a:schemeClr val="bg1">
                <a:alpha val="36000"/>
              </a:schemeClr>
            </a:outerShdw>
          </a:effectLst>
        </p:spPr>
        <p:txBody>
          <a:bodyPr vert="horz" wrap="square" lIns="12600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dirty="0" smtClean="0">
              <a:ln>
                <a:noFill/>
              </a:ln>
              <a:solidFill>
                <a:schemeClr val="bg1"/>
              </a:solidFill>
              <a:effectLst/>
              <a:latin typeface="Trebuchet MS"/>
              <a:cs typeface="Trebuchet MS"/>
            </a:endParaRPr>
          </a:p>
        </p:txBody>
      </p:sp>
      <p:sp>
        <p:nvSpPr>
          <p:cNvPr id="6" name="TextBox 5"/>
          <p:cNvSpPr txBox="1"/>
          <p:nvPr/>
        </p:nvSpPr>
        <p:spPr>
          <a:xfrm>
            <a:off x="0" y="2048470"/>
            <a:ext cx="9144000" cy="923330"/>
          </a:xfrm>
          <a:prstGeom prst="rect">
            <a:avLst/>
          </a:prstGeom>
          <a:noFill/>
        </p:spPr>
        <p:txBody>
          <a:bodyPr wrap="square" rtlCol="0">
            <a:spAutoFit/>
          </a:bodyPr>
          <a:lstStyle/>
          <a:p>
            <a:pPr algn="ctr"/>
            <a:r>
              <a:rPr lang="en-US" sz="5400" dirty="0" smtClean="0">
                <a:solidFill>
                  <a:schemeClr val="bg1"/>
                </a:solidFill>
                <a:latin typeface="Trebuchet MS"/>
                <a:cs typeface="Trebuchet MS"/>
              </a:rPr>
              <a:t>PSL Overview</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PSL?</a:t>
            </a:r>
            <a:endParaRPr lang="en-US" dirty="0"/>
          </a:p>
        </p:txBody>
      </p:sp>
      <p:sp>
        <p:nvSpPr>
          <p:cNvPr id="3" name="Content Placeholder 2"/>
          <p:cNvSpPr>
            <a:spLocks noGrp="1"/>
          </p:cNvSpPr>
          <p:nvPr>
            <p:ph idx="1"/>
          </p:nvPr>
        </p:nvSpPr>
        <p:spPr>
          <a:xfrm>
            <a:off x="304800" y="1500174"/>
            <a:ext cx="8839200" cy="4711713"/>
          </a:xfrm>
        </p:spPr>
        <p:txBody>
          <a:bodyPr/>
          <a:lstStyle/>
          <a:p>
            <a:pPr>
              <a:buNone/>
            </a:pPr>
            <a:r>
              <a:rPr lang="en-US" b="1" dirty="0" smtClean="0"/>
              <a:t>Declarative language </a:t>
            </a:r>
            <a:r>
              <a:rPr lang="en-US" dirty="0" smtClean="0"/>
              <a:t>based on logic to express collective probabilistic inference problems</a:t>
            </a:r>
          </a:p>
          <a:p>
            <a:pPr marL="628650" lvl="1"/>
            <a:r>
              <a:rPr lang="en-US" dirty="0" smtClean="0"/>
              <a:t>Predicate = relationship or property</a:t>
            </a:r>
          </a:p>
          <a:p>
            <a:pPr marL="628650" lvl="1"/>
            <a:r>
              <a:rPr lang="en-US" sz="2800" dirty="0" smtClean="0"/>
              <a:t>(Ground) </a:t>
            </a:r>
            <a:r>
              <a:rPr lang="en-US" dirty="0" smtClean="0"/>
              <a:t>Atom = </a:t>
            </a:r>
            <a:r>
              <a:rPr lang="en-US" sz="2800" dirty="0" smtClean="0"/>
              <a:t>(continuous) </a:t>
            </a:r>
            <a:r>
              <a:rPr lang="en-US" dirty="0" smtClean="0"/>
              <a:t>random variable</a:t>
            </a:r>
          </a:p>
          <a:p>
            <a:pPr marL="628650" lvl="1"/>
            <a:r>
              <a:rPr lang="en-US" dirty="0" smtClean="0"/>
              <a:t>Rule = capture dependency or constraint</a:t>
            </a:r>
          </a:p>
          <a:p>
            <a:pPr marL="628650" lvl="1"/>
            <a:r>
              <a:rPr lang="en-US" dirty="0" smtClean="0"/>
              <a:t>Set = define aggregates</a:t>
            </a:r>
          </a:p>
          <a:p>
            <a:pPr>
              <a:buNone/>
            </a:pPr>
            <a:r>
              <a:rPr lang="en-US" sz="3200" dirty="0" smtClean="0"/>
              <a:t>PSL Program = Rules, Sets, Constraints, Atoms</a:t>
            </a:r>
          </a:p>
        </p:txBody>
      </p:sp>
      <p:sp>
        <p:nvSpPr>
          <p:cNvPr id="4" name="Slide Number Placeholder 3"/>
          <p:cNvSpPr>
            <a:spLocks noGrp="1"/>
          </p:cNvSpPr>
          <p:nvPr>
            <p:ph type="sldNum" sz="quarter" idx="10"/>
          </p:nvPr>
        </p:nvSpPr>
        <p:spPr/>
        <p:txBody>
          <a:bodyPr/>
          <a:lstStyle/>
          <a:p>
            <a:fld id="{05BA71DD-B9D6-4EA3-B5B3-C554962B8299}"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Collective Similarity Reasoning</a:t>
            </a:r>
            <a:endParaRPr lang="en-US" dirty="0"/>
          </a:p>
        </p:txBody>
      </p:sp>
      <p:sp>
        <p:nvSpPr>
          <p:cNvPr id="4" name="Slide Number Placeholder 3"/>
          <p:cNvSpPr>
            <a:spLocks noGrp="1"/>
          </p:cNvSpPr>
          <p:nvPr>
            <p:ph type="sldNum" sz="quarter" idx="10"/>
          </p:nvPr>
        </p:nvSpPr>
        <p:spPr/>
        <p:txBody>
          <a:bodyPr/>
          <a:lstStyle/>
          <a:p>
            <a:fld id="{05BA71DD-B9D6-4EA3-B5B3-C554962B8299}" type="slidenum">
              <a:rPr lang="en-US" smtClean="0"/>
              <a:pPr/>
              <a:t>6</a:t>
            </a:fld>
            <a:endParaRPr lang="en-US" dirty="0"/>
          </a:p>
        </p:txBody>
      </p:sp>
      <p:sp>
        <p:nvSpPr>
          <p:cNvPr id="5" name="Can 4"/>
          <p:cNvSpPr/>
          <p:nvPr/>
        </p:nvSpPr>
        <p:spPr bwMode="auto">
          <a:xfrm>
            <a:off x="304800" y="2438400"/>
            <a:ext cx="1981200" cy="2286000"/>
          </a:xfrm>
          <a:prstGeom prst="can">
            <a:avLst/>
          </a:prstGeom>
          <a:solidFill>
            <a:schemeClr val="accent1"/>
          </a:solidFill>
          <a:ln w="63500" cap="flat" cmpd="sng" algn="ctr">
            <a:solidFill>
              <a:schemeClr val="tx1"/>
            </a:solidFill>
            <a:prstDash val="solid"/>
            <a:round/>
            <a:headEnd type="none" w="med" len="med"/>
            <a:tailEnd type="none" w="med" len="med"/>
          </a:ln>
          <a:effectLst>
            <a:outerShdw dist="114300" dir="7860000">
              <a:schemeClr val="bg1">
                <a:alpha val="36000"/>
              </a:schemeClr>
            </a:outerShdw>
          </a:effectLst>
        </p:spPr>
        <p:txBody>
          <a:bodyPr vert="horz" wrap="square" lIns="12600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600" b="0" i="0" u="none" strike="noStrike" cap="none" normalizeH="0" baseline="0" dirty="0" smtClean="0">
              <a:ln>
                <a:noFill/>
              </a:ln>
              <a:solidFill>
                <a:schemeClr val="tx1"/>
              </a:solidFill>
              <a:effectLst/>
              <a:latin typeface="Trebuchet MS"/>
              <a:cs typeface="Trebuchet MS"/>
            </a:endParaRPr>
          </a:p>
        </p:txBody>
      </p:sp>
      <p:sp>
        <p:nvSpPr>
          <p:cNvPr id="6" name="Rectangle 5"/>
          <p:cNvSpPr/>
          <p:nvPr/>
        </p:nvSpPr>
        <p:spPr bwMode="auto">
          <a:xfrm>
            <a:off x="3657600" y="2438400"/>
            <a:ext cx="2133600" cy="2286000"/>
          </a:xfrm>
          <a:prstGeom prst="rect">
            <a:avLst/>
          </a:prstGeom>
          <a:solidFill>
            <a:schemeClr val="accent6"/>
          </a:solidFill>
          <a:ln w="63500" cap="flat" cmpd="sng" algn="ctr">
            <a:solidFill>
              <a:schemeClr val="accent5"/>
            </a:solidFill>
            <a:prstDash val="solid"/>
            <a:round/>
            <a:headEnd type="none" w="med" len="med"/>
            <a:tailEnd type="none" w="med" len="med"/>
          </a:ln>
          <a:effectLst>
            <a:outerShdw dist="114300" dir="7860000">
              <a:schemeClr val="bg1">
                <a:alpha val="36000"/>
              </a:schemeClr>
            </a:outerShdw>
          </a:effectLst>
        </p:spPr>
        <p:txBody>
          <a:bodyPr vert="horz" wrap="square" lIns="12600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600" b="0" i="0" u="none" strike="noStrike" cap="none" normalizeH="0" baseline="0" dirty="0" smtClean="0">
              <a:ln>
                <a:noFill/>
              </a:ln>
              <a:solidFill>
                <a:schemeClr val="tx1"/>
              </a:solidFill>
              <a:effectLst/>
              <a:latin typeface="Trebuchet MS"/>
              <a:cs typeface="Trebuchet MS"/>
            </a:endParaRPr>
          </a:p>
        </p:txBody>
      </p:sp>
      <p:sp>
        <p:nvSpPr>
          <p:cNvPr id="8" name="Rounded Rectangle 7"/>
          <p:cNvSpPr/>
          <p:nvPr/>
        </p:nvSpPr>
        <p:spPr bwMode="auto">
          <a:xfrm>
            <a:off x="7086600" y="2971800"/>
            <a:ext cx="1828800" cy="685800"/>
          </a:xfrm>
          <a:prstGeom prst="roundRect">
            <a:avLst/>
          </a:prstGeom>
          <a:solidFill>
            <a:srgbClr val="FDCB75"/>
          </a:solidFill>
          <a:ln w="63500" cap="flat" cmpd="sng" algn="ctr">
            <a:solidFill>
              <a:srgbClr val="FBA919"/>
            </a:solidFill>
            <a:prstDash val="solid"/>
            <a:round/>
            <a:headEnd type="none" w="med" len="med"/>
            <a:tailEnd type="none" w="med" len="med"/>
          </a:ln>
          <a:effectLst/>
        </p:spPr>
        <p:txBody>
          <a:bodyPr vert="horz" wrap="square" lIns="12600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C27A00"/>
                </a:solidFill>
                <a:effectLst/>
                <a:latin typeface="Trebuchet MS"/>
                <a:cs typeface="Trebuchet MS"/>
              </a:rPr>
              <a:t>Structure</a:t>
            </a:r>
          </a:p>
        </p:txBody>
      </p:sp>
      <p:sp>
        <p:nvSpPr>
          <p:cNvPr id="9" name="Rounded Rectangle 8"/>
          <p:cNvSpPr/>
          <p:nvPr/>
        </p:nvSpPr>
        <p:spPr bwMode="auto">
          <a:xfrm>
            <a:off x="7086600" y="3657600"/>
            <a:ext cx="1828800" cy="685800"/>
          </a:xfrm>
          <a:prstGeom prst="roundRect">
            <a:avLst/>
          </a:prstGeom>
          <a:solidFill>
            <a:srgbClr val="FDCB75"/>
          </a:solidFill>
          <a:ln w="63500" cap="flat" cmpd="sng" algn="ctr">
            <a:solidFill>
              <a:srgbClr val="FBA919"/>
            </a:solidFill>
            <a:prstDash val="solid"/>
            <a:round/>
            <a:headEnd type="none" w="med" len="med"/>
            <a:tailEnd type="none" w="med" len="med"/>
          </a:ln>
          <a:effectLst/>
        </p:spPr>
        <p:txBody>
          <a:bodyPr vert="horz" wrap="square" lIns="12600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C27A00"/>
                </a:solidFill>
                <a:effectLst/>
                <a:latin typeface="Trebuchet MS"/>
                <a:cs typeface="Trebuchet MS"/>
              </a:rPr>
              <a:t>Weights</a:t>
            </a:r>
          </a:p>
        </p:txBody>
      </p:sp>
      <p:sp>
        <p:nvSpPr>
          <p:cNvPr id="10" name="TextBox 9"/>
          <p:cNvSpPr txBox="1"/>
          <p:nvPr/>
        </p:nvSpPr>
        <p:spPr>
          <a:xfrm>
            <a:off x="3657600" y="1752600"/>
            <a:ext cx="2108871" cy="584776"/>
          </a:xfrm>
          <a:prstGeom prst="rect">
            <a:avLst/>
          </a:prstGeom>
          <a:noFill/>
        </p:spPr>
        <p:txBody>
          <a:bodyPr wrap="none" rtlCol="0">
            <a:spAutoFit/>
          </a:bodyPr>
          <a:lstStyle/>
          <a:p>
            <a:r>
              <a:rPr lang="en-US" sz="3200" dirty="0" smtClean="0">
                <a:solidFill>
                  <a:schemeClr val="accent5"/>
                </a:solidFill>
                <a:latin typeface="Trebuchet MS"/>
                <a:cs typeface="Trebuchet MS"/>
              </a:rPr>
              <a:t>Soft Space</a:t>
            </a:r>
          </a:p>
        </p:txBody>
      </p:sp>
      <p:sp>
        <p:nvSpPr>
          <p:cNvPr id="11" name="TextBox 10"/>
          <p:cNvSpPr txBox="1"/>
          <p:nvPr/>
        </p:nvSpPr>
        <p:spPr>
          <a:xfrm>
            <a:off x="228600" y="1752600"/>
            <a:ext cx="2222483" cy="584776"/>
          </a:xfrm>
          <a:prstGeom prst="rect">
            <a:avLst/>
          </a:prstGeom>
          <a:noFill/>
        </p:spPr>
        <p:txBody>
          <a:bodyPr wrap="none" rtlCol="0">
            <a:spAutoFit/>
          </a:bodyPr>
          <a:lstStyle/>
          <a:p>
            <a:r>
              <a:rPr lang="en-US" sz="3200" dirty="0" smtClean="0">
                <a:solidFill>
                  <a:schemeClr val="tx1"/>
                </a:solidFill>
                <a:latin typeface="Trebuchet MS"/>
                <a:cs typeface="Trebuchet MS"/>
              </a:rPr>
              <a:t>Data Space</a:t>
            </a:r>
          </a:p>
        </p:txBody>
      </p:sp>
      <p:sp>
        <p:nvSpPr>
          <p:cNvPr id="12" name="Oval 11"/>
          <p:cNvSpPr/>
          <p:nvPr/>
        </p:nvSpPr>
        <p:spPr bwMode="auto">
          <a:xfrm>
            <a:off x="3962400" y="2667000"/>
            <a:ext cx="381000" cy="381000"/>
          </a:xfrm>
          <a:prstGeom prst="ellipse">
            <a:avLst/>
          </a:prstGeom>
          <a:solidFill>
            <a:schemeClr val="accent6">
              <a:lumMod val="40000"/>
              <a:lumOff val="60000"/>
            </a:schemeClr>
          </a:solidFill>
          <a:ln w="63500" cap="flat" cmpd="sng" algn="ctr">
            <a:solidFill>
              <a:schemeClr val="accent5"/>
            </a:solidFill>
            <a:prstDash val="solid"/>
            <a:round/>
            <a:headEnd type="none" w="med" len="med"/>
            <a:tailEnd type="none" w="med" len="med"/>
          </a:ln>
          <a:effectLst/>
        </p:spPr>
        <p:txBody>
          <a:bodyPr vert="horz" wrap="square" lIns="12600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600" b="0" i="0" u="none" strike="noStrike" cap="none" normalizeH="0" baseline="0" dirty="0" smtClean="0">
              <a:ln>
                <a:noFill/>
              </a:ln>
              <a:solidFill>
                <a:schemeClr val="tx1"/>
              </a:solidFill>
              <a:effectLst/>
              <a:latin typeface="Trebuchet MS"/>
              <a:cs typeface="Trebuchet MS"/>
            </a:endParaRPr>
          </a:p>
        </p:txBody>
      </p:sp>
      <p:sp>
        <p:nvSpPr>
          <p:cNvPr id="13" name="Oval 12"/>
          <p:cNvSpPr/>
          <p:nvPr/>
        </p:nvSpPr>
        <p:spPr bwMode="auto">
          <a:xfrm>
            <a:off x="4953000" y="2819400"/>
            <a:ext cx="381000" cy="381000"/>
          </a:xfrm>
          <a:prstGeom prst="ellipse">
            <a:avLst/>
          </a:prstGeom>
          <a:solidFill>
            <a:schemeClr val="accent6">
              <a:lumMod val="40000"/>
              <a:lumOff val="60000"/>
            </a:schemeClr>
          </a:solidFill>
          <a:ln w="63500" cap="flat" cmpd="sng" algn="ctr">
            <a:solidFill>
              <a:schemeClr val="accent5"/>
            </a:solidFill>
            <a:prstDash val="solid"/>
            <a:round/>
            <a:headEnd type="none" w="med" len="med"/>
            <a:tailEnd type="none" w="med" len="med"/>
          </a:ln>
          <a:effectLst/>
        </p:spPr>
        <p:txBody>
          <a:bodyPr vert="horz" wrap="square" lIns="12600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600" b="0" i="0" u="none" strike="noStrike" cap="none" normalizeH="0" baseline="0" dirty="0" smtClean="0">
              <a:ln>
                <a:noFill/>
              </a:ln>
              <a:solidFill>
                <a:schemeClr val="tx1"/>
              </a:solidFill>
              <a:effectLst/>
              <a:latin typeface="Trebuchet MS"/>
              <a:cs typeface="Trebuchet MS"/>
            </a:endParaRPr>
          </a:p>
        </p:txBody>
      </p:sp>
      <p:sp>
        <p:nvSpPr>
          <p:cNvPr id="14" name="Oval 13"/>
          <p:cNvSpPr/>
          <p:nvPr/>
        </p:nvSpPr>
        <p:spPr bwMode="auto">
          <a:xfrm>
            <a:off x="4419600" y="3276600"/>
            <a:ext cx="381000" cy="381000"/>
          </a:xfrm>
          <a:prstGeom prst="ellipse">
            <a:avLst/>
          </a:prstGeom>
          <a:solidFill>
            <a:schemeClr val="accent6">
              <a:lumMod val="40000"/>
              <a:lumOff val="60000"/>
            </a:schemeClr>
          </a:solidFill>
          <a:ln w="63500" cap="flat" cmpd="sng" algn="ctr">
            <a:solidFill>
              <a:schemeClr val="accent5"/>
            </a:solidFill>
            <a:prstDash val="solid"/>
            <a:round/>
            <a:headEnd type="none" w="med" len="med"/>
            <a:tailEnd type="none" w="med" len="med"/>
          </a:ln>
          <a:effectLst/>
        </p:spPr>
        <p:txBody>
          <a:bodyPr vert="horz" wrap="square" lIns="12600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600" b="0" i="0" u="none" strike="noStrike" cap="none" normalizeH="0" baseline="0" dirty="0" smtClean="0">
              <a:ln>
                <a:noFill/>
              </a:ln>
              <a:solidFill>
                <a:schemeClr val="tx1"/>
              </a:solidFill>
              <a:effectLst/>
              <a:latin typeface="Trebuchet MS"/>
              <a:cs typeface="Trebuchet MS"/>
            </a:endParaRPr>
          </a:p>
        </p:txBody>
      </p:sp>
      <p:sp>
        <p:nvSpPr>
          <p:cNvPr id="15" name="Oval 14"/>
          <p:cNvSpPr/>
          <p:nvPr/>
        </p:nvSpPr>
        <p:spPr bwMode="auto">
          <a:xfrm>
            <a:off x="3886200" y="3886200"/>
            <a:ext cx="381000" cy="381000"/>
          </a:xfrm>
          <a:prstGeom prst="ellipse">
            <a:avLst/>
          </a:prstGeom>
          <a:solidFill>
            <a:schemeClr val="accent6">
              <a:lumMod val="40000"/>
              <a:lumOff val="60000"/>
            </a:schemeClr>
          </a:solidFill>
          <a:ln w="63500" cap="flat" cmpd="sng" algn="ctr">
            <a:solidFill>
              <a:schemeClr val="accent5"/>
            </a:solidFill>
            <a:prstDash val="solid"/>
            <a:round/>
            <a:headEnd type="none" w="med" len="med"/>
            <a:tailEnd type="none" w="med" len="med"/>
          </a:ln>
          <a:effectLst/>
        </p:spPr>
        <p:txBody>
          <a:bodyPr vert="horz" wrap="square" lIns="12600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600" b="0" i="0" u="none" strike="noStrike" cap="none" normalizeH="0" baseline="0" dirty="0" smtClean="0">
              <a:ln>
                <a:noFill/>
              </a:ln>
              <a:solidFill>
                <a:schemeClr val="tx1"/>
              </a:solidFill>
              <a:effectLst/>
              <a:latin typeface="Trebuchet MS"/>
              <a:cs typeface="Trebuchet MS"/>
            </a:endParaRPr>
          </a:p>
        </p:txBody>
      </p:sp>
      <p:sp>
        <p:nvSpPr>
          <p:cNvPr id="16" name="Oval 15"/>
          <p:cNvSpPr/>
          <p:nvPr/>
        </p:nvSpPr>
        <p:spPr bwMode="auto">
          <a:xfrm>
            <a:off x="4572000" y="4191000"/>
            <a:ext cx="381000" cy="381000"/>
          </a:xfrm>
          <a:prstGeom prst="ellipse">
            <a:avLst/>
          </a:prstGeom>
          <a:solidFill>
            <a:schemeClr val="accent6">
              <a:lumMod val="40000"/>
              <a:lumOff val="60000"/>
            </a:schemeClr>
          </a:solidFill>
          <a:ln w="63500" cap="flat" cmpd="sng" algn="ctr">
            <a:solidFill>
              <a:schemeClr val="accent5"/>
            </a:solidFill>
            <a:prstDash val="solid"/>
            <a:round/>
            <a:headEnd type="none" w="med" len="med"/>
            <a:tailEnd type="none" w="med" len="med"/>
          </a:ln>
          <a:effectLst/>
        </p:spPr>
        <p:txBody>
          <a:bodyPr vert="horz" wrap="square" lIns="12600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600" b="0" i="0" u="none" strike="noStrike" cap="none" normalizeH="0" baseline="0" dirty="0" smtClean="0">
              <a:ln>
                <a:noFill/>
              </a:ln>
              <a:solidFill>
                <a:schemeClr val="tx1"/>
              </a:solidFill>
              <a:effectLst/>
              <a:latin typeface="Trebuchet MS"/>
              <a:cs typeface="Trebuchet MS"/>
            </a:endParaRPr>
          </a:p>
        </p:txBody>
      </p:sp>
      <p:sp>
        <p:nvSpPr>
          <p:cNvPr id="17" name="Oval 16"/>
          <p:cNvSpPr/>
          <p:nvPr/>
        </p:nvSpPr>
        <p:spPr bwMode="auto">
          <a:xfrm>
            <a:off x="5181600" y="3810000"/>
            <a:ext cx="381000" cy="381000"/>
          </a:xfrm>
          <a:prstGeom prst="ellipse">
            <a:avLst/>
          </a:prstGeom>
          <a:solidFill>
            <a:schemeClr val="accent6">
              <a:lumMod val="40000"/>
              <a:lumOff val="60000"/>
            </a:schemeClr>
          </a:solidFill>
          <a:ln w="63500" cap="flat" cmpd="sng" algn="ctr">
            <a:solidFill>
              <a:schemeClr val="accent5"/>
            </a:solidFill>
            <a:prstDash val="solid"/>
            <a:round/>
            <a:headEnd type="none" w="med" len="med"/>
            <a:tailEnd type="none" w="med" len="med"/>
          </a:ln>
          <a:effectLst/>
        </p:spPr>
        <p:txBody>
          <a:bodyPr vert="horz" wrap="square" lIns="12600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600" b="0" i="0" u="none" strike="noStrike" cap="none" normalizeH="0" baseline="0" dirty="0" smtClean="0">
              <a:ln>
                <a:noFill/>
              </a:ln>
              <a:solidFill>
                <a:schemeClr val="tx1"/>
              </a:solidFill>
              <a:effectLst/>
              <a:latin typeface="Trebuchet MS"/>
              <a:cs typeface="Trebuchet MS"/>
            </a:endParaRPr>
          </a:p>
        </p:txBody>
      </p:sp>
      <p:cxnSp>
        <p:nvCxnSpPr>
          <p:cNvPr id="19" name="Straight Connector 18"/>
          <p:cNvCxnSpPr>
            <a:stCxn id="12" idx="5"/>
            <a:endCxn id="14" idx="1"/>
          </p:cNvCxnSpPr>
          <p:nvPr/>
        </p:nvCxnSpPr>
        <p:spPr bwMode="auto">
          <a:xfrm rot="16200000" flipH="1">
            <a:off x="4211404" y="3068404"/>
            <a:ext cx="340192" cy="187792"/>
          </a:xfrm>
          <a:prstGeom prst="line">
            <a:avLst/>
          </a:prstGeom>
          <a:noFill/>
          <a:ln w="53975" cap="flat" cmpd="sng" algn="ctr">
            <a:solidFill>
              <a:srgbClr val="607B1A"/>
            </a:solidFill>
            <a:prstDash val="solid"/>
            <a:round/>
            <a:headEnd type="none" w="med" len="med"/>
            <a:tailEnd type="triangle" w="med" len="med"/>
          </a:ln>
          <a:effectLst/>
        </p:spPr>
      </p:cxnSp>
      <p:cxnSp>
        <p:nvCxnSpPr>
          <p:cNvPr id="20" name="Straight Connector 19"/>
          <p:cNvCxnSpPr>
            <a:stCxn id="13" idx="3"/>
            <a:endCxn id="14" idx="7"/>
          </p:cNvCxnSpPr>
          <p:nvPr/>
        </p:nvCxnSpPr>
        <p:spPr bwMode="auto">
          <a:xfrm rot="5400000">
            <a:off x="4782904" y="3106504"/>
            <a:ext cx="187792" cy="263992"/>
          </a:xfrm>
          <a:prstGeom prst="line">
            <a:avLst/>
          </a:prstGeom>
          <a:noFill/>
          <a:ln w="53975" cap="flat" cmpd="sng" algn="ctr">
            <a:solidFill>
              <a:srgbClr val="607B1A"/>
            </a:solidFill>
            <a:prstDash val="solid"/>
            <a:round/>
            <a:headEnd type="none" w="med" len="med"/>
            <a:tailEnd type="triangle" w="med" len="med"/>
          </a:ln>
          <a:effectLst/>
        </p:spPr>
      </p:cxnSp>
      <p:cxnSp>
        <p:nvCxnSpPr>
          <p:cNvPr id="23" name="Straight Connector 22"/>
          <p:cNvCxnSpPr>
            <a:stCxn id="17" idx="1"/>
            <a:endCxn id="14" idx="5"/>
          </p:cNvCxnSpPr>
          <p:nvPr/>
        </p:nvCxnSpPr>
        <p:spPr bwMode="auto">
          <a:xfrm rot="16200000" flipV="1">
            <a:off x="4859104" y="3487504"/>
            <a:ext cx="263992" cy="492592"/>
          </a:xfrm>
          <a:prstGeom prst="line">
            <a:avLst/>
          </a:prstGeom>
          <a:noFill/>
          <a:ln w="53975" cap="flat" cmpd="sng" algn="ctr">
            <a:solidFill>
              <a:srgbClr val="607B1A"/>
            </a:solidFill>
            <a:prstDash val="solid"/>
            <a:round/>
            <a:headEnd type="none" w="med" len="med"/>
            <a:tailEnd type="none" w="med" len="med"/>
          </a:ln>
          <a:effectLst/>
        </p:spPr>
      </p:cxnSp>
      <p:cxnSp>
        <p:nvCxnSpPr>
          <p:cNvPr id="26" name="Straight Connector 25"/>
          <p:cNvCxnSpPr>
            <a:stCxn id="16" idx="0"/>
            <a:endCxn id="14" idx="4"/>
          </p:cNvCxnSpPr>
          <p:nvPr/>
        </p:nvCxnSpPr>
        <p:spPr bwMode="auto">
          <a:xfrm rot="16200000" flipV="1">
            <a:off x="4419600" y="3848100"/>
            <a:ext cx="533400" cy="152400"/>
          </a:xfrm>
          <a:prstGeom prst="line">
            <a:avLst/>
          </a:prstGeom>
          <a:noFill/>
          <a:ln w="53975" cap="flat" cmpd="sng" algn="ctr">
            <a:solidFill>
              <a:srgbClr val="607B1A"/>
            </a:solidFill>
            <a:prstDash val="solid"/>
            <a:round/>
            <a:headEnd type="none" w="med" len="med"/>
            <a:tailEnd type="none" w="med" len="med"/>
          </a:ln>
          <a:effectLst/>
        </p:spPr>
      </p:cxnSp>
      <p:cxnSp>
        <p:nvCxnSpPr>
          <p:cNvPr id="29" name="Straight Connector 28"/>
          <p:cNvCxnSpPr>
            <a:stCxn id="15" idx="7"/>
            <a:endCxn id="14" idx="3"/>
          </p:cNvCxnSpPr>
          <p:nvPr/>
        </p:nvCxnSpPr>
        <p:spPr bwMode="auto">
          <a:xfrm rot="5400000" flipH="1" flipV="1">
            <a:off x="4173304" y="3639904"/>
            <a:ext cx="340192" cy="263992"/>
          </a:xfrm>
          <a:prstGeom prst="line">
            <a:avLst/>
          </a:prstGeom>
          <a:noFill/>
          <a:ln w="53975" cap="flat" cmpd="sng" algn="ctr">
            <a:solidFill>
              <a:srgbClr val="607B1A"/>
            </a:solidFill>
            <a:prstDash val="solid"/>
            <a:round/>
            <a:headEnd type="none" w="med" len="med"/>
            <a:tailEnd type="none" w="med" len="med"/>
          </a:ln>
          <a:effectLst/>
        </p:spPr>
      </p:cxnSp>
      <p:cxnSp>
        <p:nvCxnSpPr>
          <p:cNvPr id="32" name="Straight Connector 31"/>
          <p:cNvCxnSpPr>
            <a:stCxn id="15" idx="0"/>
            <a:endCxn id="12" idx="4"/>
          </p:cNvCxnSpPr>
          <p:nvPr/>
        </p:nvCxnSpPr>
        <p:spPr bwMode="auto">
          <a:xfrm rot="5400000" flipH="1" flipV="1">
            <a:off x="3695700" y="3429000"/>
            <a:ext cx="838200" cy="76200"/>
          </a:xfrm>
          <a:prstGeom prst="line">
            <a:avLst/>
          </a:prstGeom>
          <a:noFill/>
          <a:ln w="53975" cap="flat" cmpd="sng" algn="ctr">
            <a:solidFill>
              <a:srgbClr val="607B1A"/>
            </a:solidFill>
            <a:prstDash val="solid"/>
            <a:round/>
            <a:headEnd type="none" w="med" len="med"/>
            <a:tailEnd type="none" w="med" len="med"/>
          </a:ln>
          <a:effectLst/>
        </p:spPr>
      </p:cxnSp>
      <p:cxnSp>
        <p:nvCxnSpPr>
          <p:cNvPr id="35" name="Straight Connector 34"/>
          <p:cNvCxnSpPr>
            <a:stCxn id="15" idx="5"/>
            <a:endCxn id="16" idx="2"/>
          </p:cNvCxnSpPr>
          <p:nvPr/>
        </p:nvCxnSpPr>
        <p:spPr bwMode="auto">
          <a:xfrm rot="16200000" flipH="1">
            <a:off x="4306654" y="4116154"/>
            <a:ext cx="170096" cy="360596"/>
          </a:xfrm>
          <a:prstGeom prst="line">
            <a:avLst/>
          </a:prstGeom>
          <a:noFill/>
          <a:ln w="53975" cap="flat" cmpd="sng" algn="ctr">
            <a:solidFill>
              <a:srgbClr val="607B1A"/>
            </a:solidFill>
            <a:prstDash val="solid"/>
            <a:round/>
            <a:headEnd type="none" w="med" len="med"/>
            <a:tailEnd type="none" w="med" len="med"/>
          </a:ln>
          <a:effectLst/>
        </p:spPr>
      </p:cxnSp>
      <p:cxnSp>
        <p:nvCxnSpPr>
          <p:cNvPr id="38" name="Straight Connector 37"/>
          <p:cNvCxnSpPr>
            <a:stCxn id="13" idx="4"/>
            <a:endCxn id="17" idx="0"/>
          </p:cNvCxnSpPr>
          <p:nvPr/>
        </p:nvCxnSpPr>
        <p:spPr bwMode="auto">
          <a:xfrm rot="16200000" flipH="1">
            <a:off x="4953000" y="3390900"/>
            <a:ext cx="609600" cy="228600"/>
          </a:xfrm>
          <a:prstGeom prst="line">
            <a:avLst/>
          </a:prstGeom>
          <a:noFill/>
          <a:ln w="53975" cap="flat" cmpd="sng" algn="ctr">
            <a:solidFill>
              <a:srgbClr val="607B1A"/>
            </a:solidFill>
            <a:prstDash val="solid"/>
            <a:round/>
            <a:headEnd type="none" w="med" len="med"/>
            <a:tailEnd type="none" w="med" len="med"/>
          </a:ln>
          <a:effectLst/>
        </p:spPr>
      </p:cxnSp>
      <p:sp>
        <p:nvSpPr>
          <p:cNvPr id="41" name="Left Arrow 40"/>
          <p:cNvSpPr/>
          <p:nvPr/>
        </p:nvSpPr>
        <p:spPr bwMode="auto">
          <a:xfrm>
            <a:off x="6096000" y="3200400"/>
            <a:ext cx="685800" cy="609600"/>
          </a:xfrm>
          <a:prstGeom prst="leftArrow">
            <a:avLst/>
          </a:prstGeom>
          <a:solidFill>
            <a:schemeClr val="accent3"/>
          </a:solidFill>
          <a:ln w="63500" cap="flat" cmpd="sng" algn="ctr">
            <a:solidFill>
              <a:schemeClr val="accent2"/>
            </a:solidFill>
            <a:prstDash val="solid"/>
            <a:round/>
            <a:headEnd type="none" w="med" len="med"/>
            <a:tailEnd type="none" w="med" len="med"/>
          </a:ln>
          <a:effectLst/>
        </p:spPr>
        <p:txBody>
          <a:bodyPr vert="horz" wrap="square" lIns="12600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600" b="0" i="0" u="none" strike="noStrike" cap="none" normalizeH="0" baseline="0" dirty="0" smtClean="0">
              <a:ln>
                <a:noFill/>
              </a:ln>
              <a:solidFill>
                <a:schemeClr val="tx1"/>
              </a:solidFill>
              <a:effectLst/>
              <a:latin typeface="Trebuchet MS"/>
              <a:cs typeface="Trebuchet MS"/>
            </a:endParaRPr>
          </a:p>
        </p:txBody>
      </p:sp>
      <p:sp>
        <p:nvSpPr>
          <p:cNvPr id="42" name="Left Arrow 41"/>
          <p:cNvSpPr/>
          <p:nvPr/>
        </p:nvSpPr>
        <p:spPr bwMode="auto">
          <a:xfrm rot="10800000">
            <a:off x="2667000" y="3200400"/>
            <a:ext cx="685800" cy="609600"/>
          </a:xfrm>
          <a:prstGeom prst="leftArrow">
            <a:avLst/>
          </a:prstGeom>
          <a:solidFill>
            <a:schemeClr val="accent3"/>
          </a:solidFill>
          <a:ln w="63500" cap="flat" cmpd="sng" algn="ctr">
            <a:solidFill>
              <a:schemeClr val="accent2"/>
            </a:solidFill>
            <a:prstDash val="solid"/>
            <a:round/>
            <a:headEnd type="none" w="med" len="med"/>
            <a:tailEnd type="none" w="med" len="med"/>
          </a:ln>
          <a:effectLst/>
        </p:spPr>
        <p:txBody>
          <a:bodyPr vert="horz" wrap="square" lIns="12600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600" b="0" i="0" u="none" strike="noStrike" cap="none" normalizeH="0" baseline="0" dirty="0" smtClean="0">
              <a:ln>
                <a:noFill/>
              </a:ln>
              <a:solidFill>
                <a:schemeClr val="tx1"/>
              </a:solidFill>
              <a:effectLst/>
              <a:latin typeface="Trebuchet MS"/>
              <a:cs typeface="Trebuchet MS"/>
            </a:endParaRPr>
          </a:p>
        </p:txBody>
      </p:sp>
      <p:sp>
        <p:nvSpPr>
          <p:cNvPr id="27" name="TextBox 26"/>
          <p:cNvSpPr txBox="1"/>
          <p:nvPr/>
        </p:nvSpPr>
        <p:spPr>
          <a:xfrm>
            <a:off x="7162800" y="1752600"/>
            <a:ext cx="1269498" cy="584776"/>
          </a:xfrm>
          <a:prstGeom prst="rect">
            <a:avLst/>
          </a:prstGeom>
          <a:noFill/>
        </p:spPr>
        <p:txBody>
          <a:bodyPr wrap="none" rtlCol="0">
            <a:spAutoFit/>
          </a:bodyPr>
          <a:lstStyle/>
          <a:p>
            <a:r>
              <a:rPr lang="en-US" sz="3200" dirty="0" smtClean="0">
                <a:solidFill>
                  <a:schemeClr val="accent4">
                    <a:lumMod val="75000"/>
                  </a:schemeClr>
                </a:solidFill>
                <a:latin typeface="Trebuchet MS"/>
                <a:cs typeface="Trebuchet MS"/>
              </a:rPr>
              <a:t>Model</a:t>
            </a:r>
          </a:p>
        </p:txBody>
      </p:sp>
      <p:sp>
        <p:nvSpPr>
          <p:cNvPr id="28" name="Rounded Rectangle 27"/>
          <p:cNvSpPr/>
          <p:nvPr/>
        </p:nvSpPr>
        <p:spPr bwMode="auto">
          <a:xfrm>
            <a:off x="7543800" y="2514600"/>
            <a:ext cx="1524000" cy="609600"/>
          </a:xfrm>
          <a:prstGeom prst="roundRect">
            <a:avLst/>
          </a:prstGeom>
          <a:solidFill>
            <a:srgbClr val="FDCB75"/>
          </a:solidFill>
          <a:ln w="63500" cap="flat" cmpd="sng" algn="ctr">
            <a:solidFill>
              <a:srgbClr val="FBA919"/>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C27A00"/>
                </a:solidFill>
                <a:effectLst/>
                <a:latin typeface="Trebuchet MS"/>
                <a:cs typeface="Trebuchet MS"/>
              </a:rPr>
              <a:t>Formal (Logic) Language</a:t>
            </a:r>
          </a:p>
        </p:txBody>
      </p:sp>
      <p:sp>
        <p:nvSpPr>
          <p:cNvPr id="33" name="Vertical Scroll 32"/>
          <p:cNvSpPr/>
          <p:nvPr/>
        </p:nvSpPr>
        <p:spPr bwMode="auto">
          <a:xfrm>
            <a:off x="533400" y="3124200"/>
            <a:ext cx="685800" cy="609600"/>
          </a:xfrm>
          <a:prstGeom prst="verticalScroll">
            <a:avLst/>
          </a:prstGeom>
          <a:solidFill>
            <a:srgbClr val="004B7B"/>
          </a:solidFill>
          <a:ln w="25400" cap="flat" cmpd="sng" algn="ctr">
            <a:solidFill>
              <a:schemeClr val="bg1"/>
            </a:solidFill>
            <a:prstDash val="solid"/>
            <a:round/>
            <a:headEnd type="none" w="med" len="med"/>
            <a:tailEnd type="none" w="med" len="med"/>
          </a:ln>
          <a:effectLst/>
        </p:spPr>
        <p:txBody>
          <a:bodyPr vert="horz" wrap="square" lIns="12600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600" b="0" i="0" u="none" strike="noStrike" cap="none" normalizeH="0" baseline="0" dirty="0" smtClean="0">
              <a:ln>
                <a:noFill/>
              </a:ln>
              <a:solidFill>
                <a:schemeClr val="tx1"/>
              </a:solidFill>
              <a:effectLst/>
              <a:latin typeface="Trebuchet MS"/>
              <a:cs typeface="Trebuchet MS"/>
            </a:endParaRPr>
          </a:p>
        </p:txBody>
      </p:sp>
      <p:sp>
        <p:nvSpPr>
          <p:cNvPr id="34" name="Folded Corner 33"/>
          <p:cNvSpPr/>
          <p:nvPr/>
        </p:nvSpPr>
        <p:spPr bwMode="auto">
          <a:xfrm rot="10800000">
            <a:off x="1524000" y="3200400"/>
            <a:ext cx="533400" cy="685800"/>
          </a:xfrm>
          <a:prstGeom prst="foldedCorner">
            <a:avLst/>
          </a:prstGeom>
          <a:solidFill>
            <a:srgbClr val="004B7B"/>
          </a:solidFill>
          <a:ln w="25400" cap="flat" cmpd="sng" algn="ctr">
            <a:solidFill>
              <a:schemeClr val="bg1"/>
            </a:solidFill>
            <a:prstDash val="solid"/>
            <a:round/>
            <a:headEnd type="none" w="med" len="med"/>
            <a:tailEnd type="none" w="med" len="med"/>
          </a:ln>
          <a:effectLst/>
        </p:spPr>
        <p:txBody>
          <a:bodyPr vert="horz" wrap="square" lIns="12600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600" b="0" i="0" u="none" strike="noStrike" cap="none" normalizeH="0" baseline="0" dirty="0" smtClean="0">
              <a:ln>
                <a:noFill/>
              </a:ln>
              <a:solidFill>
                <a:schemeClr val="tx1"/>
              </a:solidFill>
              <a:effectLst/>
              <a:latin typeface="Trebuchet MS"/>
              <a:cs typeface="Trebuchet MS"/>
            </a:endParaRPr>
          </a:p>
        </p:txBody>
      </p:sp>
      <p:sp>
        <p:nvSpPr>
          <p:cNvPr id="36" name="Sun 35"/>
          <p:cNvSpPr/>
          <p:nvPr/>
        </p:nvSpPr>
        <p:spPr bwMode="auto">
          <a:xfrm>
            <a:off x="685800" y="3810000"/>
            <a:ext cx="762000" cy="762000"/>
          </a:xfrm>
          <a:prstGeom prst="sun">
            <a:avLst/>
          </a:prstGeom>
          <a:solidFill>
            <a:srgbClr val="004B7B"/>
          </a:solidFill>
          <a:ln w="25400" cap="flat" cmpd="sng" algn="ctr">
            <a:solidFill>
              <a:schemeClr val="bg1"/>
            </a:solidFill>
            <a:prstDash val="solid"/>
            <a:round/>
            <a:headEnd type="none" w="med" len="med"/>
            <a:tailEnd type="none" w="med" len="med"/>
          </a:ln>
          <a:effectLst/>
        </p:spPr>
        <p:txBody>
          <a:bodyPr vert="horz" wrap="square" lIns="12600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600" b="0" i="0" u="none" strike="noStrike" cap="none" normalizeH="0" baseline="0" dirty="0" smtClean="0">
              <a:ln>
                <a:noFill/>
              </a:ln>
              <a:solidFill>
                <a:schemeClr val="tx1"/>
              </a:solidFill>
              <a:effectLst/>
              <a:latin typeface="Trebuchet MS"/>
              <a:cs typeface="Trebuchet MS"/>
            </a:endParaRPr>
          </a:p>
        </p:txBody>
      </p:sp>
      <p:sp>
        <p:nvSpPr>
          <p:cNvPr id="37" name="TextBox 36"/>
          <p:cNvSpPr txBox="1"/>
          <p:nvPr/>
        </p:nvSpPr>
        <p:spPr>
          <a:xfrm>
            <a:off x="228600" y="5181600"/>
            <a:ext cx="2209800" cy="1015663"/>
          </a:xfrm>
          <a:prstGeom prst="rect">
            <a:avLst/>
          </a:prstGeom>
          <a:noFill/>
        </p:spPr>
        <p:txBody>
          <a:bodyPr wrap="square" rtlCol="0">
            <a:spAutoFit/>
          </a:bodyPr>
          <a:lstStyle/>
          <a:p>
            <a:r>
              <a:rPr lang="en-US" sz="2000" dirty="0" smtClean="0">
                <a:solidFill>
                  <a:schemeClr val="tx1"/>
                </a:solidFill>
                <a:latin typeface="Trebuchet MS"/>
                <a:cs typeface="Trebuchet MS"/>
              </a:rPr>
              <a:t>Relations, Text, Factoids, Images, etc</a:t>
            </a:r>
          </a:p>
        </p:txBody>
      </p:sp>
      <p:sp>
        <p:nvSpPr>
          <p:cNvPr id="44" name="Rectangular Callout 43"/>
          <p:cNvSpPr/>
          <p:nvPr/>
        </p:nvSpPr>
        <p:spPr bwMode="auto">
          <a:xfrm>
            <a:off x="2590800" y="4953000"/>
            <a:ext cx="2895600" cy="1295400"/>
          </a:xfrm>
          <a:prstGeom prst="wedgeRectCallout">
            <a:avLst>
              <a:gd name="adj1" fmla="val -4063"/>
              <a:gd name="adj2" fmla="val -75921"/>
            </a:avLst>
          </a:prstGeom>
          <a:solidFill>
            <a:schemeClr val="accent3"/>
          </a:solidFill>
          <a:ln w="63500" cap="flat" cmpd="sng" algn="ctr">
            <a:solidFill>
              <a:schemeClr val="accent2"/>
            </a:solidFill>
            <a:prstDash val="solid"/>
            <a:round/>
            <a:headEnd type="none" w="med" len="med"/>
            <a:tailEnd type="none" w="med" len="med"/>
          </a:ln>
          <a:effectLst/>
        </p:spPr>
        <p:txBody>
          <a:bodyPr vert="horz" wrap="square" lIns="12600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rgbClr val="FFFFFF"/>
                </a:solidFill>
                <a:effectLst/>
                <a:latin typeface="Trebuchet MS"/>
                <a:cs typeface="Trebuchet MS"/>
              </a:rPr>
              <a:t>Inference</a:t>
            </a:r>
            <a:r>
              <a:rPr kumimoji="0" lang="en-US" sz="4600" b="0" i="0" u="none" strike="noStrike" cap="none" normalizeH="0" baseline="0" dirty="0" smtClean="0">
                <a:ln>
                  <a:noFill/>
                </a:ln>
                <a:solidFill>
                  <a:srgbClr val="FFFFFF"/>
                </a:solidFill>
                <a:effectLst/>
                <a:latin typeface="Trebuchet MS"/>
                <a:cs typeface="Trebuchet MS"/>
              </a:rPr>
              <a:t/>
            </a:r>
            <a:br>
              <a:rPr kumimoji="0" lang="en-US" sz="4600" b="0" i="0" u="none" strike="noStrike" cap="none" normalizeH="0" baseline="0" dirty="0" smtClean="0">
                <a:ln>
                  <a:noFill/>
                </a:ln>
                <a:solidFill>
                  <a:srgbClr val="FFFFFF"/>
                </a:solidFill>
                <a:effectLst/>
                <a:latin typeface="Trebuchet MS"/>
                <a:cs typeface="Trebuchet MS"/>
              </a:rPr>
            </a:br>
            <a:r>
              <a:rPr kumimoji="0" lang="en-US" sz="2800" b="0" i="0" u="none" strike="noStrike" cap="none" normalizeH="0" baseline="0" dirty="0" smtClean="0">
                <a:ln>
                  <a:noFill/>
                </a:ln>
                <a:solidFill>
                  <a:srgbClr val="FFFFFF"/>
                </a:solidFill>
                <a:effectLst/>
                <a:latin typeface="Trebuchet MS"/>
                <a:cs typeface="Trebuchet MS"/>
              </a:rPr>
              <a:t>MAP</a:t>
            </a:r>
            <a:r>
              <a:rPr kumimoji="0" lang="en-US" sz="2800" b="0" i="0" u="none" strike="noStrike" cap="none" normalizeH="0" dirty="0" smtClean="0">
                <a:ln>
                  <a:noFill/>
                </a:ln>
                <a:solidFill>
                  <a:srgbClr val="FFFFFF"/>
                </a:solidFill>
                <a:effectLst/>
                <a:latin typeface="Trebuchet MS"/>
                <a:cs typeface="Trebuchet MS"/>
              </a:rPr>
              <a:t> / Marginal</a:t>
            </a:r>
            <a:endParaRPr kumimoji="0" lang="en-US" sz="4600" b="0" i="0" u="none" strike="noStrike" cap="none" normalizeH="0" baseline="0" dirty="0" smtClean="0">
              <a:ln>
                <a:noFill/>
              </a:ln>
              <a:solidFill>
                <a:srgbClr val="FFFFFF"/>
              </a:solidFill>
              <a:effectLst/>
              <a:latin typeface="Trebuchet MS"/>
              <a:cs typeface="Trebuchet MS"/>
            </a:endParaRPr>
          </a:p>
        </p:txBody>
      </p:sp>
      <p:sp>
        <p:nvSpPr>
          <p:cNvPr id="45" name="Rectangular Callout 44"/>
          <p:cNvSpPr/>
          <p:nvPr/>
        </p:nvSpPr>
        <p:spPr bwMode="auto">
          <a:xfrm>
            <a:off x="5715000" y="4953000"/>
            <a:ext cx="3276600" cy="1295400"/>
          </a:xfrm>
          <a:prstGeom prst="wedgeRectCallout">
            <a:avLst>
              <a:gd name="adj1" fmla="val -843"/>
              <a:gd name="adj2" fmla="val -97068"/>
            </a:avLst>
          </a:prstGeom>
          <a:solidFill>
            <a:schemeClr val="accent3"/>
          </a:solidFill>
          <a:ln w="63500" cap="flat" cmpd="sng" algn="ctr">
            <a:solidFill>
              <a:schemeClr val="accent2"/>
            </a:solidFill>
            <a:prstDash val="solid"/>
            <a:round/>
            <a:headEnd type="none" w="med" len="med"/>
            <a:tailEnd type="none" w="med" len="med"/>
          </a:ln>
          <a:effectLst/>
        </p:spPr>
        <p:txBody>
          <a:bodyPr vert="horz" wrap="square" lIns="12600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FFFF"/>
                </a:solidFill>
                <a:effectLst/>
                <a:latin typeface="Trebuchet MS"/>
                <a:cs typeface="Trebuchet MS"/>
              </a:rPr>
              <a:t>Weight / Structure</a:t>
            </a:r>
            <a:r>
              <a:rPr kumimoji="0" lang="en-US" sz="4000" b="0" i="0" u="none" strike="noStrike" cap="none" normalizeH="0" baseline="0" dirty="0" smtClean="0">
                <a:ln>
                  <a:noFill/>
                </a:ln>
                <a:solidFill>
                  <a:srgbClr val="FFFFFF"/>
                </a:solidFill>
                <a:effectLst/>
                <a:latin typeface="Trebuchet MS"/>
                <a:cs typeface="Trebuchet MS"/>
              </a:rPr>
              <a:t/>
            </a:r>
            <a:br>
              <a:rPr kumimoji="0" lang="en-US" sz="4000" b="0" i="0" u="none" strike="noStrike" cap="none" normalizeH="0" baseline="0" dirty="0" smtClean="0">
                <a:ln>
                  <a:noFill/>
                </a:ln>
                <a:solidFill>
                  <a:srgbClr val="FFFFFF"/>
                </a:solidFill>
                <a:effectLst/>
                <a:latin typeface="Trebuchet MS"/>
                <a:cs typeface="Trebuchet MS"/>
              </a:rPr>
            </a:br>
            <a:r>
              <a:rPr kumimoji="0" lang="en-US" sz="4000" b="0" i="0" u="none" strike="noStrike" cap="none" normalizeH="0" baseline="0" dirty="0" smtClean="0">
                <a:ln>
                  <a:noFill/>
                </a:ln>
                <a:solidFill>
                  <a:srgbClr val="FFFFFF"/>
                </a:solidFill>
                <a:effectLst/>
                <a:latin typeface="Trebuchet MS"/>
                <a:cs typeface="Trebuchet MS"/>
              </a:rPr>
              <a:t>Learning</a:t>
            </a:r>
            <a:endParaRPr kumimoji="0" lang="en-US" sz="4600" b="0" i="0" u="none" strike="noStrike" cap="none" normalizeH="0" baseline="0" dirty="0" smtClean="0">
              <a:ln>
                <a:noFill/>
              </a:ln>
              <a:solidFill>
                <a:srgbClr val="FFFFFF"/>
              </a:solidFill>
              <a:effectLst/>
              <a:latin typeface="Trebuchet MS"/>
              <a:cs typeface="Trebuchet MS"/>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PSL Implementation</a:t>
            </a:r>
            <a:endParaRPr lang="en-US" dirty="0"/>
          </a:p>
        </p:txBody>
      </p:sp>
      <p:sp>
        <p:nvSpPr>
          <p:cNvPr id="3" name="Content Placeholder 2"/>
          <p:cNvSpPr>
            <a:spLocks noGrp="1"/>
          </p:cNvSpPr>
          <p:nvPr>
            <p:ph idx="1"/>
          </p:nvPr>
        </p:nvSpPr>
        <p:spPr>
          <a:xfrm>
            <a:off x="304800" y="1500174"/>
            <a:ext cx="8305800" cy="4711713"/>
          </a:xfrm>
        </p:spPr>
        <p:txBody>
          <a:bodyPr/>
          <a:lstStyle/>
          <a:p>
            <a:r>
              <a:rPr lang="en-US" dirty="0" smtClean="0"/>
              <a:t>Implemented in Java / Groovy</a:t>
            </a:r>
          </a:p>
          <a:p>
            <a:r>
              <a:rPr lang="en-US" dirty="0" smtClean="0"/>
              <a:t>~40k lines of code, but still alpha</a:t>
            </a:r>
          </a:p>
          <a:p>
            <a:r>
              <a:rPr lang="en-US" dirty="0" smtClean="0"/>
              <a:t>Performance oriented</a:t>
            </a:r>
          </a:p>
          <a:p>
            <a:pPr lvl="1"/>
            <a:r>
              <a:rPr lang="en-US" dirty="0" smtClean="0"/>
              <a:t>Database backend</a:t>
            </a:r>
          </a:p>
          <a:p>
            <a:pPr lvl="1"/>
            <a:r>
              <a:rPr lang="en-US" dirty="0" smtClean="0"/>
              <a:t>Memory efficient data structures</a:t>
            </a:r>
          </a:p>
          <a:p>
            <a:pPr lvl="1"/>
            <a:r>
              <a:rPr lang="en-US" dirty="0" smtClean="0"/>
              <a:t>High performance solver integration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24"/>
            <a:ext cx="9144000" cy="6858000"/>
          </a:xfrm>
          <a:prstGeom prst="rect">
            <a:avLst/>
          </a:prstGeom>
          <a:solidFill>
            <a:schemeClr val="tx1"/>
          </a:solidFill>
          <a:ln w="63500" cap="flat" cmpd="sng" algn="ctr">
            <a:noFill/>
            <a:prstDash val="solid"/>
            <a:round/>
            <a:headEnd type="none" w="med" len="med"/>
            <a:tailEnd type="none" w="med" len="med"/>
          </a:ln>
          <a:effectLst/>
        </p:spPr>
        <p:txBody>
          <a:bodyPr vert="horz" wrap="square" lIns="12600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600" b="0" i="0" u="none" strike="noStrike" cap="none" normalizeH="0" baseline="0" dirty="0" smtClean="0">
              <a:ln>
                <a:noFill/>
              </a:ln>
              <a:solidFill>
                <a:schemeClr val="tx1"/>
              </a:solidFill>
              <a:effectLst/>
              <a:latin typeface="Trebuchet MS"/>
              <a:cs typeface="Trebuchet MS"/>
            </a:endParaRPr>
          </a:p>
        </p:txBody>
      </p:sp>
      <p:sp>
        <p:nvSpPr>
          <p:cNvPr id="4" name="Rectangular Callout 3"/>
          <p:cNvSpPr/>
          <p:nvPr/>
        </p:nvSpPr>
        <p:spPr bwMode="auto">
          <a:xfrm>
            <a:off x="228600" y="1828800"/>
            <a:ext cx="8534400" cy="1524000"/>
          </a:xfrm>
          <a:prstGeom prst="wedgeRectCallout">
            <a:avLst>
              <a:gd name="adj1" fmla="val 1882"/>
              <a:gd name="adj2" fmla="val 132337"/>
            </a:avLst>
          </a:prstGeom>
          <a:solidFill>
            <a:srgbClr val="004B7B"/>
          </a:solidFill>
          <a:ln w="95250" cap="flat" cmpd="sng" algn="ctr">
            <a:solidFill>
              <a:schemeClr val="bg1"/>
            </a:solidFill>
            <a:prstDash val="solid"/>
            <a:round/>
            <a:headEnd type="none" w="med" len="med"/>
            <a:tailEnd type="none" w="med" len="med"/>
          </a:ln>
          <a:effectLst>
            <a:outerShdw dist="114300" dir="7860000">
              <a:schemeClr val="bg1">
                <a:alpha val="36000"/>
              </a:schemeClr>
            </a:outerShdw>
          </a:effectLst>
        </p:spPr>
        <p:txBody>
          <a:bodyPr vert="horz" wrap="square" lIns="12600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dirty="0" smtClean="0">
              <a:ln>
                <a:noFill/>
              </a:ln>
              <a:solidFill>
                <a:schemeClr val="bg1"/>
              </a:solidFill>
              <a:effectLst/>
              <a:latin typeface="Trebuchet MS"/>
              <a:cs typeface="Trebuchet MS"/>
            </a:endParaRPr>
          </a:p>
        </p:txBody>
      </p:sp>
      <p:sp>
        <p:nvSpPr>
          <p:cNvPr id="6" name="TextBox 5"/>
          <p:cNvSpPr txBox="1"/>
          <p:nvPr/>
        </p:nvSpPr>
        <p:spPr>
          <a:xfrm>
            <a:off x="0" y="2048470"/>
            <a:ext cx="9144000" cy="923330"/>
          </a:xfrm>
          <a:prstGeom prst="rect">
            <a:avLst/>
          </a:prstGeom>
          <a:noFill/>
        </p:spPr>
        <p:txBody>
          <a:bodyPr wrap="square" rtlCol="0">
            <a:spAutoFit/>
          </a:bodyPr>
          <a:lstStyle/>
          <a:p>
            <a:pPr algn="ctr"/>
            <a:r>
              <a:rPr lang="en-US" sz="5400" dirty="0" smtClean="0">
                <a:solidFill>
                  <a:schemeClr val="bg1"/>
                </a:solidFill>
                <a:latin typeface="Trebuchet MS"/>
                <a:cs typeface="Trebuchet MS"/>
              </a:rPr>
              <a:t>Comparative Operators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Models	</a:t>
            </a:r>
            <a:endParaRPr lang="en-US" dirty="0"/>
          </a:p>
        </p:txBody>
      </p:sp>
      <p:sp>
        <p:nvSpPr>
          <p:cNvPr id="3" name="Content Placeholder 2"/>
          <p:cNvSpPr>
            <a:spLocks noGrp="1"/>
          </p:cNvSpPr>
          <p:nvPr>
            <p:ph idx="1"/>
          </p:nvPr>
        </p:nvSpPr>
        <p:spPr/>
        <p:txBody>
          <a:bodyPr/>
          <a:lstStyle/>
          <a:p>
            <a:r>
              <a:rPr lang="en-US" sz="3200" dirty="0" smtClean="0"/>
              <a:t>Output of PSL and other SRL systems can be viewed as an </a:t>
            </a:r>
            <a:r>
              <a:rPr lang="en-US" sz="3200" i="1" dirty="0" smtClean="0"/>
              <a:t>uncertain graph</a:t>
            </a:r>
          </a:p>
          <a:p>
            <a:pPr lvl="1"/>
            <a:r>
              <a:rPr lang="en-US" sz="2800" dirty="0" smtClean="0"/>
              <a:t>Uncertainty  attribute values</a:t>
            </a:r>
          </a:p>
          <a:p>
            <a:pPr lvl="1"/>
            <a:r>
              <a:rPr lang="en-US" sz="2800" dirty="0" smtClean="0"/>
              <a:t>Uncertainty over edges</a:t>
            </a:r>
          </a:p>
          <a:p>
            <a:pPr lvl="1"/>
            <a:r>
              <a:rPr lang="en-US" sz="2800" dirty="0" smtClean="0"/>
              <a:t>Uncertainty over node labels and existence</a:t>
            </a:r>
          </a:p>
          <a:p>
            <a:r>
              <a:rPr lang="en-US" sz="3200" dirty="0" smtClean="0"/>
              <a:t>Want methods for </a:t>
            </a:r>
            <a:r>
              <a:rPr lang="en-US" sz="3200" b="1" i="1" dirty="0" smtClean="0"/>
              <a:t>comparing</a:t>
            </a:r>
            <a:r>
              <a:rPr lang="en-US" sz="3200" i="1" dirty="0" smtClean="0"/>
              <a:t>, </a:t>
            </a:r>
            <a:r>
              <a:rPr lang="en-US" sz="3200" b="1" i="1" dirty="0" err="1" smtClean="0"/>
              <a:t>constrasting</a:t>
            </a:r>
            <a:r>
              <a:rPr lang="en-US" sz="3200" dirty="0" smtClean="0"/>
              <a:t> and </a:t>
            </a:r>
            <a:r>
              <a:rPr lang="en-US" sz="3200" b="1" i="1" dirty="0" smtClean="0"/>
              <a:t>understanding</a:t>
            </a:r>
            <a:r>
              <a:rPr lang="en-US" sz="3200" dirty="0" smtClean="0"/>
              <a:t> the output of two different models. </a:t>
            </a:r>
            <a:endParaRPr lang="en-US" sz="3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etwork Layout">
  <a:themeElements>
    <a:clrScheme name="Custom 1">
      <a:dk1>
        <a:srgbClr val="004B7B"/>
      </a:dk1>
      <a:lt1>
        <a:srgbClr val="FFFFFF"/>
      </a:lt1>
      <a:dk2>
        <a:srgbClr val="061B34"/>
      </a:dk2>
      <a:lt2>
        <a:srgbClr val="FFFFFF"/>
      </a:lt2>
      <a:accent1>
        <a:srgbClr val="33B6E9"/>
      </a:accent1>
      <a:accent2>
        <a:srgbClr val="89171B"/>
      </a:accent2>
      <a:accent3>
        <a:srgbClr val="DE4552"/>
      </a:accent3>
      <a:accent4>
        <a:srgbClr val="FBA919"/>
      </a:accent4>
      <a:accent5>
        <a:srgbClr val="607B1A"/>
      </a:accent5>
      <a:accent6>
        <a:srgbClr val="ADD136"/>
      </a:accent6>
      <a:hlink>
        <a:srgbClr val="FBA919"/>
      </a:hlink>
      <a:folHlink>
        <a:srgbClr val="FFCD50"/>
      </a:folHlink>
    </a:clrScheme>
    <a:fontScheme name="Titilium">
      <a:majorFont>
        <a:latin typeface="TitilliumText14L"/>
        <a:ea typeface=""/>
        <a:cs typeface=""/>
      </a:majorFont>
      <a:minorFont>
        <a:latin typeface="TitilliumText14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4B7B"/>
        </a:solidFill>
        <a:ln w="63500" cap="flat" cmpd="sng" algn="ctr">
          <a:solidFill>
            <a:schemeClr val="bg1"/>
          </a:solidFill>
          <a:prstDash val="solid"/>
          <a:round/>
          <a:headEnd type="none" w="med" len="med"/>
          <a:tailEnd type="none" w="med" len="med"/>
        </a:ln>
        <a:effectLst>
          <a:outerShdw dist="114300" dir="7860000">
            <a:schemeClr val="bg1">
              <a:alpha val="36000"/>
            </a:schemeClr>
          </a:outerShdw>
        </a:effectLst>
      </a:spPr>
      <a:bodyPr vert="horz" wrap="square" lIns="12600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4600" b="0" i="0" u="none" strike="noStrike" cap="none" normalizeH="0" baseline="0" dirty="0" smtClean="0">
            <a:ln>
              <a:noFill/>
            </a:ln>
            <a:solidFill>
              <a:schemeClr val="tx1"/>
            </a:solidFill>
            <a:effectLst/>
            <a:latin typeface="Trebuchet MS"/>
            <a:cs typeface="Trebuchet MS"/>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2600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600" b="0" i="0" u="none" strike="noStrike" cap="none" normalizeH="0" baseline="0" smtClean="0">
            <a:ln>
              <a:noFill/>
            </a:ln>
            <a:solidFill>
              <a:srgbClr val="00ADEF"/>
            </a:solidFill>
            <a:effectLst/>
            <a:latin typeface="Futura Bk BT" pitchFamily="34" charset="0"/>
          </a:defRPr>
        </a:defPPr>
      </a:lstStyle>
    </a:lnDef>
    <a:txDef>
      <a:spPr>
        <a:noFill/>
      </a:spPr>
      <a:bodyPr wrap="square" rtlCol="0">
        <a:spAutoFit/>
      </a:bodyPr>
      <a:lstStyle>
        <a:defPPr>
          <a:defRPr dirty="0" smtClean="0">
            <a:solidFill>
              <a:schemeClr val="tx1"/>
            </a:solidFill>
            <a:latin typeface="Trebuchet MS"/>
            <a:cs typeface="Trebuchet MS"/>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12020</TotalTime>
  <Words>909</Words>
  <Application>Microsoft Office PowerPoint</Application>
  <PresentationFormat>On-screen Show (4:3)</PresentationFormat>
  <Paragraphs>142</Paragraphs>
  <Slides>24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Wingdings</vt:lpstr>
      <vt:lpstr>Trebuchet MS</vt:lpstr>
      <vt:lpstr>Futura Bk BT</vt:lpstr>
      <vt:lpstr>TitilliumText14L</vt:lpstr>
      <vt:lpstr>Network Layout</vt:lpstr>
      <vt:lpstr>Foundations of Comparative Analytics for Uncertainty in Graphs</vt:lpstr>
      <vt:lpstr>Overview</vt:lpstr>
      <vt:lpstr>Applications</vt:lpstr>
      <vt:lpstr>PowerPoint Presentation</vt:lpstr>
      <vt:lpstr>What is PSL?</vt:lpstr>
      <vt:lpstr>Collective Similarity Reasoning</vt:lpstr>
      <vt:lpstr>PSL Implementation</vt:lpstr>
      <vt:lpstr>PowerPoint Presentation</vt:lpstr>
      <vt:lpstr>Comparing Models </vt:lpstr>
      <vt:lpstr>Operators for Comparing Uncertain Graphs</vt:lpstr>
      <vt:lpstr>PowerPoint Presentation</vt:lpstr>
      <vt:lpstr>Coordinated Views (work in progress)</vt:lpstr>
      <vt:lpstr>PowerPoint Presentation</vt:lpstr>
      <vt:lpstr>Table View</vt:lpstr>
      <vt:lpstr>Filtering in Table View</vt:lpstr>
      <vt:lpstr>Ego View: Side-by-Side </vt:lpstr>
      <vt:lpstr>Ego View: Overlaid</vt:lpstr>
      <vt:lpstr>OverView</vt:lpstr>
      <vt:lpstr>System Overview</vt:lpstr>
      <vt:lpstr>PowerPoint Presentation</vt:lpstr>
      <vt:lpstr>References</vt:lpstr>
      <vt:lpstr>References</vt:lpstr>
      <vt:lpstr>Future Work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Matthias</dc:creator>
  <cp:lastModifiedBy>joyfull</cp:lastModifiedBy>
  <cp:revision>607</cp:revision>
  <cp:lastPrinted>2010-07-11T14:51:49Z</cp:lastPrinted>
  <dcterms:created xsi:type="dcterms:W3CDTF">2010-11-30T09:12:37Z</dcterms:created>
  <dcterms:modified xsi:type="dcterms:W3CDTF">2011-01-20T07:22:37Z</dcterms:modified>
</cp:coreProperties>
</file>