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2" r:id="rId4"/>
    <p:sldId id="258" r:id="rId5"/>
    <p:sldId id="263" r:id="rId6"/>
    <p:sldId id="265" r:id="rId7"/>
    <p:sldId id="264" r:id="rId8"/>
    <p:sldId id="261" r:id="rId9"/>
    <p:sldId id="260" r:id="rId10"/>
    <p:sldId id="25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12/9/10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39"/>
            <a:ext cx="7543800" cy="259397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New Geometric Methods of Mixture Models </a:t>
            </a:r>
            <a:r>
              <a:rPr lang="en-US" sz="3600" dirty="0" smtClean="0">
                <a:solidFill>
                  <a:schemeClr val="tx1"/>
                </a:solidFill>
              </a:rPr>
              <a:t>for Interactive </a:t>
            </a:r>
            <a:r>
              <a:rPr lang="en-US" sz="3600" dirty="0">
                <a:solidFill>
                  <a:schemeClr val="tx1"/>
                </a:solidFill>
              </a:rPr>
              <a:t>Visualization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20282"/>
            <a:ext cx="6461760" cy="19298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PIs: </a:t>
            </a:r>
            <a:r>
              <a:rPr lang="en-US" sz="2400" dirty="0" err="1" smtClean="0">
                <a:solidFill>
                  <a:srgbClr val="2F2B20"/>
                </a:solidFill>
              </a:rPr>
              <a:t>Jia</a:t>
            </a:r>
            <a:r>
              <a:rPr lang="en-US" sz="2400" dirty="0" smtClean="0">
                <a:solidFill>
                  <a:srgbClr val="2F2B20"/>
                </a:solidFill>
              </a:rPr>
              <a:t> Li, </a:t>
            </a:r>
            <a:r>
              <a:rPr lang="en-US" sz="2400" dirty="0" err="1" smtClean="0">
                <a:solidFill>
                  <a:srgbClr val="2F2B20"/>
                </a:solidFill>
              </a:rPr>
              <a:t>Xiaolong</a:t>
            </a:r>
            <a:r>
              <a:rPr lang="en-US" sz="2400" dirty="0" smtClean="0">
                <a:solidFill>
                  <a:srgbClr val="2F2B20"/>
                </a:solidFill>
              </a:rPr>
              <a:t> (Luke) Zhang, Bruce Lindsay</a:t>
            </a:r>
          </a:p>
          <a:p>
            <a:r>
              <a:rPr lang="en-US" dirty="0" smtClean="0">
                <a:solidFill>
                  <a:srgbClr val="2F2B20"/>
                </a:solidFill>
              </a:rPr>
              <a:t>Department of Statistics</a:t>
            </a:r>
          </a:p>
          <a:p>
            <a:r>
              <a:rPr lang="en-US" dirty="0" smtClean="0">
                <a:solidFill>
                  <a:srgbClr val="2F2B20"/>
                </a:solidFill>
              </a:rPr>
              <a:t>College of Information Sciences and Technology</a:t>
            </a:r>
          </a:p>
          <a:p>
            <a:r>
              <a:rPr lang="en-US" dirty="0" smtClean="0">
                <a:solidFill>
                  <a:srgbClr val="2F2B20"/>
                </a:solidFill>
              </a:rPr>
              <a:t>Penn State University</a:t>
            </a:r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9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Regularized mixture modeling by exploiting geometric characteristics of kernel density or mixture density.</a:t>
            </a:r>
          </a:p>
          <a:p>
            <a:pPr lvl="1"/>
            <a:r>
              <a:rPr lang="en-US" dirty="0" smtClean="0"/>
              <a:t>Parallel computing for statistical learning methods to improve efficiency of interactive visualization.</a:t>
            </a:r>
          </a:p>
          <a:p>
            <a:r>
              <a:rPr lang="en-US" dirty="0" smtClean="0"/>
              <a:t>Visualization system: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 with researchers on engineering design to add new functions and to enhance existing ones for the LIVE system.</a:t>
            </a:r>
          </a:p>
          <a:p>
            <a:pPr lvl="1"/>
            <a:r>
              <a:rPr lang="en-US" dirty="0" smtClean="0"/>
              <a:t>Evaluate the LIVE system.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Test the data summarization method for meteorology data by embedding it into weather prediction model.</a:t>
            </a:r>
          </a:p>
          <a:p>
            <a:pPr lvl="1"/>
            <a:r>
              <a:rPr lang="en-US" dirty="0" smtClean="0"/>
              <a:t>Explore other pattern recognition problems faced by meteorologists.</a:t>
            </a:r>
          </a:p>
          <a:p>
            <a:pPr lvl="1"/>
            <a:r>
              <a:rPr lang="en-US" dirty="0" smtClean="0"/>
              <a:t>Explore new challenges faced in engineering design.</a:t>
            </a:r>
          </a:p>
        </p:txBody>
      </p:sp>
    </p:spTree>
    <p:extLst>
      <p:ext uri="{BB962C8B-B14F-4D97-AF65-F5344CB8AC3E}">
        <p14:creationId xmlns:p14="http://schemas.microsoft.com/office/powerpoint/2010/main" val="154689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theories and algorithms for </a:t>
            </a:r>
            <a:r>
              <a:rPr lang="en-US" dirty="0" smtClean="0"/>
              <a:t>revealing prominent </a:t>
            </a:r>
            <a:r>
              <a:rPr lang="en-US" dirty="0"/>
              <a:t>geometric features of mixture density. </a:t>
            </a:r>
            <a:endParaRPr lang="en-US" dirty="0" smtClean="0"/>
          </a:p>
          <a:p>
            <a:r>
              <a:rPr lang="en-US" dirty="0" smtClean="0"/>
              <a:t>Develop approaches </a:t>
            </a:r>
            <a:r>
              <a:rPr lang="en-US" dirty="0"/>
              <a:t>to clustering, dimension reduction, </a:t>
            </a:r>
            <a:r>
              <a:rPr lang="en-US" dirty="0" smtClean="0"/>
              <a:t>and variable selection based on the geometry of mixture density.</a:t>
            </a:r>
            <a:endParaRPr lang="en-US" dirty="0"/>
          </a:p>
          <a:p>
            <a:r>
              <a:rPr lang="en-US" dirty="0" smtClean="0"/>
              <a:t>Develop a new interactive visualization system empowered by a suite </a:t>
            </a:r>
            <a:r>
              <a:rPr lang="en-US" dirty="0"/>
              <a:t>of statistical </a:t>
            </a:r>
            <a:r>
              <a:rPr lang="en-US" dirty="0" smtClean="0"/>
              <a:t>learning tools.</a:t>
            </a:r>
          </a:p>
          <a:p>
            <a:r>
              <a:rPr lang="en-US" dirty="0" smtClean="0"/>
              <a:t>Apply the statistical methods and visualization paradigm to meteorology data for weather prediction and engineering design data (large scale, high dimensional, temporally evolving).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1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Thesis research </a:t>
            </a:r>
            <a:r>
              <a:rPr lang="en-US" dirty="0" smtClean="0"/>
              <a:t>of </a:t>
            </a:r>
            <a:r>
              <a:rPr lang="en-US" dirty="0" err="1"/>
              <a:t>Ph.D</a:t>
            </a:r>
            <a:r>
              <a:rPr lang="en-US" dirty="0"/>
              <a:t> </a:t>
            </a:r>
            <a:r>
              <a:rPr lang="en-US" dirty="0" smtClean="0"/>
              <a:t>students on the project</a:t>
            </a:r>
            <a:endParaRPr lang="en-US" dirty="0"/>
          </a:p>
          <a:p>
            <a:pPr lvl="1"/>
            <a:r>
              <a:rPr lang="en-US" dirty="0"/>
              <a:t>W.-Y. </a:t>
            </a:r>
            <a:r>
              <a:rPr lang="en-US" dirty="0" err="1"/>
              <a:t>Hua</a:t>
            </a:r>
            <a:r>
              <a:rPr lang="en-US" dirty="0"/>
              <a:t>, Statistics</a:t>
            </a:r>
          </a:p>
          <a:p>
            <a:pPr lvl="2"/>
            <a:r>
              <a:rPr lang="en-US" dirty="0"/>
              <a:t>Clustering and </a:t>
            </a:r>
            <a:r>
              <a:rPr lang="en-US" dirty="0" err="1"/>
              <a:t>Kalman</a:t>
            </a:r>
            <a:r>
              <a:rPr lang="en-US" dirty="0"/>
              <a:t> filter based weather prediction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Qiao</a:t>
            </a:r>
            <a:r>
              <a:rPr lang="en-US" dirty="0"/>
              <a:t>, Computer Science and Engineering</a:t>
            </a:r>
          </a:p>
          <a:p>
            <a:pPr lvl="2"/>
            <a:r>
              <a:rPr lang="en-US" dirty="0"/>
              <a:t>Statistical learning based on mixture models</a:t>
            </a:r>
          </a:p>
          <a:p>
            <a:pPr lvl="1"/>
            <a:r>
              <a:rPr lang="en-US" dirty="0"/>
              <a:t>X. </a:t>
            </a:r>
            <a:r>
              <a:rPr lang="en-US" dirty="0" smtClean="0"/>
              <a:t>Yan</a:t>
            </a:r>
            <a:r>
              <a:rPr lang="en-US" dirty="0"/>
              <a:t>, Information Sciences and Technology</a:t>
            </a:r>
          </a:p>
          <a:p>
            <a:pPr lvl="2"/>
            <a:r>
              <a:rPr lang="en-US" dirty="0"/>
              <a:t>Interactive visualization based on statistical learning and data </a:t>
            </a:r>
            <a:r>
              <a:rPr lang="en-US" dirty="0" smtClean="0"/>
              <a:t>mining</a:t>
            </a:r>
          </a:p>
          <a:p>
            <a:r>
              <a:rPr lang="en-US" dirty="0" smtClean="0"/>
              <a:t>Close collaboration with faculty members across departments</a:t>
            </a:r>
          </a:p>
          <a:p>
            <a:pPr lvl="1"/>
            <a:r>
              <a:rPr lang="en-US" dirty="0" err="1" smtClean="0"/>
              <a:t>Fuqing</a:t>
            </a:r>
            <a:r>
              <a:rPr lang="en-US" dirty="0" smtClean="0"/>
              <a:t> Zhang, Meteorology</a:t>
            </a:r>
          </a:p>
          <a:p>
            <a:pPr lvl="1"/>
            <a:r>
              <a:rPr lang="en-US" dirty="0" smtClean="0"/>
              <a:t>Tim Simpson, Mechanical Engineering, Industrial Engineering</a:t>
            </a:r>
          </a:p>
          <a:p>
            <a:pPr lvl="2"/>
            <a:r>
              <a:rPr lang="en-US" dirty="0" smtClean="0"/>
              <a:t>Data provision</a:t>
            </a:r>
          </a:p>
          <a:p>
            <a:pPr lvl="2"/>
            <a:r>
              <a:rPr lang="en-US" dirty="0" smtClean="0"/>
              <a:t>Co</a:t>
            </a:r>
            <a:r>
              <a:rPr lang="en-US" dirty="0"/>
              <a:t>-advising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Challenges in visualization for engineering design data</a:t>
            </a:r>
          </a:p>
          <a:p>
            <a:pPr lvl="2"/>
            <a:r>
              <a:rPr lang="en-US" dirty="0" smtClean="0"/>
              <a:t>Evaluation of visualization system</a:t>
            </a:r>
          </a:p>
          <a:p>
            <a:pPr lvl="2"/>
            <a:r>
              <a:rPr lang="en-US" dirty="0"/>
              <a:t>Clustering and other pattern recognition needs in meteorology prediction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48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Advances: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Modal EM algorithm for solving modes of mixture density.</a:t>
            </a:r>
          </a:p>
          <a:p>
            <a:r>
              <a:rPr lang="en-US" dirty="0"/>
              <a:t>C</a:t>
            </a:r>
            <a:r>
              <a:rPr lang="en-US" dirty="0" smtClean="0"/>
              <a:t>lustering methods based on mode association.</a:t>
            </a:r>
          </a:p>
          <a:p>
            <a:r>
              <a:rPr lang="en-US" dirty="0" smtClean="0"/>
              <a:t>Variable selection based on the geometry of mixture density.</a:t>
            </a:r>
          </a:p>
          <a:p>
            <a:r>
              <a:rPr lang="en-US" dirty="0" smtClean="0"/>
              <a:t>Two-way mixture model for high dimensional data.</a:t>
            </a:r>
          </a:p>
          <a:p>
            <a:r>
              <a:rPr lang="en-US" dirty="0" smtClean="0"/>
              <a:t>Construct a prototype visualization system called LIVE: </a:t>
            </a:r>
            <a:r>
              <a:rPr lang="en-US" dirty="0" smtClean="0">
                <a:solidFill>
                  <a:srgbClr val="000090"/>
                </a:solidFill>
              </a:rPr>
              <a:t>L</a:t>
            </a:r>
            <a:r>
              <a:rPr lang="en-US" dirty="0" smtClean="0"/>
              <a:t>earning based </a:t>
            </a:r>
            <a:r>
              <a:rPr lang="en-US" dirty="0" smtClean="0">
                <a:solidFill>
                  <a:srgbClr val="000090"/>
                </a:solidFill>
              </a:rPr>
              <a:t>I</a:t>
            </a:r>
            <a:r>
              <a:rPr lang="en-US" dirty="0" smtClean="0"/>
              <a:t>nteractive </a:t>
            </a:r>
            <a:r>
              <a:rPr lang="en-US" dirty="0" smtClean="0">
                <a:solidFill>
                  <a:srgbClr val="000090"/>
                </a:solidFill>
              </a:rPr>
              <a:t>V</a:t>
            </a:r>
            <a:r>
              <a:rPr lang="en-US" dirty="0" smtClean="0"/>
              <a:t>isualization for </a:t>
            </a:r>
            <a:r>
              <a:rPr lang="en-US" dirty="0" smtClean="0">
                <a:solidFill>
                  <a:srgbClr val="000090"/>
                </a:solidFill>
              </a:rPr>
              <a:t>E</a:t>
            </a:r>
            <a:r>
              <a:rPr lang="en-US" dirty="0" smtClean="0"/>
              <a:t>ngineering Design. </a:t>
            </a:r>
          </a:p>
          <a:p>
            <a:r>
              <a:rPr lang="en-US" dirty="0" smtClean="0"/>
              <a:t>Explored applications to meteorology data and engineering design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9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Mixture Models</a:t>
            </a:r>
            <a:endParaRPr lang="en-US" dirty="0"/>
          </a:p>
        </p:txBody>
      </p:sp>
      <p:graphicFrame>
        <p:nvGraphicFramePr>
          <p:cNvPr id="6" name="Object 41"/>
          <p:cNvGraphicFramePr>
            <a:graphicFrameLocks noGrp="1" noChangeAspect="1"/>
          </p:cNvGraphicFramePr>
          <p:nvPr>
            <p:ph idx="1"/>
          </p:nvPr>
        </p:nvGraphicFramePr>
        <p:xfrm>
          <a:off x="1487213" y="1600200"/>
          <a:ext cx="555997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9390870" imgH="8109100" progId="Visio.Drawing.11">
                  <p:embed/>
                </p:oleObj>
              </mc:Choice>
              <mc:Fallback>
                <p:oleObj name="Visio" r:id="rId3" imgW="9390870" imgH="81091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213" y="1600200"/>
                        <a:ext cx="5559974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2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Map Segmentation</a:t>
            </a:r>
            <a:endParaRPr lang="en-US" dirty="0"/>
          </a:p>
        </p:txBody>
      </p:sp>
      <p:graphicFrame>
        <p:nvGraphicFramePr>
          <p:cNvPr id="4" name="Object 63"/>
          <p:cNvGraphicFramePr>
            <a:graphicFrameLocks noGrp="1" noChangeAspect="1"/>
          </p:cNvGraphicFramePr>
          <p:nvPr>
            <p:ph idx="1"/>
          </p:nvPr>
        </p:nvGraphicFramePr>
        <p:xfrm>
          <a:off x="457200" y="3064926"/>
          <a:ext cx="7620000" cy="187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3" imgW="11791170" imgH="2894971" progId="Visio.Drawing.11">
                  <p:embed/>
                </p:oleObj>
              </mc:Choice>
              <mc:Fallback>
                <p:oleObj name="Visio" r:id="rId3" imgW="11791170" imgH="28949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64926"/>
                        <a:ext cx="7620000" cy="1871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41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System: LIVE</a:t>
            </a:r>
            <a:endParaRPr lang="en-US" dirty="0"/>
          </a:p>
        </p:txBody>
      </p:sp>
      <p:pic>
        <p:nvPicPr>
          <p:cNvPr id="7" name="Picture 41" descr="LIVE_de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3716913"/>
            <a:ext cx="988853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 descr="LIVE_de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3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2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Advances: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J. </a:t>
            </a:r>
            <a:r>
              <a:rPr lang="en-US" dirty="0"/>
              <a:t>Li, </a:t>
            </a:r>
            <a:r>
              <a:rPr lang="en-US" dirty="0" smtClean="0"/>
              <a:t>S. </a:t>
            </a:r>
            <a:r>
              <a:rPr lang="en-US" dirty="0"/>
              <a:t>Ray, </a:t>
            </a:r>
            <a:r>
              <a:rPr lang="en-US" dirty="0" smtClean="0"/>
              <a:t>B. </a:t>
            </a:r>
            <a:r>
              <a:rPr lang="en-US" dirty="0"/>
              <a:t>G. Lindsay, </a:t>
            </a:r>
            <a:r>
              <a:rPr lang="en-US" dirty="0" smtClean="0"/>
              <a:t>“A </a:t>
            </a:r>
            <a:r>
              <a:rPr lang="en-US" dirty="0"/>
              <a:t>nonparametric statistical approach to clustering via mode identification</a:t>
            </a:r>
            <a:r>
              <a:rPr lang="en-US" dirty="0" smtClean="0"/>
              <a:t>,” </a:t>
            </a:r>
            <a:r>
              <a:rPr lang="en-US" i="1" dirty="0"/>
              <a:t>Journal of Machine Learning Research</a:t>
            </a:r>
            <a:r>
              <a:rPr lang="en-US" b="1" dirty="0"/>
              <a:t>,</a:t>
            </a:r>
            <a:r>
              <a:rPr lang="en-US" dirty="0"/>
              <a:t> 8(8):1687-1723,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Qiao</a:t>
            </a:r>
            <a:r>
              <a:rPr lang="en-US" dirty="0"/>
              <a:t>, J. Li, </a:t>
            </a:r>
            <a:r>
              <a:rPr lang="en-US" dirty="0" smtClean="0"/>
              <a:t>“Two</a:t>
            </a:r>
            <a:r>
              <a:rPr lang="en-US" dirty="0"/>
              <a:t>-way Gaussian </a:t>
            </a:r>
            <a:r>
              <a:rPr lang="en-US" dirty="0" smtClean="0"/>
              <a:t>mixture models </a:t>
            </a:r>
            <a:r>
              <a:rPr lang="en-US" dirty="0"/>
              <a:t>for </a:t>
            </a:r>
            <a:r>
              <a:rPr lang="en-US" dirty="0" smtClean="0"/>
              <a:t>high dimensional </a:t>
            </a:r>
            <a:r>
              <a:rPr lang="en-US" dirty="0"/>
              <a:t>c</a:t>
            </a:r>
            <a:r>
              <a:rPr lang="en-US" dirty="0" smtClean="0"/>
              <a:t>lassification”, </a:t>
            </a:r>
            <a:r>
              <a:rPr lang="en-US" i="1" dirty="0"/>
              <a:t>Journal of Statistical Analysis and Data Mining</a:t>
            </a:r>
            <a:r>
              <a:rPr lang="en-US" dirty="0"/>
              <a:t>, vol.3(4), pp.259-271, 2010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H. M. Lee, J. Li, “</a:t>
            </a:r>
            <a:r>
              <a:rPr lang="en-US" dirty="0"/>
              <a:t>Variable </a:t>
            </a:r>
            <a:r>
              <a:rPr lang="en-US" dirty="0" smtClean="0"/>
              <a:t>selection </a:t>
            </a:r>
            <a:r>
              <a:rPr lang="en-US" dirty="0"/>
              <a:t>for </a:t>
            </a:r>
            <a:r>
              <a:rPr lang="en-US" dirty="0" smtClean="0"/>
              <a:t>clustering </a:t>
            </a:r>
            <a:r>
              <a:rPr lang="en-US" dirty="0"/>
              <a:t>by </a:t>
            </a:r>
            <a:r>
              <a:rPr lang="en-US" dirty="0" err="1" smtClean="0"/>
              <a:t>separability</a:t>
            </a:r>
            <a:r>
              <a:rPr lang="en-US" dirty="0" smtClean="0"/>
              <a:t> based </a:t>
            </a:r>
            <a:r>
              <a:rPr lang="en-US" dirty="0"/>
              <a:t>on r</a:t>
            </a:r>
            <a:r>
              <a:rPr lang="en-US" dirty="0" smtClean="0"/>
              <a:t>idgelines,” submitted to journal, 2010. </a:t>
            </a:r>
          </a:p>
          <a:p>
            <a:r>
              <a:rPr lang="en-US" dirty="0" smtClean="0"/>
              <a:t>J. Li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 err="1" smtClean="0"/>
              <a:t>Qiao</a:t>
            </a:r>
            <a:r>
              <a:rPr lang="en-US" dirty="0" smtClean="0"/>
              <a:t>, T. Simpson, X. Yan</a:t>
            </a:r>
            <a:r>
              <a:rPr lang="en-US" dirty="0"/>
              <a:t>, </a:t>
            </a:r>
            <a:r>
              <a:rPr lang="en-US" dirty="0" smtClean="0"/>
              <a:t>X. Zhang, “Facilitating knowledge discovery </a:t>
            </a:r>
            <a:r>
              <a:rPr lang="en-US" dirty="0"/>
              <a:t>and </a:t>
            </a:r>
            <a:r>
              <a:rPr lang="en-US" dirty="0" smtClean="0"/>
              <a:t>decision making </a:t>
            </a:r>
            <a:r>
              <a:rPr lang="en-US" dirty="0"/>
              <a:t>in </a:t>
            </a:r>
            <a:r>
              <a:rPr lang="en-US" dirty="0" smtClean="0"/>
              <a:t>engineering design </a:t>
            </a:r>
            <a:r>
              <a:rPr lang="en-US" dirty="0"/>
              <a:t>with </a:t>
            </a:r>
            <a:r>
              <a:rPr lang="en-US" dirty="0" smtClean="0"/>
              <a:t>multidimensional data mining </a:t>
            </a:r>
            <a:r>
              <a:rPr lang="en-US" dirty="0"/>
              <a:t>and c</a:t>
            </a:r>
            <a:r>
              <a:rPr lang="en-US" dirty="0" smtClean="0"/>
              <a:t>lustering,” </a:t>
            </a:r>
            <a:r>
              <a:rPr lang="en-US" dirty="0"/>
              <a:t>In Preparation for </a:t>
            </a:r>
            <a:r>
              <a:rPr lang="en-US" i="1" dirty="0"/>
              <a:t>Journal of Engineering Design: Special Issue on Design </a:t>
            </a:r>
            <a:r>
              <a:rPr lang="en-US" i="1" dirty="0" smtClean="0"/>
              <a:t>Creativity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Online demo for LIVE: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i="1" dirty="0" smtClean="0"/>
              <a:t>http://</a:t>
            </a:r>
            <a:r>
              <a:rPr lang="en-US" i="1" dirty="0" err="1" smtClean="0"/>
              <a:t>gmmv.ist.psu.edu</a:t>
            </a:r>
            <a:r>
              <a:rPr lang="en-US" i="1" dirty="0" smtClean="0"/>
              <a:t>/</a:t>
            </a:r>
            <a:r>
              <a:rPr lang="en-US" i="1" dirty="0" err="1" smtClean="0"/>
              <a:t>demo.html</a:t>
            </a:r>
            <a:endParaRPr lang="zh-CN" altLang="en-US" i="1" dirty="0"/>
          </a:p>
          <a:p>
            <a:pPr>
              <a:spcBef>
                <a:spcPts val="3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en-US" altLang="zh-CN" sz="3200" dirty="0">
              <a:ea typeface="宋体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9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Participation in FODAVA workshops by X. Zhang</a:t>
            </a:r>
          </a:p>
          <a:p>
            <a:pPr lvl="1"/>
            <a:r>
              <a:rPr lang="en-US" dirty="0" smtClean="0"/>
              <a:t>Attendee</a:t>
            </a:r>
            <a:r>
              <a:rPr lang="en-US" dirty="0"/>
              <a:t>, </a:t>
            </a:r>
            <a:r>
              <a:rPr lang="en-US" i="1" dirty="0"/>
              <a:t>Forum of FODAVA: Geometric Aspects of Machine Learning and Visual Analytics</a:t>
            </a:r>
            <a:r>
              <a:rPr lang="en-US" dirty="0"/>
              <a:t>, </a:t>
            </a:r>
            <a:r>
              <a:rPr lang="en-US" dirty="0" err="1"/>
              <a:t>VisWeek</a:t>
            </a:r>
            <a:r>
              <a:rPr lang="en-US" dirty="0"/>
              <a:t>, October, 2009 </a:t>
            </a:r>
            <a:endParaRPr lang="en-US" dirty="0" smtClean="0"/>
          </a:p>
          <a:p>
            <a:pPr lvl="1"/>
            <a:r>
              <a:rPr lang="en-US" dirty="0" smtClean="0"/>
              <a:t>Attendee</a:t>
            </a:r>
            <a:r>
              <a:rPr lang="en-US" dirty="0"/>
              <a:t>, </a:t>
            </a:r>
            <a:r>
              <a:rPr lang="en-US" i="1" dirty="0"/>
              <a:t>Workshop of Extreme Scale Visual Analytics</a:t>
            </a:r>
            <a:r>
              <a:rPr lang="en-US" dirty="0"/>
              <a:t>, </a:t>
            </a:r>
            <a:r>
              <a:rPr lang="en-US" dirty="0" err="1"/>
              <a:t>VisWeek</a:t>
            </a:r>
            <a:r>
              <a:rPr lang="en-US" dirty="0"/>
              <a:t>, October, 2010 </a:t>
            </a:r>
            <a:endParaRPr lang="en-US" dirty="0" smtClean="0"/>
          </a:p>
          <a:p>
            <a:r>
              <a:rPr lang="en-US" dirty="0" smtClean="0"/>
              <a:t>Invited session organized by J. Li in Joint Statistical Meetings (JSM), Vancouver, Canada, July 2010:  </a:t>
            </a:r>
            <a:r>
              <a:rPr lang="en-US" i="1" dirty="0" smtClean="0"/>
              <a:t>Statistical Modeling and Learning for Information Visualization and Dimension Reduction</a:t>
            </a:r>
          </a:p>
          <a:p>
            <a:pPr lvl="1"/>
            <a:r>
              <a:rPr lang="en-US" sz="1900" dirty="0" smtClean="0"/>
              <a:t>“Energy </a:t>
            </a:r>
            <a:r>
              <a:rPr lang="en-US" sz="1900" dirty="0"/>
              <a:t>functions for Nonlinear Dimension Reduction and </a:t>
            </a:r>
            <a:r>
              <a:rPr lang="en-US" sz="1900" dirty="0" smtClean="0"/>
              <a:t>Graph Visualization,” L. </a:t>
            </a:r>
            <a:r>
              <a:rPr lang="en-US" sz="1900" dirty="0"/>
              <a:t>Chen, Yale University</a:t>
            </a:r>
            <a:endParaRPr lang="en-US" sz="1900" dirty="0" smtClean="0"/>
          </a:p>
          <a:p>
            <a:pPr lvl="1"/>
            <a:r>
              <a:rPr lang="en-US" dirty="0" smtClean="0"/>
              <a:t>“</a:t>
            </a:r>
            <a:r>
              <a:rPr lang="en-US" sz="1900" dirty="0" smtClean="0"/>
              <a:t>Penalized </a:t>
            </a:r>
            <a:r>
              <a:rPr lang="en-US" sz="1900" dirty="0"/>
              <a:t>Matrix Classification Analysis in Classifying </a:t>
            </a:r>
            <a:r>
              <a:rPr lang="en-US" sz="1900" dirty="0" smtClean="0"/>
              <a:t>Volatile Chemical Toxicants,” W. </a:t>
            </a:r>
            <a:r>
              <a:rPr lang="en-US" sz="1900" dirty="0" err="1" smtClean="0"/>
              <a:t>Zhong</a:t>
            </a:r>
            <a:r>
              <a:rPr lang="en-US" sz="1900" dirty="0" smtClean="0"/>
              <a:t>, UIUC</a:t>
            </a:r>
          </a:p>
          <a:p>
            <a:pPr lvl="1"/>
            <a:r>
              <a:rPr lang="en-US" dirty="0" smtClean="0"/>
              <a:t>“</a:t>
            </a:r>
            <a:r>
              <a:rPr lang="en-US" sz="1900" dirty="0" smtClean="0"/>
              <a:t>A Comparative Study of Variable Screening Methods: </a:t>
            </a:r>
            <a:r>
              <a:rPr lang="en-US" sz="1900" dirty="0" err="1" smtClean="0"/>
              <a:t>Univariate</a:t>
            </a:r>
            <a:r>
              <a:rPr lang="en-US" sz="1900" dirty="0" smtClean="0"/>
              <a:t> versus Multivariate Screening</a:t>
            </a:r>
            <a:r>
              <a:rPr lang="en-US" dirty="0" smtClean="0"/>
              <a:t>,” </a:t>
            </a:r>
            <a:r>
              <a:rPr lang="en-US" sz="1900" dirty="0" smtClean="0"/>
              <a:t>C. </a:t>
            </a:r>
            <a:r>
              <a:rPr lang="en-US" sz="1900" dirty="0"/>
              <a:t>Liu, </a:t>
            </a:r>
            <a:r>
              <a:rPr lang="en-US" sz="1900" dirty="0" smtClean="0"/>
              <a:t>T. </a:t>
            </a:r>
            <a:r>
              <a:rPr lang="en-US" sz="1900" dirty="0"/>
              <a:t>Shi, and </a:t>
            </a:r>
            <a:r>
              <a:rPr lang="en-US" sz="1900" dirty="0" smtClean="0"/>
              <a:t>Y. </a:t>
            </a:r>
            <a:r>
              <a:rPr lang="en-US" sz="1900" dirty="0"/>
              <a:t>Lee, Ohio State </a:t>
            </a:r>
            <a:r>
              <a:rPr lang="en-US" sz="1900" dirty="0" smtClean="0"/>
              <a:t>University</a:t>
            </a:r>
          </a:p>
          <a:p>
            <a:pPr lvl="1"/>
            <a:r>
              <a:rPr lang="en-US" sz="1900" dirty="0" smtClean="0"/>
              <a:t>“Mode </a:t>
            </a:r>
            <a:r>
              <a:rPr lang="en-US" sz="1900" dirty="0"/>
              <a:t>Based Clustering with Applications to Information </a:t>
            </a:r>
            <a:r>
              <a:rPr lang="en-US" sz="1900" dirty="0" smtClean="0"/>
              <a:t>Visualization,” J. Li, X. Zhang, Penn State University</a:t>
            </a:r>
          </a:p>
          <a:p>
            <a:r>
              <a:rPr lang="en-US" dirty="0"/>
              <a:t>Invited </a:t>
            </a:r>
            <a:r>
              <a:rPr lang="en-US" dirty="0" smtClean="0"/>
              <a:t>Panelist: X</a:t>
            </a:r>
            <a:r>
              <a:rPr lang="en-US" dirty="0"/>
              <a:t>. </a:t>
            </a:r>
            <a:r>
              <a:rPr lang="en-US" dirty="0" smtClean="0"/>
              <a:t>Zhang</a:t>
            </a:r>
          </a:p>
          <a:p>
            <a:pPr lvl="1"/>
            <a:r>
              <a:rPr lang="en-US" sz="1900" i="1" dirty="0" smtClean="0"/>
              <a:t>Panel </a:t>
            </a:r>
            <a:r>
              <a:rPr lang="en-US" sz="1900" i="1" dirty="0"/>
              <a:t>of Visualization and Rich Data Sets</a:t>
            </a:r>
            <a:r>
              <a:rPr lang="en-US" sz="1900" dirty="0"/>
              <a:t> in the Annual Workshop of Human-Computer Interaction Consortium, February, 2010 </a:t>
            </a:r>
            <a:endParaRPr lang="en-US" sz="1900" dirty="0" smtClean="0"/>
          </a:p>
          <a:p>
            <a:pPr lvl="2"/>
            <a:r>
              <a:rPr lang="en-US" sz="1700" dirty="0" smtClean="0"/>
              <a:t> </a:t>
            </a:r>
            <a:r>
              <a:rPr lang="en-US" sz="1700" dirty="0"/>
              <a:t>Panel Presentation: Interactive Visualization of Large Data Sets: Challenges and Some Preliminary Answers 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9402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184</TotalTime>
  <Words>766</Words>
  <Application>Microsoft Macintosh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Adjacency</vt:lpstr>
      <vt:lpstr>Visio</vt:lpstr>
      <vt:lpstr>New Geometric Methods of Mixture Models for Interactive Visualization </vt:lpstr>
      <vt:lpstr>Project Goals</vt:lpstr>
      <vt:lpstr>Interdisciplinary Collaboration</vt:lpstr>
      <vt:lpstr>Advances: Research </vt:lpstr>
      <vt:lpstr>Geometry of Mixture Models</vt:lpstr>
      <vt:lpstr>Cloud Map Segmentation</vt:lpstr>
      <vt:lpstr>Visualization System: LIVE</vt:lpstr>
      <vt:lpstr>Advances: Publication</vt:lpstr>
      <vt:lpstr>Participation in Community</vt:lpstr>
      <vt:lpstr>Future Directions</vt:lpstr>
    </vt:vector>
  </TitlesOfParts>
  <Company>Penn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Geometric Methods of Mixture Models for Interactive Visualization </dc:title>
  <dc:creator>James Z. Wang</dc:creator>
  <cp:lastModifiedBy>J Wang</cp:lastModifiedBy>
  <cp:revision>18</cp:revision>
  <dcterms:created xsi:type="dcterms:W3CDTF">2010-11-29T14:47:48Z</dcterms:created>
  <dcterms:modified xsi:type="dcterms:W3CDTF">2010-12-09T17:19:55Z</dcterms:modified>
</cp:coreProperties>
</file>