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tiff" ContentType="image/tiff"/>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
  </p:notesMasterIdLst>
  <p:sldIdLst>
    <p:sldId id="256" r:id="rId2"/>
    <p:sldId id="285" r:id="rId3"/>
    <p:sldId id="274" r:id="rId4"/>
    <p:sldId id="289" r:id="rId5"/>
    <p:sldId id="286" r:id="rId6"/>
    <p:sldId id="287" r:id="rId7"/>
    <p:sldId id="28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7375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9405" autoAdjust="0"/>
  </p:normalViewPr>
  <p:slideViewPr>
    <p:cSldViewPr snapToObjects="1">
      <p:cViewPr>
        <p:scale>
          <a:sx n="100" d="100"/>
          <a:sy n="100" d="100"/>
        </p:scale>
        <p:origin x="-416"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3BE57B-BB85-864B-A11E-104F83DF2C00}" type="datetimeFigureOut">
              <a:rPr lang="en-US" smtClean="0"/>
              <a:pPr/>
              <a:t>12/7/10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D0940-DAC5-9D48-B386-9509CF730F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ED0940-DAC5-9D48-B386-9509CF730F7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r>
              <a:rPr lang="en-US" dirty="0" smtClean="0"/>
              <a:t>-</a:t>
            </a:r>
            <a:r>
              <a:rPr lang="en-US" dirty="0" smtClean="0"/>
              <a:t>--Our</a:t>
            </a:r>
            <a:r>
              <a:rPr lang="en-US" baseline="0" dirty="0" smtClean="0"/>
              <a:t> goal is to provide </a:t>
            </a:r>
            <a:r>
              <a:rPr lang="en-US" sz="1200" kern="1200" baseline="0" dirty="0" smtClean="0">
                <a:solidFill>
                  <a:schemeClr val="tx1"/>
                </a:solidFill>
                <a:latin typeface="+mn-lt"/>
                <a:ea typeface="+mn-ea"/>
                <a:cs typeface="+mn-cs"/>
              </a:rPr>
              <a:t>analysts a more trustworthy view of their data with the consideration and incorporation of uncertainty due to data transformations and the propagation of that information to the reasoning stage.</a:t>
            </a:r>
            <a:r>
              <a:rPr lang="en-US" dirty="0" smtClean="0"/>
              <a:t>  </a:t>
            </a:r>
          </a:p>
          <a:p>
            <a:r>
              <a:rPr lang="en-US" dirty="0" smtClean="0"/>
              <a:t>---We are seeking a mathematical foundation for uncertainty</a:t>
            </a:r>
            <a:r>
              <a:rPr lang="en-US" baseline="0" dirty="0" smtClean="0"/>
              <a:t> quantification, propagation and aggregation in visual analytics with a focus on social network analysis.  </a:t>
            </a:r>
          </a:p>
          <a:p>
            <a:r>
              <a:rPr lang="en-US" baseline="0" dirty="0" smtClean="0"/>
              <a:t>---For example, in our current work, we model uncertainty using parametric models and consider the input as mixture of Gaussians</a:t>
            </a:r>
          </a:p>
          <a:p>
            <a:r>
              <a:rPr lang="en-US" baseline="0" dirty="0" smtClean="0"/>
              <a:t>---We study different visual mappings of the derived uncertainty to enable analysts to gain insight from their data with correct confidence level. </a:t>
            </a:r>
            <a:endParaRPr lang="en-US" dirty="0"/>
          </a:p>
        </p:txBody>
      </p:sp>
      <p:sp>
        <p:nvSpPr>
          <p:cNvPr id="4" name="Slide Number Placeholder 3"/>
          <p:cNvSpPr>
            <a:spLocks noGrp="1"/>
          </p:cNvSpPr>
          <p:nvPr>
            <p:ph type="sldNum" sz="quarter" idx="10"/>
          </p:nvPr>
        </p:nvSpPr>
        <p:spPr/>
        <p:txBody>
          <a:bodyPr/>
          <a:lstStyle/>
          <a:p>
            <a:fld id="{22ED0940-DAC5-9D48-B386-9509CF730F7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we have done is the development a framework to study incorporating uncertainty information throughout the process of visual analytics.  In particular, we have developed methods for determining how commonly employed data transformations are sensitive to data uncertainty.  We have also mainly focused on the analysis of network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22ED0940-DAC5-9D48-B386-9509CF730F7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have published several papers.  The most significant ones are the two VAST papers and the one recently accepted by TVCG.     </a:t>
            </a:r>
            <a:endParaRPr lang="en-US" dirty="0"/>
          </a:p>
        </p:txBody>
      </p:sp>
      <p:sp>
        <p:nvSpPr>
          <p:cNvPr id="4" name="Slide Number Placeholder 3"/>
          <p:cNvSpPr>
            <a:spLocks noGrp="1"/>
          </p:cNvSpPr>
          <p:nvPr>
            <p:ph type="sldNum" sz="quarter" idx="10"/>
          </p:nvPr>
        </p:nvSpPr>
        <p:spPr/>
        <p:txBody>
          <a:bodyPr/>
          <a:lstStyle/>
          <a:p>
            <a:fld id="{22ED0940-DAC5-9D48-B386-9509CF730F7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most important contribution is probably the creation of </a:t>
            </a:r>
            <a:r>
              <a:rPr lang="en-US" dirty="0" err="1" smtClean="0"/>
              <a:t>Netzen</a:t>
            </a:r>
            <a:r>
              <a:rPr lang="en-US" dirty="0" smtClean="0"/>
              <a:t>,</a:t>
            </a:r>
            <a:r>
              <a:rPr lang="en-US" baseline="0" dirty="0" smtClean="0"/>
              <a:t> a software c</a:t>
            </a:r>
            <a:r>
              <a:rPr lang="en-US" dirty="0" smtClean="0"/>
              <a:t>ombining </a:t>
            </a:r>
            <a:r>
              <a:rPr lang="en-US" dirty="0" smtClean="0"/>
              <a:t>visualization techniques with analytical </a:t>
            </a:r>
            <a:r>
              <a:rPr lang="en-US" dirty="0" smtClean="0"/>
              <a:t>tools</a:t>
            </a:r>
            <a:r>
              <a:rPr lang="en-US" baseline="0" dirty="0" smtClean="0"/>
              <a:t> for studying network data. It’s open source and the new version containing most of the new functionalities will become very soon.  So today I want to use the rest of the time to show </a:t>
            </a:r>
            <a:r>
              <a:rPr lang="en-US" baseline="0" dirty="0" err="1" smtClean="0"/>
              <a:t>Netzen</a:t>
            </a:r>
            <a:r>
              <a:rPr lang="en-US" baseline="0" dirty="0" smtClean="0"/>
              <a:t> in action. My student </a:t>
            </a:r>
            <a:r>
              <a:rPr lang="en-US" baseline="0" dirty="0" err="1" smtClean="0"/>
              <a:t>Tarik</a:t>
            </a:r>
            <a:r>
              <a:rPr lang="en-US" baseline="0" dirty="0" smtClean="0"/>
              <a:t> will give the demo. We would like to show you </a:t>
            </a:r>
            <a:r>
              <a:rPr lang="en-US" baseline="0" dirty="0" err="1" smtClean="0"/>
              <a:t>Netzen</a:t>
            </a:r>
            <a:r>
              <a:rPr lang="en-US" baseline="0" dirty="0" smtClean="0"/>
              <a:t> is quite usable and offers some unique capabilities.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22ED0940-DAC5-9D48-B386-9509CF730F7E}"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80EEBE-1C53-5541-AEE4-D61A44147A69}" type="datetimeFigureOut">
              <a:rPr lang="en-US" smtClean="0"/>
              <a:pPr/>
              <a:t>12/7/10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9E593-6FEE-5A4C-8D70-EC5B0390B4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0EEBE-1C53-5541-AEE4-D61A44147A69}" type="datetimeFigureOut">
              <a:rPr lang="en-US" smtClean="0"/>
              <a:pPr/>
              <a:t>12/7/10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9E593-6FEE-5A4C-8D70-EC5B0390B4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0EEBE-1C53-5541-AEE4-D61A44147A69}" type="datetimeFigureOut">
              <a:rPr lang="en-US" smtClean="0"/>
              <a:pPr/>
              <a:t>12/7/10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9E593-6FEE-5A4C-8D70-EC5B0390B4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0EEBE-1C53-5541-AEE4-D61A44147A69}" type="datetimeFigureOut">
              <a:rPr lang="en-US" smtClean="0"/>
              <a:pPr/>
              <a:t>12/7/10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9E593-6FEE-5A4C-8D70-EC5B0390B4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0EEBE-1C53-5541-AEE4-D61A44147A69}" type="datetimeFigureOut">
              <a:rPr lang="en-US" smtClean="0"/>
              <a:pPr/>
              <a:t>12/7/10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9E593-6FEE-5A4C-8D70-EC5B0390B4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80EEBE-1C53-5541-AEE4-D61A44147A69}" type="datetimeFigureOut">
              <a:rPr lang="en-US" smtClean="0"/>
              <a:pPr/>
              <a:t>12/7/10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9E593-6FEE-5A4C-8D70-EC5B0390B4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80EEBE-1C53-5541-AEE4-D61A44147A69}" type="datetimeFigureOut">
              <a:rPr lang="en-US" smtClean="0"/>
              <a:pPr/>
              <a:t>12/7/10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9E593-6FEE-5A4C-8D70-EC5B0390B4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80EEBE-1C53-5541-AEE4-D61A44147A69}" type="datetimeFigureOut">
              <a:rPr lang="en-US" smtClean="0"/>
              <a:pPr/>
              <a:t>12/7/10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9E593-6FEE-5A4C-8D70-EC5B0390B4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0EEBE-1C53-5541-AEE4-D61A44147A69}" type="datetimeFigureOut">
              <a:rPr lang="en-US" smtClean="0"/>
              <a:pPr/>
              <a:t>12/7/10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9E593-6FEE-5A4C-8D70-EC5B0390B4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0EEBE-1C53-5541-AEE4-D61A44147A69}" type="datetimeFigureOut">
              <a:rPr lang="en-US" smtClean="0"/>
              <a:pPr/>
              <a:t>12/7/10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9E593-6FEE-5A4C-8D70-EC5B0390B4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0EEBE-1C53-5541-AEE4-D61A44147A69}" type="datetimeFigureOut">
              <a:rPr lang="en-US" smtClean="0"/>
              <a:pPr/>
              <a:t>12/7/10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9E593-6FEE-5A4C-8D70-EC5B0390B4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0EEBE-1C53-5541-AEE4-D61A44147A69}" type="datetimeFigureOut">
              <a:rPr lang="en-US" smtClean="0"/>
              <a:pPr/>
              <a:t>12/7/10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9E593-6FEE-5A4C-8D70-EC5B0390B4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dx.doi.org/10.1109/ASONAM.2009.5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noAutofit/>
          </a:bodyPr>
          <a:lstStyle/>
          <a:p>
            <a:r>
              <a:rPr lang="en-US" sz="4900" b="1" dirty="0" smtClean="0">
                <a:solidFill>
                  <a:schemeClr val="tx2">
                    <a:lumMod val="75000"/>
                  </a:schemeClr>
                </a:solidFill>
              </a:rPr>
              <a:t>Uncertainty-Aware </a:t>
            </a:r>
            <a:br>
              <a:rPr lang="en-US" sz="4900" b="1" dirty="0" smtClean="0">
                <a:solidFill>
                  <a:schemeClr val="tx2">
                    <a:lumMod val="75000"/>
                  </a:schemeClr>
                </a:solidFill>
              </a:rPr>
            </a:br>
            <a:r>
              <a:rPr lang="en-US" sz="4900" b="1" dirty="0" smtClean="0">
                <a:solidFill>
                  <a:schemeClr val="tx2">
                    <a:lumMod val="75000"/>
                  </a:schemeClr>
                </a:solidFill>
              </a:rPr>
              <a:t>Data Transformations for Collaborative Reasoning</a:t>
            </a:r>
            <a:endParaRPr lang="en-US" sz="4900" b="1" dirty="0">
              <a:solidFill>
                <a:schemeClr val="tx2">
                  <a:lumMod val="75000"/>
                </a:schemeClr>
              </a:solidFill>
            </a:endParaRPr>
          </a:p>
        </p:txBody>
      </p:sp>
      <p:sp>
        <p:nvSpPr>
          <p:cNvPr id="3" name="Subtitle 2"/>
          <p:cNvSpPr>
            <a:spLocks noGrp="1"/>
          </p:cNvSpPr>
          <p:nvPr>
            <p:ph type="subTitle" idx="1"/>
          </p:nvPr>
        </p:nvSpPr>
        <p:spPr>
          <a:xfrm>
            <a:off x="1371600" y="3962400"/>
            <a:ext cx="6400800" cy="1752600"/>
          </a:xfrm>
        </p:spPr>
        <p:txBody>
          <a:bodyPr/>
          <a:lstStyle/>
          <a:p>
            <a:r>
              <a:rPr lang="en-US" dirty="0" smtClean="0">
                <a:solidFill>
                  <a:schemeClr val="tx1">
                    <a:lumMod val="85000"/>
                    <a:lumOff val="15000"/>
                  </a:schemeClr>
                </a:solidFill>
              </a:rPr>
              <a:t>Kwan-Liu Ma</a:t>
            </a:r>
          </a:p>
          <a:p>
            <a:r>
              <a:rPr lang="en-US" dirty="0" smtClean="0">
                <a:solidFill>
                  <a:schemeClr val="accent1">
                    <a:lumMod val="50000"/>
                  </a:schemeClr>
                </a:solidFill>
              </a:rPr>
              <a:t>University of California, Davis</a:t>
            </a: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solidFill>
                  <a:srgbClr val="17375E"/>
                </a:solidFill>
                <a:latin typeface="Arial"/>
                <a:cs typeface="Arial"/>
              </a:rPr>
              <a:t>Project Overview</a:t>
            </a:r>
            <a:endParaRPr lang="en-US" dirty="0">
              <a:solidFill>
                <a:srgbClr val="17375E"/>
              </a:solidFill>
              <a:latin typeface="Arial"/>
              <a:cs typeface="Arial"/>
            </a:endParaRPr>
          </a:p>
        </p:txBody>
      </p:sp>
      <p:sp>
        <p:nvSpPr>
          <p:cNvPr id="3" name="Content Placeholder 2"/>
          <p:cNvSpPr>
            <a:spLocks noGrp="1"/>
          </p:cNvSpPr>
          <p:nvPr>
            <p:ph idx="1"/>
          </p:nvPr>
        </p:nvSpPr>
        <p:spPr>
          <a:xfrm>
            <a:off x="457200" y="1600200"/>
            <a:ext cx="8229600" cy="4648200"/>
          </a:xfrm>
        </p:spPr>
        <p:txBody>
          <a:bodyPr>
            <a:normAutofit fontScale="85000" lnSpcReduction="10000"/>
          </a:bodyPr>
          <a:lstStyle/>
          <a:p>
            <a:r>
              <a:rPr lang="en-US" altLang="zh-TW" dirty="0" smtClean="0">
                <a:solidFill>
                  <a:srgbClr val="17375E"/>
                </a:solidFill>
              </a:rPr>
              <a:t>Two</a:t>
            </a:r>
            <a:r>
              <a:rPr lang="zh-TW" altLang="en-US" dirty="0" smtClean="0">
                <a:solidFill>
                  <a:srgbClr val="17375E"/>
                </a:solidFill>
              </a:rPr>
              <a:t> </a:t>
            </a:r>
            <a:r>
              <a:rPr lang="en-US" altLang="zh-TW" dirty="0" smtClean="0">
                <a:solidFill>
                  <a:srgbClr val="17375E"/>
                </a:solidFill>
              </a:rPr>
              <a:t>years (2008 – 2010)</a:t>
            </a:r>
          </a:p>
          <a:p>
            <a:r>
              <a:rPr lang="en-US" dirty="0" smtClean="0">
                <a:solidFill>
                  <a:srgbClr val="17375E"/>
                </a:solidFill>
              </a:rPr>
              <a:t>PI: Kwan-Liu Ma</a:t>
            </a:r>
            <a:endParaRPr lang="en-US" dirty="0" smtClean="0">
              <a:solidFill>
                <a:srgbClr val="17375E"/>
              </a:solidFill>
            </a:endParaRPr>
          </a:p>
          <a:p>
            <a:r>
              <a:rPr lang="en-US" dirty="0" smtClean="0">
                <a:solidFill>
                  <a:srgbClr val="17375E"/>
                </a:solidFill>
              </a:rPr>
              <a:t>Participants: </a:t>
            </a:r>
          </a:p>
          <a:p>
            <a:pPr>
              <a:buNone/>
            </a:pPr>
            <a:r>
              <a:rPr lang="en-US" dirty="0" smtClean="0">
                <a:solidFill>
                  <a:srgbClr val="17375E"/>
                </a:solidFill>
              </a:rPr>
              <a:t>         Dr. Carlos Correa, postdoctoral researcher</a:t>
            </a:r>
          </a:p>
          <a:p>
            <a:pPr>
              <a:buNone/>
            </a:pPr>
            <a:r>
              <a:rPr lang="en-US" dirty="0" smtClean="0">
                <a:solidFill>
                  <a:srgbClr val="17375E"/>
                </a:solidFill>
              </a:rPr>
              <a:t>         Yu</a:t>
            </a:r>
            <a:r>
              <a:rPr lang="en-US" dirty="0" smtClean="0">
                <a:solidFill>
                  <a:srgbClr val="17375E"/>
                </a:solidFill>
              </a:rPr>
              <a:t>-</a:t>
            </a:r>
            <a:r>
              <a:rPr lang="en-US" dirty="0" err="1" smtClean="0">
                <a:solidFill>
                  <a:srgbClr val="17375E"/>
                </a:solidFill>
              </a:rPr>
              <a:t>Hsuan</a:t>
            </a:r>
            <a:r>
              <a:rPr lang="en-US" dirty="0" smtClean="0">
                <a:solidFill>
                  <a:srgbClr val="17375E"/>
                </a:solidFill>
              </a:rPr>
              <a:t> Chan and </a:t>
            </a:r>
            <a:r>
              <a:rPr lang="en-US" dirty="0" err="1" smtClean="0">
                <a:solidFill>
                  <a:srgbClr val="17375E"/>
                </a:solidFill>
              </a:rPr>
              <a:t>Tarik</a:t>
            </a:r>
            <a:r>
              <a:rPr lang="en-US" dirty="0" smtClean="0">
                <a:solidFill>
                  <a:srgbClr val="17375E"/>
                </a:solidFill>
              </a:rPr>
              <a:t> </a:t>
            </a:r>
            <a:r>
              <a:rPr lang="en-US" dirty="0" err="1" smtClean="0">
                <a:solidFill>
                  <a:srgbClr val="17375E"/>
                </a:solidFill>
              </a:rPr>
              <a:t>Crnovrsanin</a:t>
            </a:r>
            <a:endParaRPr lang="en-US" dirty="0" smtClean="0">
              <a:solidFill>
                <a:srgbClr val="17375E"/>
              </a:solidFill>
            </a:endParaRPr>
          </a:p>
          <a:p>
            <a:pPr>
              <a:buNone/>
            </a:pPr>
            <a:r>
              <a:rPr lang="en-US" dirty="0" smtClean="0">
                <a:solidFill>
                  <a:srgbClr val="17375E"/>
                </a:solidFill>
              </a:rPr>
              <a:t>          graduate students</a:t>
            </a:r>
          </a:p>
          <a:p>
            <a:r>
              <a:rPr lang="en-US" dirty="0" smtClean="0">
                <a:solidFill>
                  <a:srgbClr val="17375E"/>
                </a:solidFill>
              </a:rPr>
              <a:t>Research results include publications and software</a:t>
            </a:r>
          </a:p>
          <a:p>
            <a:r>
              <a:rPr lang="en-US" dirty="0" smtClean="0">
                <a:solidFill>
                  <a:srgbClr val="17375E"/>
                </a:solidFill>
              </a:rPr>
              <a:t>Participated in</a:t>
            </a:r>
            <a:r>
              <a:rPr lang="en-US" dirty="0" smtClean="0">
                <a:solidFill>
                  <a:srgbClr val="17375E"/>
                </a:solidFill>
              </a:rPr>
              <a:t> </a:t>
            </a:r>
            <a:r>
              <a:rPr lang="en-US" dirty="0" smtClean="0">
                <a:solidFill>
                  <a:srgbClr val="17375E"/>
                </a:solidFill>
              </a:rPr>
              <a:t>tw</a:t>
            </a:r>
            <a:r>
              <a:rPr lang="en-US" altLang="zh-TW" dirty="0" smtClean="0">
                <a:solidFill>
                  <a:srgbClr val="17375E"/>
                </a:solidFill>
              </a:rPr>
              <a:t>o</a:t>
            </a:r>
            <a:r>
              <a:rPr lang="zh-TW" altLang="en-US" dirty="0" smtClean="0">
                <a:solidFill>
                  <a:srgbClr val="17375E"/>
                </a:solidFill>
              </a:rPr>
              <a:t> </a:t>
            </a:r>
            <a:r>
              <a:rPr lang="en-US" dirty="0" smtClean="0">
                <a:solidFill>
                  <a:srgbClr val="17375E"/>
                </a:solidFill>
              </a:rPr>
              <a:t>VAST </a:t>
            </a:r>
            <a:r>
              <a:rPr lang="en-US" dirty="0" smtClean="0">
                <a:solidFill>
                  <a:srgbClr val="17375E"/>
                </a:solidFill>
              </a:rPr>
              <a:t>contests</a:t>
            </a:r>
            <a:endParaRPr lang="en-US" dirty="0" smtClean="0">
              <a:solidFill>
                <a:srgbClr val="17375E"/>
              </a:solidFill>
            </a:endParaRPr>
          </a:p>
          <a:p>
            <a:r>
              <a:rPr lang="en-US" dirty="0" smtClean="0">
                <a:solidFill>
                  <a:srgbClr val="17375E"/>
                </a:solidFill>
              </a:rPr>
              <a:t>Project home page:</a:t>
            </a:r>
          </a:p>
          <a:p>
            <a:pPr>
              <a:buNone/>
            </a:pPr>
            <a:r>
              <a:rPr lang="en-US" dirty="0" smtClean="0">
                <a:solidFill>
                  <a:srgbClr val="17375E"/>
                </a:solidFill>
              </a:rPr>
              <a:t>         </a:t>
            </a:r>
            <a:r>
              <a:rPr lang="en-US" dirty="0" smtClean="0">
                <a:solidFill>
                  <a:srgbClr val="17375E"/>
                </a:solidFill>
              </a:rPr>
              <a:t>http</a:t>
            </a:r>
            <a:r>
              <a:rPr lang="en-US" dirty="0" smtClean="0">
                <a:solidFill>
                  <a:srgbClr val="17375E"/>
                </a:solidFill>
              </a:rPr>
              <a:t>://vis.cs.ucdavis.edu/NSF/CCS080896</a:t>
            </a:r>
          </a:p>
          <a:p>
            <a:endParaRPr lang="en-US" dirty="0">
              <a:solidFill>
                <a:srgbClr val="17375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Objectives</a:t>
            </a:r>
            <a:endParaRPr lang="en-US" dirty="0">
              <a:solidFill>
                <a:srgbClr val="17375E"/>
              </a:solidFill>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solidFill>
                  <a:srgbClr val="17375E"/>
                </a:solidFill>
              </a:rPr>
              <a:t>Develop mathematical foundation for uncertainty quantification, propagation and aggregation in visual</a:t>
            </a:r>
            <a:r>
              <a:rPr lang="en-US" dirty="0" smtClean="0">
                <a:solidFill>
                  <a:srgbClr val="17375E"/>
                </a:solidFill>
              </a:rPr>
              <a:t> analysis</a:t>
            </a:r>
          </a:p>
          <a:p>
            <a:r>
              <a:rPr lang="en-US" dirty="0" smtClean="0">
                <a:solidFill>
                  <a:srgbClr val="17375E"/>
                </a:solidFill>
              </a:rPr>
              <a:t>Visual mapping of uncertainty to enable analysts to gain insight from the data with correct confidence level</a:t>
            </a:r>
          </a:p>
          <a:p>
            <a:r>
              <a:rPr lang="en-US" dirty="0" smtClean="0">
                <a:solidFill>
                  <a:schemeClr val="tx1">
                    <a:lumMod val="75000"/>
                    <a:lumOff val="25000"/>
                  </a:schemeClr>
                </a:solidFill>
              </a:rPr>
              <a:t>Support collaborative reasoning</a:t>
            </a:r>
          </a:p>
          <a:p>
            <a:pPr lvl="1"/>
            <a:r>
              <a:rPr lang="en-US" dirty="0" smtClean="0">
                <a:solidFill>
                  <a:schemeClr val="tx1">
                    <a:lumMod val="75000"/>
                    <a:lumOff val="25000"/>
                  </a:schemeClr>
                </a:solidFill>
              </a:rPr>
              <a:t>Incorporating and conveying uncertainty</a:t>
            </a:r>
          </a:p>
          <a:p>
            <a:pPr lvl="1"/>
            <a:r>
              <a:rPr lang="en-US" dirty="0" smtClean="0">
                <a:solidFill>
                  <a:schemeClr val="tx1">
                    <a:lumMod val="75000"/>
                    <a:lumOff val="25000"/>
                  </a:schemeClr>
                </a:solidFill>
              </a:rPr>
              <a:t>Increasing confidence level (i.e., certainty) with collective knowledge and findings </a:t>
            </a:r>
          </a:p>
          <a:p>
            <a:endParaRPr lang="en-US" dirty="0" smtClean="0">
              <a:solidFill>
                <a:srgbClr val="17375E"/>
              </a:solidFill>
            </a:endParaRPr>
          </a:p>
          <a:p>
            <a:endParaRPr lang="en-US" dirty="0" smtClean="0">
              <a:solidFill>
                <a:srgbClr val="17375E"/>
              </a:solidFill>
            </a:endParaRPr>
          </a:p>
          <a:p>
            <a:endParaRPr lang="en-US" dirty="0">
              <a:solidFill>
                <a:srgbClr val="17375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smtClean="0">
                <a:solidFill>
                  <a:schemeClr val="tx2">
                    <a:lumMod val="75000"/>
                  </a:schemeClr>
                </a:solidFill>
              </a:rPr>
              <a:t>A Framework for Uncertainty-Aware Visual Analysis</a:t>
            </a:r>
            <a:endParaRPr lang="en-US" sz="3700" dirty="0">
              <a:solidFill>
                <a:schemeClr val="tx2">
                  <a:lumMod val="75000"/>
                </a:schemeClr>
              </a:solidFill>
            </a:endParaRPr>
          </a:p>
        </p:txBody>
      </p:sp>
      <p:sp>
        <p:nvSpPr>
          <p:cNvPr id="3" name="Content Placeholder 2"/>
          <p:cNvSpPr>
            <a:spLocks noGrp="1"/>
          </p:cNvSpPr>
          <p:nvPr>
            <p:ph idx="1"/>
          </p:nvPr>
        </p:nvSpPr>
        <p:spPr>
          <a:xfrm>
            <a:off x="609600" y="4038600"/>
            <a:ext cx="8229600" cy="2590800"/>
          </a:xfrm>
        </p:spPr>
        <p:txBody>
          <a:bodyPr>
            <a:normAutofit fontScale="77500" lnSpcReduction="20000"/>
          </a:bodyPr>
          <a:lstStyle/>
          <a:p>
            <a:r>
              <a:rPr lang="en-US" dirty="0" smtClean="0">
                <a:solidFill>
                  <a:srgbClr val="17375E"/>
                </a:solidFill>
              </a:rPr>
              <a:t>Formalize the representation of uncertainty and basic operations</a:t>
            </a:r>
          </a:p>
          <a:p>
            <a:r>
              <a:rPr lang="en-US" dirty="0" smtClean="0">
                <a:solidFill>
                  <a:srgbClr val="17375E"/>
                </a:solidFill>
              </a:rPr>
              <a:t>Quantify, propagate, aggregate, and convey uncertainty introduced over a series of data transformations</a:t>
            </a:r>
          </a:p>
          <a:p>
            <a:r>
              <a:rPr lang="en-US" dirty="0" smtClean="0">
                <a:solidFill>
                  <a:srgbClr val="17375E"/>
                </a:solidFill>
              </a:rPr>
              <a:t>Enhance and evaluate visual reasoning using uncertainty with this framework</a:t>
            </a:r>
          </a:p>
          <a:p>
            <a:r>
              <a:rPr lang="en-US" dirty="0" smtClean="0">
                <a:solidFill>
                  <a:srgbClr val="17375E"/>
                </a:solidFill>
              </a:rPr>
              <a:t>Focus on the analysis of network data</a:t>
            </a:r>
          </a:p>
        </p:txBody>
      </p:sp>
      <p:pic>
        <p:nvPicPr>
          <p:cNvPr id="4" name="Picture 3"/>
          <p:cNvPicPr>
            <a:picLocks noChangeAspect="1"/>
          </p:cNvPicPr>
          <p:nvPr/>
        </p:nvPicPr>
        <p:blipFill>
          <a:blip r:embed="rId3"/>
          <a:stretch>
            <a:fillRect/>
          </a:stretch>
        </p:blipFill>
        <p:spPr>
          <a:xfrm>
            <a:off x="990600" y="1524000"/>
            <a:ext cx="7162800" cy="234458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Publications</a:t>
            </a:r>
            <a:endParaRPr lang="en-US" dirty="0">
              <a:solidFill>
                <a:srgbClr val="17375E"/>
              </a:solidFill>
            </a:endParaRPr>
          </a:p>
        </p:txBody>
      </p:sp>
      <p:sp>
        <p:nvSpPr>
          <p:cNvPr id="3" name="Content Placeholder 2"/>
          <p:cNvSpPr>
            <a:spLocks noGrp="1"/>
          </p:cNvSpPr>
          <p:nvPr>
            <p:ph idx="1"/>
          </p:nvPr>
        </p:nvSpPr>
        <p:spPr>
          <a:xfrm>
            <a:off x="457200" y="1417638"/>
            <a:ext cx="8229600" cy="5211762"/>
          </a:xfrm>
        </p:spPr>
        <p:txBody>
          <a:bodyPr>
            <a:noAutofit/>
          </a:bodyPr>
          <a:lstStyle/>
          <a:p>
            <a:r>
              <a:rPr lang="en-US" sz="1600" dirty="0" err="1" smtClean="0">
                <a:solidFill>
                  <a:srgbClr val="17375E"/>
                </a:solidFill>
              </a:rPr>
              <a:t>Tarik</a:t>
            </a:r>
            <a:r>
              <a:rPr lang="en-US" sz="1600" dirty="0" smtClean="0">
                <a:solidFill>
                  <a:srgbClr val="17375E"/>
                </a:solidFill>
              </a:rPr>
              <a:t> </a:t>
            </a:r>
            <a:r>
              <a:rPr lang="en-US" sz="1600" dirty="0" err="1" smtClean="0">
                <a:solidFill>
                  <a:srgbClr val="17375E"/>
                </a:solidFill>
              </a:rPr>
              <a:t>Crnovrsanin</a:t>
            </a:r>
            <a:r>
              <a:rPr lang="en-US" sz="1600" dirty="0" smtClean="0">
                <a:solidFill>
                  <a:srgbClr val="17375E"/>
                </a:solidFill>
              </a:rPr>
              <a:t>, Carlos Correa, and Kwan-Liu Ma. </a:t>
            </a:r>
            <a:r>
              <a:rPr lang="en-US" sz="1600" i="1" dirty="0" smtClean="0">
                <a:solidFill>
                  <a:srgbClr val="17375E"/>
                </a:solidFill>
              </a:rPr>
              <a:t>Social Network Discovery Based on Sensitivity Analysis</a:t>
            </a:r>
            <a:r>
              <a:rPr lang="en-US" sz="1600" dirty="0" smtClean="0">
                <a:solidFill>
                  <a:srgbClr val="17375E"/>
                </a:solidFill>
              </a:rPr>
              <a:t>. In Proceedings of the 2009 International Conference on Advances in Social Networks Analysis and Mining (</a:t>
            </a:r>
            <a:r>
              <a:rPr lang="en-US" sz="1600" b="1" dirty="0" smtClean="0">
                <a:solidFill>
                  <a:srgbClr val="17375E"/>
                </a:solidFill>
              </a:rPr>
              <a:t>ASONAM 2009</a:t>
            </a:r>
            <a:r>
              <a:rPr lang="en-US" sz="1600" dirty="0" smtClean="0">
                <a:solidFill>
                  <a:srgbClr val="17375E"/>
                </a:solidFill>
              </a:rPr>
              <a:t>), July 20-22 2009, pp. 107-112. </a:t>
            </a:r>
          </a:p>
          <a:p>
            <a:r>
              <a:rPr lang="en-US" sz="1600" dirty="0" smtClean="0">
                <a:solidFill>
                  <a:srgbClr val="17375E"/>
                </a:solidFill>
              </a:rPr>
              <a:t>Carlos Correa, Yu-</a:t>
            </a:r>
            <a:r>
              <a:rPr lang="en-US" sz="1600" dirty="0" err="1" smtClean="0">
                <a:solidFill>
                  <a:srgbClr val="17375E"/>
                </a:solidFill>
              </a:rPr>
              <a:t>Hsuan</a:t>
            </a:r>
            <a:r>
              <a:rPr lang="en-US" sz="1600" dirty="0" smtClean="0">
                <a:solidFill>
                  <a:srgbClr val="17375E"/>
                </a:solidFill>
              </a:rPr>
              <a:t> Chan, and Kwan-Liu Ma. </a:t>
            </a:r>
            <a:r>
              <a:rPr lang="en-US" sz="1600" i="1" dirty="0" smtClean="0">
                <a:solidFill>
                  <a:srgbClr val="17375E"/>
                </a:solidFill>
              </a:rPr>
              <a:t>A Framework for Uncertainty-Aware Visual Analytics</a:t>
            </a:r>
            <a:r>
              <a:rPr lang="en-US" sz="1600" dirty="0" smtClean="0">
                <a:solidFill>
                  <a:srgbClr val="17375E"/>
                </a:solidFill>
              </a:rPr>
              <a:t>. In Proceedings of Visual Analytics Science and Technology 2009 Conference (</a:t>
            </a:r>
            <a:r>
              <a:rPr lang="en-US" sz="1600" b="1" dirty="0" smtClean="0">
                <a:solidFill>
                  <a:srgbClr val="17375E"/>
                </a:solidFill>
              </a:rPr>
              <a:t>VAST 2009</a:t>
            </a:r>
            <a:r>
              <a:rPr lang="en-US" sz="1600" dirty="0" smtClean="0">
                <a:solidFill>
                  <a:srgbClr val="17375E"/>
                </a:solidFill>
              </a:rPr>
              <a:t>), October 2009, pp. 51-58</a:t>
            </a:r>
          </a:p>
          <a:p>
            <a:r>
              <a:rPr lang="en-US" sz="1600" dirty="0" err="1" smtClean="0">
                <a:solidFill>
                  <a:srgbClr val="17375E"/>
                </a:solidFill>
              </a:rPr>
              <a:t>Tarik</a:t>
            </a:r>
            <a:r>
              <a:rPr lang="en-US" sz="1600" dirty="0" smtClean="0">
                <a:solidFill>
                  <a:srgbClr val="17375E"/>
                </a:solidFill>
              </a:rPr>
              <a:t> </a:t>
            </a:r>
            <a:r>
              <a:rPr lang="en-US" sz="1600" dirty="0" err="1" smtClean="0">
                <a:solidFill>
                  <a:srgbClr val="17375E"/>
                </a:solidFill>
              </a:rPr>
              <a:t>Crnovrsanin</a:t>
            </a:r>
            <a:r>
              <a:rPr lang="en-US" sz="1600" dirty="0" smtClean="0">
                <a:solidFill>
                  <a:srgbClr val="17375E"/>
                </a:solidFill>
              </a:rPr>
              <a:t>, Chris </a:t>
            </a:r>
            <a:r>
              <a:rPr lang="en-US" sz="1600" dirty="0" err="1" smtClean="0">
                <a:solidFill>
                  <a:srgbClr val="17375E"/>
                </a:solidFill>
              </a:rPr>
              <a:t>Muelder</a:t>
            </a:r>
            <a:r>
              <a:rPr lang="en-US" sz="1600" dirty="0" smtClean="0">
                <a:solidFill>
                  <a:srgbClr val="17375E"/>
                </a:solidFill>
              </a:rPr>
              <a:t>, Carlos Correa, and Kwan-Liu Ma. </a:t>
            </a:r>
            <a:r>
              <a:rPr lang="en-US" sz="1600" i="1" dirty="0" smtClean="0">
                <a:solidFill>
                  <a:srgbClr val="17375E"/>
                </a:solidFill>
              </a:rPr>
              <a:t>Proximity-based Visualization of Movement Trace Data</a:t>
            </a:r>
            <a:r>
              <a:rPr lang="en-US" sz="1600" dirty="0" smtClean="0">
                <a:solidFill>
                  <a:srgbClr val="17375E"/>
                </a:solidFill>
              </a:rPr>
              <a:t>. In Proceedings of Visual Analytics Science and Technology 2009 Conference, October 2009 (</a:t>
            </a:r>
            <a:r>
              <a:rPr lang="en-US" sz="1600" b="1" dirty="0" smtClean="0">
                <a:solidFill>
                  <a:srgbClr val="17375E"/>
                </a:solidFill>
              </a:rPr>
              <a:t>VAST 2009</a:t>
            </a:r>
            <a:r>
              <a:rPr lang="en-US" sz="1600" dirty="0" smtClean="0">
                <a:solidFill>
                  <a:srgbClr val="17375E"/>
                </a:solidFill>
              </a:rPr>
              <a:t>), pp. 11-18.</a:t>
            </a:r>
          </a:p>
          <a:p>
            <a:r>
              <a:rPr lang="en-US" sz="1600" dirty="0" smtClean="0">
                <a:solidFill>
                  <a:srgbClr val="17375E"/>
                </a:solidFill>
              </a:rPr>
              <a:t>Yu-</a:t>
            </a:r>
            <a:r>
              <a:rPr lang="en-US" sz="1600" dirty="0" err="1" smtClean="0">
                <a:solidFill>
                  <a:srgbClr val="17375E"/>
                </a:solidFill>
              </a:rPr>
              <a:t>Hsuan</a:t>
            </a:r>
            <a:r>
              <a:rPr lang="en-US" sz="1600" dirty="0" smtClean="0">
                <a:solidFill>
                  <a:srgbClr val="17375E"/>
                </a:solidFill>
              </a:rPr>
              <a:t> Chan, Carlos Correa, and Kwan-Liu Ma. </a:t>
            </a:r>
            <a:r>
              <a:rPr lang="en-US" sz="1600" i="1" dirty="0" smtClean="0">
                <a:solidFill>
                  <a:srgbClr val="17375E"/>
                </a:solidFill>
              </a:rPr>
              <a:t>Flow-based </a:t>
            </a:r>
            <a:r>
              <a:rPr lang="en-US" sz="1600" i="1" dirty="0" err="1" smtClean="0">
                <a:solidFill>
                  <a:srgbClr val="17375E"/>
                </a:solidFill>
              </a:rPr>
              <a:t>Scatterplots</a:t>
            </a:r>
            <a:r>
              <a:rPr lang="en-US" sz="1600" i="1" dirty="0" smtClean="0">
                <a:solidFill>
                  <a:srgbClr val="17375E"/>
                </a:solidFill>
              </a:rPr>
              <a:t> for Sensitivity Analysis</a:t>
            </a:r>
            <a:r>
              <a:rPr lang="en-US" sz="1600" dirty="0" smtClean="0">
                <a:solidFill>
                  <a:srgbClr val="17375E"/>
                </a:solidFill>
              </a:rPr>
              <a:t>. In Proceedings of the Visual Analytics Science and Technology 2010 Conference (</a:t>
            </a:r>
            <a:r>
              <a:rPr lang="en-US" sz="1600" b="1" dirty="0" smtClean="0">
                <a:solidFill>
                  <a:srgbClr val="17375E"/>
                </a:solidFill>
              </a:rPr>
              <a:t>VAST 2010</a:t>
            </a:r>
            <a:r>
              <a:rPr lang="en-US" sz="1600" dirty="0" smtClean="0">
                <a:solidFill>
                  <a:srgbClr val="17375E"/>
                </a:solidFill>
              </a:rPr>
              <a:t>).</a:t>
            </a:r>
          </a:p>
          <a:p>
            <a:r>
              <a:rPr lang="en-US" sz="1600" dirty="0" smtClean="0">
                <a:solidFill>
                  <a:srgbClr val="17375E"/>
                </a:solidFill>
              </a:rPr>
              <a:t>Yu-</a:t>
            </a:r>
            <a:r>
              <a:rPr lang="en-US" sz="1600" dirty="0" err="1" smtClean="0">
                <a:solidFill>
                  <a:srgbClr val="17375E"/>
                </a:solidFill>
              </a:rPr>
              <a:t>Hsuan</a:t>
            </a:r>
            <a:r>
              <a:rPr lang="en-US" sz="1600" dirty="0" smtClean="0">
                <a:solidFill>
                  <a:srgbClr val="17375E"/>
                </a:solidFill>
              </a:rPr>
              <a:t> Chan, Kimberly Keeton, and Kwan-Liu Ma. </a:t>
            </a:r>
            <a:r>
              <a:rPr lang="en-US" sz="1600" i="1" dirty="0" smtClean="0">
                <a:solidFill>
                  <a:srgbClr val="17375E"/>
                </a:solidFill>
              </a:rPr>
              <a:t>Interactive Visual Analysis of Hierarchical Enterprise Data</a:t>
            </a:r>
            <a:r>
              <a:rPr lang="en-US" sz="1600" dirty="0" smtClean="0">
                <a:solidFill>
                  <a:srgbClr val="17375E"/>
                </a:solidFill>
              </a:rPr>
              <a:t>, In Proceedings of the 12th IEEE Conference on Commerce and Enterprise Computing (</a:t>
            </a:r>
            <a:r>
              <a:rPr lang="en-US" sz="1600" b="1" dirty="0" smtClean="0">
                <a:solidFill>
                  <a:srgbClr val="17375E"/>
                </a:solidFill>
              </a:rPr>
              <a:t>CEC 2010</a:t>
            </a:r>
            <a:r>
              <a:rPr lang="en-US" sz="1600" dirty="0" smtClean="0">
                <a:solidFill>
                  <a:srgbClr val="17375E"/>
                </a:solidFill>
              </a:rPr>
              <a:t>), November 10, 2010</a:t>
            </a:r>
          </a:p>
          <a:p>
            <a:r>
              <a:rPr lang="en-US" sz="1600" dirty="0" smtClean="0">
                <a:solidFill>
                  <a:srgbClr val="17375E"/>
                </a:solidFill>
              </a:rPr>
              <a:t>Carlos Correa, </a:t>
            </a:r>
            <a:r>
              <a:rPr lang="en-US" sz="1600" dirty="0" err="1" smtClean="0">
                <a:solidFill>
                  <a:srgbClr val="17375E"/>
                </a:solidFill>
              </a:rPr>
              <a:t>Tarik</a:t>
            </a:r>
            <a:r>
              <a:rPr lang="en-US" sz="1600" dirty="0" smtClean="0">
                <a:solidFill>
                  <a:srgbClr val="17375E"/>
                </a:solidFill>
              </a:rPr>
              <a:t> </a:t>
            </a:r>
            <a:r>
              <a:rPr lang="en-US" sz="1600" dirty="0" err="1" smtClean="0">
                <a:solidFill>
                  <a:srgbClr val="17375E"/>
                </a:solidFill>
              </a:rPr>
              <a:t>Crnovrsanin</a:t>
            </a:r>
            <a:r>
              <a:rPr lang="en-US" sz="1600" dirty="0" smtClean="0">
                <a:solidFill>
                  <a:srgbClr val="17375E"/>
                </a:solidFill>
              </a:rPr>
              <a:t>, and Kwan-Liu Ma. </a:t>
            </a:r>
            <a:r>
              <a:rPr lang="en-US" sz="1600" i="1" dirty="0" smtClean="0">
                <a:solidFill>
                  <a:srgbClr val="17375E"/>
                </a:solidFill>
              </a:rPr>
              <a:t>Visual Reasoning about Social Networks using Centrality Sensitivities</a:t>
            </a:r>
            <a:r>
              <a:rPr lang="en-US" sz="1600" b="1" dirty="0" smtClean="0">
                <a:solidFill>
                  <a:srgbClr val="17375E"/>
                </a:solidFill>
              </a:rPr>
              <a:t>. IEEE Transactions on Visualization and Computer Graphics</a:t>
            </a:r>
            <a:r>
              <a:rPr lang="en-US" sz="1600" dirty="0" smtClean="0">
                <a:solidFill>
                  <a:srgbClr val="17375E"/>
                </a:solidFill>
              </a:rPr>
              <a:t>, accepted for publication, November 1, 2010</a:t>
            </a:r>
          </a:p>
          <a:p>
            <a:r>
              <a:rPr lang="en-US" sz="1600" dirty="0" smtClean="0">
                <a:solidFill>
                  <a:srgbClr val="17375E"/>
                </a:solidFill>
              </a:rPr>
              <a:t>Carlos Correa and Kwan-Liu Ma. </a:t>
            </a:r>
            <a:r>
              <a:rPr lang="en-US" sz="1600" i="1" dirty="0" smtClean="0">
                <a:solidFill>
                  <a:srgbClr val="17375E"/>
                </a:solidFill>
              </a:rPr>
              <a:t>Visualizing Social Network</a:t>
            </a:r>
            <a:r>
              <a:rPr lang="en-US" sz="1600" b="1" dirty="0" smtClean="0">
                <a:solidFill>
                  <a:srgbClr val="17375E"/>
                </a:solidFill>
              </a:rPr>
              <a:t>. A book chapter to appear.</a:t>
            </a:r>
            <a:endParaRPr lang="en-US" sz="1600" dirty="0" smtClean="0">
              <a:solidFill>
                <a:srgbClr val="17375E"/>
              </a:solidFill>
            </a:endParaRPr>
          </a:p>
          <a:p>
            <a:pPr>
              <a:buNone/>
            </a:pPr>
            <a:r>
              <a:rPr lang="en-US" sz="1600" i="1" u="sng" dirty="0" smtClean="0">
                <a:solidFill>
                  <a:srgbClr val="17375E"/>
                </a:solidFill>
                <a:hlinkClick r:id="rId3"/>
              </a:rPr>
              <a:t> </a:t>
            </a:r>
            <a:endParaRPr lang="en-US" sz="1600" dirty="0">
              <a:solidFill>
                <a:srgbClr val="17375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Software</a:t>
            </a:r>
            <a:endParaRPr lang="en-US" dirty="0">
              <a:solidFill>
                <a:srgbClr val="17375E"/>
              </a:solidFill>
            </a:endParaRPr>
          </a:p>
        </p:txBody>
      </p:sp>
      <p:sp>
        <p:nvSpPr>
          <p:cNvPr id="3" name="Content Placeholder 2"/>
          <p:cNvSpPr>
            <a:spLocks noGrp="1"/>
          </p:cNvSpPr>
          <p:nvPr>
            <p:ph idx="1"/>
          </p:nvPr>
        </p:nvSpPr>
        <p:spPr/>
        <p:txBody>
          <a:bodyPr/>
          <a:lstStyle/>
          <a:p>
            <a:r>
              <a:rPr lang="en-US" dirty="0" err="1" smtClean="0"/>
              <a:t>NetZen</a:t>
            </a:r>
            <a:endParaRPr lang="en-US" dirty="0" smtClean="0"/>
          </a:p>
          <a:p>
            <a:r>
              <a:rPr lang="en-US" dirty="0" smtClean="0"/>
              <a:t>An open-source software tool for the analysis and visualization of social and other scale-free networks</a:t>
            </a:r>
          </a:p>
          <a:p>
            <a:r>
              <a:rPr lang="en-US" dirty="0" smtClean="0"/>
              <a:t>Providing a general framework for studying uncertainty in network-based analytics</a:t>
            </a:r>
          </a:p>
          <a:p>
            <a:r>
              <a:rPr lang="en-US" dirty="0" smtClean="0"/>
              <a:t>Version 1.0 will be available soon</a:t>
            </a:r>
          </a:p>
          <a:p>
            <a:r>
              <a:rPr lang="en-US" dirty="0" smtClean="0"/>
              <a:t>http://</a:t>
            </a:r>
            <a:r>
              <a:rPr lang="en-US" dirty="0" err="1" smtClean="0"/>
              <a:t>vis.cs.ucdavis.edu/NetZen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7000"/>
            <a:ext cx="8229600" cy="1143000"/>
          </a:xfrm>
        </p:spPr>
        <p:txBody>
          <a:bodyPr>
            <a:noAutofit/>
          </a:bodyPr>
          <a:lstStyle/>
          <a:p>
            <a:r>
              <a:rPr lang="en-US" sz="6900" b="1" dirty="0" smtClean="0">
                <a:solidFill>
                  <a:srgbClr val="17375E"/>
                </a:solidFill>
                <a:latin typeface="Arial"/>
                <a:cs typeface="Arial"/>
              </a:rPr>
              <a:t>Demo</a:t>
            </a:r>
            <a:br>
              <a:rPr lang="en-US" sz="6900" b="1" dirty="0" smtClean="0">
                <a:solidFill>
                  <a:srgbClr val="17375E"/>
                </a:solidFill>
                <a:latin typeface="Arial"/>
                <a:cs typeface="Arial"/>
              </a:rPr>
            </a:br>
            <a:r>
              <a:rPr lang="en-US" sz="3900" dirty="0" smtClean="0">
                <a:solidFill>
                  <a:srgbClr val="17375E"/>
                </a:solidFill>
                <a:latin typeface="Arial"/>
                <a:cs typeface="Arial"/>
              </a:rPr>
              <a:t>by </a:t>
            </a:r>
            <a:r>
              <a:rPr lang="en-US" sz="3900" dirty="0" err="1" smtClean="0">
                <a:solidFill>
                  <a:srgbClr val="17375E"/>
                </a:solidFill>
                <a:latin typeface="Arial"/>
                <a:cs typeface="Arial"/>
              </a:rPr>
              <a:t>Tarik</a:t>
            </a:r>
            <a:r>
              <a:rPr lang="en-US" sz="3900" dirty="0" smtClean="0">
                <a:solidFill>
                  <a:srgbClr val="17375E"/>
                </a:solidFill>
                <a:latin typeface="Arial"/>
                <a:cs typeface="Arial"/>
              </a:rPr>
              <a:t> </a:t>
            </a:r>
            <a:r>
              <a:rPr lang="en-US" sz="3900" dirty="0" err="1" smtClean="0">
                <a:solidFill>
                  <a:srgbClr val="17375E"/>
                </a:solidFill>
                <a:latin typeface="Arial"/>
                <a:cs typeface="Arial"/>
              </a:rPr>
              <a:t>Crnovrsanin</a:t>
            </a:r>
            <a:endParaRPr lang="en-US" sz="3900" dirty="0">
              <a:solidFill>
                <a:srgbClr val="17375E"/>
              </a:solidFill>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9984</TotalTime>
  <Words>795</Words>
  <Application>Microsoft Macintosh PowerPoint</Application>
  <PresentationFormat>On-screen Show (4:3)</PresentationFormat>
  <Paragraphs>57</Paragraphs>
  <Slides>7</Slides>
  <Notes>5</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Uncertainty-Aware  Data Transformations for Collaborative Reasoning</vt:lpstr>
      <vt:lpstr>Project Overview</vt:lpstr>
      <vt:lpstr>Objectives</vt:lpstr>
      <vt:lpstr>A Framework for Uncertainty-Aware Visual Analysis</vt:lpstr>
      <vt:lpstr>Publications</vt:lpstr>
      <vt:lpstr>Software</vt:lpstr>
      <vt:lpstr>Demo by Tarik Crnovrsanin</vt:lpstr>
    </vt:vector>
  </TitlesOfParts>
  <Company>UC Davis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Uncertainty-Aware Visualization of Networks</dc:title>
  <dc:creator>Carlos Correa</dc:creator>
  <cp:lastModifiedBy>Kwan-Liu Ma</cp:lastModifiedBy>
  <cp:revision>131</cp:revision>
  <dcterms:created xsi:type="dcterms:W3CDTF">2010-12-07T09:12:01Z</dcterms:created>
  <dcterms:modified xsi:type="dcterms:W3CDTF">2010-12-07T10:14:02Z</dcterms:modified>
</cp:coreProperties>
</file>