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1" r:id="rId2"/>
    <p:sldId id="387" r:id="rId3"/>
    <p:sldId id="360" r:id="rId4"/>
    <p:sldId id="361" r:id="rId5"/>
    <p:sldId id="362" r:id="rId6"/>
    <p:sldId id="349" r:id="rId7"/>
    <p:sldId id="350" r:id="rId8"/>
    <p:sldId id="351" r:id="rId9"/>
    <p:sldId id="352" r:id="rId10"/>
    <p:sldId id="353" r:id="rId11"/>
    <p:sldId id="354" r:id="rId12"/>
    <p:sldId id="355" r:id="rId13"/>
    <p:sldId id="356" r:id="rId14"/>
    <p:sldId id="357" r:id="rId15"/>
    <p:sldId id="358" r:id="rId16"/>
    <p:sldId id="364" r:id="rId17"/>
    <p:sldId id="365" r:id="rId18"/>
    <p:sldId id="366" r:id="rId19"/>
    <p:sldId id="368" r:id="rId20"/>
    <p:sldId id="369" r:id="rId21"/>
    <p:sldId id="370" r:id="rId22"/>
    <p:sldId id="371" r:id="rId23"/>
    <p:sldId id="373" r:id="rId24"/>
    <p:sldId id="374" r:id="rId25"/>
    <p:sldId id="375" r:id="rId26"/>
    <p:sldId id="376" r:id="rId27"/>
    <p:sldId id="377" r:id="rId28"/>
    <p:sldId id="378" r:id="rId29"/>
    <p:sldId id="372" r:id="rId30"/>
    <p:sldId id="379" r:id="rId31"/>
    <p:sldId id="380" r:id="rId32"/>
    <p:sldId id="381" r:id="rId33"/>
    <p:sldId id="383" r:id="rId34"/>
    <p:sldId id="384" r:id="rId35"/>
    <p:sldId id="385" r:id="rId36"/>
    <p:sldId id="386" r:id="rId37"/>
    <p:sldId id="390" r:id="rId38"/>
    <p:sldId id="389" r:id="rId39"/>
    <p:sldId id="388" r:id="rId40"/>
    <p:sldId id="341"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745" autoAdjust="0"/>
  </p:normalViewPr>
  <p:slideViewPr>
    <p:cSldViewPr snapToGrid="0">
      <p:cViewPr>
        <p:scale>
          <a:sx n="50" d="100"/>
          <a:sy n="50" d="100"/>
        </p:scale>
        <p:origin x="-1530" y="-37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E1F192-6572-44CE-90DC-ADFED7713F7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1F192-6572-44CE-90DC-ADFED7713F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Developed with Bank of America for fraud and broader financial analysis. Can handle all wire transactions over a year (many million). A multi-window interface is used with linked interaction among the windows (so that, for example, a selection or filtering operation in one window causes updates in the other windows) and balanced interaction (the same types of interaction are available in all windows).</a:t>
            </a:r>
          </a:p>
        </p:txBody>
      </p:sp>
      <p:sp>
        <p:nvSpPr>
          <p:cNvPr id="54276" name="Slide Number Placeholder 3"/>
          <p:cNvSpPr>
            <a:spLocks noGrp="1"/>
          </p:cNvSpPr>
          <p:nvPr>
            <p:ph type="sldNum" sz="quarter" idx="5"/>
          </p:nvPr>
        </p:nvSpPr>
        <p:spPr>
          <a:noFill/>
        </p:spPr>
        <p:txBody>
          <a:bodyPr/>
          <a:lstStyle/>
          <a:p>
            <a:fld id="{135D0D11-2947-41DC-AAC3-7B4511EF5B77}"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latin typeface="Arial" pitchFamily="34" charset="0"/>
              </a:rPr>
              <a:t>This important result shows the benefit of an exploratory, “pre-query” approach. With this approach, one learns what one is interested in and then makes detailed queries. It provides a needed capability for comprehensive, complex data collections like the BoA data warehouse, where 80% of a user’s time is spent in querying and 20% in actually using the results.</a:t>
            </a:r>
          </a:p>
        </p:txBody>
      </p:sp>
      <p:sp>
        <p:nvSpPr>
          <p:cNvPr id="55300" name="Slide Number Placeholder 3"/>
          <p:cNvSpPr>
            <a:spLocks noGrp="1"/>
          </p:cNvSpPr>
          <p:nvPr>
            <p:ph type="sldNum" sz="quarter" idx="5"/>
          </p:nvPr>
        </p:nvSpPr>
        <p:spPr>
          <a:noFill/>
        </p:spPr>
        <p:txBody>
          <a:bodyPr/>
          <a:lstStyle/>
          <a:p>
            <a:fld id="{F12E44B2-5334-4F45-BF10-D3B134198E49}"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latin typeface="Arial" pitchFamily="34" charset="0"/>
              </a:rPr>
              <a:t>The context provides the appropriate “viewpoint in the multidimensional space. These are general techniques. General techniques&gt;&gt;specific tasks.</a:t>
            </a:r>
          </a:p>
        </p:txBody>
      </p:sp>
      <p:sp>
        <p:nvSpPr>
          <p:cNvPr id="56324" name="Slide Number Placeholder 3"/>
          <p:cNvSpPr>
            <a:spLocks noGrp="1"/>
          </p:cNvSpPr>
          <p:nvPr>
            <p:ph type="sldNum" sz="quarter" idx="5"/>
          </p:nvPr>
        </p:nvSpPr>
        <p:spPr>
          <a:noFill/>
        </p:spPr>
        <p:txBody>
          <a:bodyPr/>
          <a:lstStyle/>
          <a:p>
            <a:fld id="{DEA0EEE2-EB78-4F95-8DDB-F2BE1CDC936A}"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F748DA-AA18-4592-80DC-B8C5BA0F58C7}" type="slidenum">
              <a:rPr lang="en-US" smtClean="0">
                <a:latin typeface="Arial" pitchFamily="34" charset="0"/>
              </a:rPr>
              <a:pPr/>
              <a:t>16</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rPr>
              <a:t>Also an audio analysis component, used for differentiation of stories and synchronization.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837D8F6-9C9E-437A-B25D-1FB2AA418F46}" type="slidenum">
              <a:rPr lang="en-US" smtClean="0">
                <a:latin typeface="Arial" pitchFamily="34" charset="0"/>
              </a:rPr>
              <a:pPr/>
              <a:t>17</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rPr>
              <a:t>The analysis is entirely automated and unstructured.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E4D62-B0D2-441F-BCD1-E3943A791CB3}" type="slidenum">
              <a:rPr lang="en-US" smtClean="0">
                <a:latin typeface="Arial" pitchFamily="34" charset="0"/>
              </a:rPr>
              <a:pPr/>
              <a:t>19</a:t>
            </a:fld>
            <a:endParaRPr lang="en-US" smtClean="0">
              <a:latin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rPr>
              <a:t>Since have complete analyzed content, interestingness measure can be recalibrated or changed.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C27601-C5B1-41CB-8782-B3A86F0649E7}" type="slidenum">
              <a:rPr lang="en-US" smtClean="0">
                <a:latin typeface="Arial" pitchFamily="34" charset="0"/>
              </a:rPr>
              <a:pPr/>
              <a:t>22</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our latest version of exploratory news analysis. It has automatic organization of news stories associated with news events. It permits the user to explore </a:t>
            </a:r>
            <a:r>
              <a:rPr lang="en-US" u="sng" smtClean="0"/>
              <a:t>all</a:t>
            </a:r>
            <a:r>
              <a:rPr lang="en-US" smtClean="0"/>
              <a:t> news events and stories, quickly boiling down to events and stories of interest.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8716F26-D11F-4C56-BE77-8333D7B126D2}"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Event-driven collection of news stories broken down into sub-events.</a:t>
            </a:r>
          </a:p>
        </p:txBody>
      </p:sp>
      <p:sp>
        <p:nvSpPr>
          <p:cNvPr id="40964" name="Slide Number Placeholder 3"/>
          <p:cNvSpPr>
            <a:spLocks noGrp="1"/>
          </p:cNvSpPr>
          <p:nvPr>
            <p:ph type="sldNum" sz="quarter" idx="5"/>
          </p:nvPr>
        </p:nvSpPr>
        <p:spPr>
          <a:noFill/>
        </p:spPr>
        <p:txBody>
          <a:bodyPr/>
          <a:lstStyle/>
          <a:p>
            <a:fld id="{24814AFD-39F9-470F-BE52-C091BC5034F8}"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xfrm>
            <a:off x="1143000" y="685800"/>
            <a:ext cx="4572000" cy="3429000"/>
          </a:xfrm>
          <a:ln/>
        </p:spPr>
      </p:sp>
      <p:sp>
        <p:nvSpPr>
          <p:cNvPr id="3" name="Notizenplatzhalter 2"/>
          <p:cNvSpPr>
            <a:spLocks noGrp="1"/>
          </p:cNvSpPr>
          <p:nvPr>
            <p:ph type="body" idx="1"/>
          </p:nvPr>
        </p:nvSpPr>
        <p:spPr/>
        <p:txBody>
          <a:bodyPr>
            <a:normAutofit fontScale="92500" lnSpcReduction="10000"/>
          </a:bodyPr>
          <a:lstStyle/>
          <a:p>
            <a:pPr>
              <a:defRPr/>
            </a:pPr>
            <a:r>
              <a:rPr lang="en-US" b="1" dirty="0" smtClean="0"/>
              <a:t>What is the JRC?</a:t>
            </a:r>
          </a:p>
          <a:p>
            <a:pPr>
              <a:defRPr/>
            </a:pPr>
            <a:r>
              <a:rPr lang="en-US" dirty="0" smtClean="0"/>
              <a:t>The European Commission's Joint Research Centre (JRC) is a department (Directorate-General, DG) of the European Commission providing independent scientific and technological support for EU policy-making. It works closely on the development of EU legislation with the relevant Commission services, such as the Agricultural, Enterprise, Environment, and Health and Consumer Protection DGs. Knowledge comes from specific application- and issue-oriented research within the seven JRC Institutes and close co-operation with over 1000 public and private </a:t>
            </a:r>
            <a:r>
              <a:rPr lang="en-US" dirty="0" err="1" smtClean="0"/>
              <a:t>organisations</a:t>
            </a:r>
            <a:r>
              <a:rPr lang="en-US" dirty="0" smtClean="0"/>
              <a:t> in 150 networks in Member State and applicant countries. The JRC also </a:t>
            </a:r>
            <a:r>
              <a:rPr lang="en-US" dirty="0" err="1" smtClean="0"/>
              <a:t>liases</a:t>
            </a:r>
            <a:r>
              <a:rPr lang="en-US" dirty="0" smtClean="0"/>
              <a:t> with non-EU and global scientific and standard-setting bodies. </a:t>
            </a:r>
          </a:p>
          <a:p>
            <a:pPr>
              <a:defRPr/>
            </a:pPr>
            <a:endParaRPr lang="de-DE" b="1" dirty="0" smtClean="0"/>
          </a:p>
          <a:p>
            <a:pPr>
              <a:defRPr/>
            </a:pPr>
            <a:r>
              <a:rPr lang="de-DE" b="1" dirty="0" smtClean="0"/>
              <a:t>Some more information about EMM</a:t>
            </a:r>
          </a:p>
          <a:p>
            <a:pPr>
              <a:defRPr/>
            </a:pPr>
            <a:r>
              <a:rPr lang="en-US" dirty="0" smtClean="0"/>
              <a:t>The European Commission's </a:t>
            </a:r>
            <a:r>
              <a:rPr lang="en-US" b="1" dirty="0" smtClean="0"/>
              <a:t>Joint Research Centre</a:t>
            </a:r>
            <a:r>
              <a:rPr lang="en-US" dirty="0" smtClean="0"/>
              <a:t> (JRC) has developed a number of news aggregation and analysis systems to support EU institutions and Member State </a:t>
            </a:r>
            <a:r>
              <a:rPr lang="en-US" dirty="0" err="1" smtClean="0"/>
              <a:t>organisations</a:t>
            </a:r>
            <a:r>
              <a:rPr lang="en-US" dirty="0" smtClean="0"/>
              <a:t>. The three </a:t>
            </a:r>
            <a:r>
              <a:rPr lang="en-US" b="1" dirty="0" smtClean="0"/>
              <a:t>Web Portals </a:t>
            </a:r>
            <a:r>
              <a:rPr lang="en-US" b="1" dirty="0" err="1" smtClean="0"/>
              <a:t>NewsBrief</a:t>
            </a:r>
            <a:r>
              <a:rPr lang="en-US" dirty="0" smtClean="0"/>
              <a:t>, </a:t>
            </a:r>
            <a:r>
              <a:rPr lang="en-US" b="1" dirty="0" err="1" smtClean="0"/>
              <a:t>NewsExplorer</a:t>
            </a:r>
            <a:r>
              <a:rPr lang="en-US" dirty="0" smtClean="0"/>
              <a:t> and </a:t>
            </a:r>
            <a:r>
              <a:rPr lang="en-US" b="1" dirty="0" err="1" smtClean="0"/>
              <a:t>MedISys</a:t>
            </a:r>
            <a:r>
              <a:rPr lang="en-US" dirty="0" smtClean="0"/>
              <a:t> are publicly accessible and attract up to 1,2 Million hits per day. The system was initially developed as an in-house application for the European Commission’s Directorate General Communication (DG COMM) to replace their tedious and expensive manual media monitoring and press cutting services. Since then, EMM has become a crucial instrument in the daily work of almost all Commission services and many other public </a:t>
            </a:r>
            <a:r>
              <a:rPr lang="en-US" dirty="0" err="1" smtClean="0"/>
              <a:t>organisations</a:t>
            </a:r>
            <a:r>
              <a:rPr lang="en-US" dirty="0" smtClean="0"/>
              <a:t>. EMM is the news gathering engine behind a number of applications. EMM monitors the live web, i.e. the part of the web that has ever changing content, such as news sites, discussion sites and publications. All applications are developed, maintained and run by the JRC.</a:t>
            </a:r>
            <a:endParaRPr lang="de-DE" dirty="0"/>
          </a:p>
        </p:txBody>
      </p:sp>
      <p:sp>
        <p:nvSpPr>
          <p:cNvPr id="21508" name="Foliennummernplatzhalter 3"/>
          <p:cNvSpPr>
            <a:spLocks noGrp="1"/>
          </p:cNvSpPr>
          <p:nvPr>
            <p:ph type="sldNum" sz="quarter" idx="5"/>
          </p:nvPr>
        </p:nvSpPr>
        <p:spPr>
          <a:noFill/>
        </p:spPr>
        <p:txBody>
          <a:bodyPr/>
          <a:lstStyle/>
          <a:p>
            <a:fld id="{3E19BC6C-7CAD-48A2-9B33-9B198DEB6230}" type="slidenum">
              <a:rPr lang="de-DE" smtClean="0">
                <a:latin typeface="Times New Roman" pitchFamily="16" charset="0"/>
              </a:rPr>
              <a:pPr/>
              <a:t>29</a:t>
            </a:fld>
            <a:endParaRPr lang="de-DE"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computing is insight not numbers</a:t>
            </a:r>
            <a:endParaRPr lang="en-US" dirty="0"/>
          </a:p>
        </p:txBody>
      </p:sp>
      <p:sp>
        <p:nvSpPr>
          <p:cNvPr id="4" name="Slide Number Placeholder 3"/>
          <p:cNvSpPr>
            <a:spLocks noGrp="1"/>
          </p:cNvSpPr>
          <p:nvPr>
            <p:ph type="sldNum" sz="quarter" idx="10"/>
          </p:nvPr>
        </p:nvSpPr>
        <p:spPr/>
        <p:txBody>
          <a:bodyPr/>
          <a:lstStyle/>
          <a:p>
            <a:pPr>
              <a:defRPr/>
            </a:pPr>
            <a:fld id="{A508F77C-89B2-41D9-9844-D03D74DCD79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Lose detail or lose context; can’t see or investigate relationships.</a:t>
            </a:r>
            <a:endParaRPr lang="en-US" dirty="0"/>
          </a:p>
        </p:txBody>
      </p:sp>
      <p:sp>
        <p:nvSpPr>
          <p:cNvPr id="4" name="Slide Number Placeholder 3"/>
          <p:cNvSpPr>
            <a:spLocks noGrp="1"/>
          </p:cNvSpPr>
          <p:nvPr>
            <p:ph type="sldNum" sz="quarter" idx="10"/>
          </p:nvPr>
        </p:nvSpPr>
        <p:spPr/>
        <p:txBody>
          <a:bodyPr/>
          <a:lstStyle/>
          <a:p>
            <a:fld id="{F3E1F192-6572-44CE-90DC-ADFED7713F7C}"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Recorded</a:t>
            </a:r>
            <a:r>
              <a:rPr lang="en-US" baseline="0" dirty="0" smtClean="0"/>
              <a:t> evaluation to learn users analysis process, strategies, and findings in open-ended exploration. Watch and record. Will learn more about users and the system and its effectiveness.</a:t>
            </a:r>
            <a:endParaRPr lang="en-US" dirty="0"/>
          </a:p>
        </p:txBody>
      </p:sp>
      <p:sp>
        <p:nvSpPr>
          <p:cNvPr id="4" name="Slide Number Placeholder 3"/>
          <p:cNvSpPr>
            <a:spLocks noGrp="1"/>
          </p:cNvSpPr>
          <p:nvPr>
            <p:ph type="sldNum" sz="quarter" idx="10"/>
          </p:nvPr>
        </p:nvSpPr>
        <p:spPr/>
        <p:txBody>
          <a:bodyPr/>
          <a:lstStyle/>
          <a:p>
            <a:fld id="{163DCB09-F917-4337-93D2-381849DA49F2}"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come clear</a:t>
            </a:r>
            <a:r>
              <a:rPr lang="en-US" baseline="0" dirty="0" smtClean="0"/>
              <a:t> in thinking about all this. </a:t>
            </a:r>
            <a:r>
              <a:rPr lang="en-US" dirty="0" smtClean="0"/>
              <a:t>Knowledge</a:t>
            </a:r>
            <a:r>
              <a:rPr lang="en-US" baseline="0" dirty="0" smtClean="0"/>
              <a:t> begets: associative quality</a:t>
            </a:r>
            <a:endParaRPr lang="en-US" dirty="0"/>
          </a:p>
        </p:txBody>
      </p:sp>
      <p:sp>
        <p:nvSpPr>
          <p:cNvPr id="4" name="Slide Number Placeholder 3"/>
          <p:cNvSpPr>
            <a:spLocks noGrp="1"/>
          </p:cNvSpPr>
          <p:nvPr>
            <p:ph type="sldNum" sz="quarter" idx="10"/>
          </p:nvPr>
        </p:nvSpPr>
        <p:spPr/>
        <p:txBody>
          <a:bodyPr/>
          <a:lstStyle/>
          <a:p>
            <a:fld id="{163DCB09-F917-4337-93D2-381849DA49F2}"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is the medium of the</a:t>
            </a:r>
            <a:r>
              <a:rPr lang="en-US" baseline="0" dirty="0" smtClean="0"/>
              <a:t> flow of reasoning. It is also the </a:t>
            </a:r>
            <a:r>
              <a:rPr lang="en-US" u="sng" baseline="0" dirty="0" smtClean="0"/>
              <a:t>binding</a:t>
            </a:r>
            <a:r>
              <a:rPr lang="en-US" u="none" baseline="0" dirty="0" smtClean="0"/>
              <a:t> medium between different visualizations (balanced interaction).</a:t>
            </a:r>
            <a:endParaRPr lang="en-US" dirty="0"/>
          </a:p>
        </p:txBody>
      </p:sp>
      <p:sp>
        <p:nvSpPr>
          <p:cNvPr id="4" name="Slide Number Placeholder 3"/>
          <p:cNvSpPr>
            <a:spLocks noGrp="1"/>
          </p:cNvSpPr>
          <p:nvPr>
            <p:ph type="sldNum" sz="quarter" idx="10"/>
          </p:nvPr>
        </p:nvSpPr>
        <p:spPr/>
        <p:txBody>
          <a:bodyPr/>
          <a:lstStyle/>
          <a:p>
            <a:fld id="{163DCB09-F917-4337-93D2-381849DA49F2}"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Yet, human-generated content </a:t>
            </a:r>
            <a:r>
              <a:rPr lang="en-US" u="sng" dirty="0" smtClean="0"/>
              <a:t>is</a:t>
            </a:r>
            <a:r>
              <a:rPr lang="en-US" u="none" dirty="0" smtClean="0"/>
              <a:t> manageable.</a:t>
            </a:r>
            <a:endParaRPr lang="en-US" dirty="0" smtClean="0"/>
          </a:p>
          <a:p>
            <a:r>
              <a:rPr lang="en-US" dirty="0" smtClean="0"/>
              <a:t>Store comprehensively—especially over time.</a:t>
            </a:r>
            <a:endParaRPr lang="en-US" dirty="0"/>
          </a:p>
        </p:txBody>
      </p:sp>
      <p:sp>
        <p:nvSpPr>
          <p:cNvPr id="4" name="Slide Number Placeholder 3"/>
          <p:cNvSpPr>
            <a:spLocks noGrp="1"/>
          </p:cNvSpPr>
          <p:nvPr>
            <p:ph type="sldNum" sz="quarter" idx="10"/>
          </p:nvPr>
        </p:nvSpPr>
        <p:spPr/>
        <p:txBody>
          <a:bodyPr/>
          <a:lstStyle/>
          <a:p>
            <a:pPr>
              <a:defRPr/>
            </a:pPr>
            <a:fld id="{A508F77C-89B2-41D9-9844-D03D74DCD79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you compose a transactional database whose</a:t>
            </a:r>
            <a:r>
              <a:rPr lang="en-US" baseline="0" dirty="0" smtClean="0"/>
              <a:t> individual elements are knowable, it can have emergent properties that are not directly knowable and can only be discovered by exploration. Exploration implies not knowing exactly what you are looking for.</a:t>
            </a:r>
            <a:endParaRPr lang="en-US" dirty="0"/>
          </a:p>
        </p:txBody>
      </p:sp>
      <p:sp>
        <p:nvSpPr>
          <p:cNvPr id="4" name="Slide Number Placeholder 3"/>
          <p:cNvSpPr>
            <a:spLocks noGrp="1"/>
          </p:cNvSpPr>
          <p:nvPr>
            <p:ph type="sldNum" sz="quarter" idx="10"/>
          </p:nvPr>
        </p:nvSpPr>
        <p:spPr/>
        <p:txBody>
          <a:bodyPr/>
          <a:lstStyle/>
          <a:p>
            <a:pPr>
              <a:defRPr/>
            </a:pPr>
            <a:fld id="{A508F77C-89B2-41D9-9844-D03D74DCD79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0EB30F3-9D64-4286-B398-0E055A5F0C3F}" type="slidenum">
              <a:rPr lang="en-US" smtClean="0">
                <a:latin typeface="Arial" pitchFamily="34" charset="0"/>
              </a:rPr>
              <a:pPr/>
              <a:t>6</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latin typeface="Arial" pitchFamily="34" charset="0"/>
              </a:rPr>
              <a:t>Large banks are now integrating all their transactions (not so across banks or insurance companies, though). Even though efficient, scalable database systems are used, getting the right data is still hard.</a:t>
            </a:r>
          </a:p>
          <a:p>
            <a:r>
              <a:rPr lang="en-US" smtClean="0">
                <a:latin typeface="Arial" pitchFamily="34" charset="0"/>
              </a:rPr>
              <a:t>Searching for a needle in a stack of needles.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latin typeface="Arial" pitchFamily="34" charset="0"/>
              </a:rPr>
              <a:t>Bank of America example. Other banks</a:t>
            </a:r>
          </a:p>
        </p:txBody>
      </p:sp>
      <p:sp>
        <p:nvSpPr>
          <p:cNvPr id="50180" name="Slide Number Placeholder 3"/>
          <p:cNvSpPr>
            <a:spLocks noGrp="1"/>
          </p:cNvSpPr>
          <p:nvPr>
            <p:ph type="sldNum" sz="quarter" idx="5"/>
          </p:nvPr>
        </p:nvSpPr>
        <p:spPr>
          <a:noFill/>
        </p:spPr>
        <p:txBody>
          <a:bodyPr/>
          <a:lstStyle/>
          <a:p>
            <a:fld id="{98E75B9B-3E9D-43D7-9C44-8F20129DF9B5}"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latin typeface="Arial" pitchFamily="34" charset="0"/>
              </a:rPr>
              <a:t>Not just visual query interface where one knows what one is looking for and can make specific queries. Highly interactive.</a:t>
            </a:r>
          </a:p>
          <a:p>
            <a:pPr eaLnBrk="1" hangingPunct="1"/>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C95FEEA1-A864-4D0D-A1A9-52F29E8251F3}"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CE7792D-6358-4F5A-BDC3-C2F93B89D20A}" type="slidenum">
              <a:rPr lang="en-US" smtClean="0">
                <a:latin typeface="Arial" pitchFamily="34" charset="0"/>
              </a:rPr>
              <a:pPr/>
              <a:t>10</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latin typeface="Arial" pitchFamily="34" charset="0"/>
              </a:rPr>
              <a:t>A modest proposal:</a:t>
            </a:r>
            <a:r>
              <a:rPr lang="en-US" baseline="0" dirty="0" smtClean="0">
                <a:latin typeface="Arial" pitchFamily="34" charset="0"/>
              </a:rPr>
              <a:t> p</a:t>
            </a:r>
            <a:r>
              <a:rPr lang="en-US" dirty="0" smtClean="0">
                <a:latin typeface="Arial" pitchFamily="34" charset="0"/>
              </a:rPr>
              <a:t>ut interactive</a:t>
            </a:r>
            <a:r>
              <a:rPr lang="en-US" baseline="0" dirty="0" smtClean="0">
                <a:latin typeface="Arial" pitchFamily="34" charset="0"/>
              </a:rPr>
              <a:t> visualization at the center.</a:t>
            </a:r>
            <a:endParaRPr lang="en-US" dirty="0" smtClean="0">
              <a:latin typeface="Arial" pitchFamily="34" charset="0"/>
            </a:endParaRPr>
          </a:p>
          <a:p>
            <a:r>
              <a:rPr lang="en-US" dirty="0" smtClean="0">
                <a:latin typeface="Arial" pitchFamily="34" charset="0"/>
              </a:rPr>
              <a:t>Dealing with the data for a particular application. Identify potential suspicious activity worthy of further investigation. Prioritize with risk ratings.</a:t>
            </a:r>
          </a:p>
          <a:p>
            <a:endParaRPr lang="en-US" dirty="0" smtClean="0">
              <a:latin typeface="Arial" pitchFamily="34" charset="0"/>
            </a:endParaRPr>
          </a:p>
          <a:p>
            <a:r>
              <a:rPr lang="en-US" dirty="0" smtClean="0">
                <a:latin typeface="Arial" pitchFamily="34" charset="0"/>
              </a:rPr>
              <a:t>Make high dimensional, large scale visualization the overall user interface for the whole process.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Arial" pitchFamily="34" charset="0"/>
              </a:rPr>
              <a:t>Keywords are “keys” into expert’s investigative knowledge.</a:t>
            </a:r>
          </a:p>
        </p:txBody>
      </p:sp>
      <p:sp>
        <p:nvSpPr>
          <p:cNvPr id="53252" name="Slide Number Placeholder 3"/>
          <p:cNvSpPr>
            <a:spLocks noGrp="1"/>
          </p:cNvSpPr>
          <p:nvPr>
            <p:ph type="sldNum" sz="quarter" idx="5"/>
          </p:nvPr>
        </p:nvSpPr>
        <p:spPr>
          <a:noFill/>
        </p:spPr>
        <p:txBody>
          <a:bodyPr/>
          <a:lstStyle/>
          <a:p>
            <a:fld id="{A515AD03-3173-4089-8AFE-8D33A87201B0}"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DF34FD-CCDD-4AE7-80E4-2E4037506CB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A85187-9D24-4A3A-BC20-1E441FC25C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8AACE-6750-47FA-AACC-DCD360841F1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DD95F75-6333-4766-A94C-D88E6D215D5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868544CA-8277-46B7-BEAC-8A39DDA4C5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5A1A4B-6E3F-4306-94A7-6B29FB10BEA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8F4FAC-08A9-4E8C-BE4F-2E384ED5C7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EFF6BF-EA9F-49B9-90D6-3227296AE5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F41595-75FE-4359-B5AB-8C7C445B7E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2FC75E-6125-43C0-85EE-96C395DB7D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DEA336-B27A-46B9-8582-08AC4642D82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E81BD8-69EF-4BDB-B311-04682145D4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D801D3-3D20-4885-9FC7-38EED74B7FA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67F30E-94E5-4B82-8AE1-6A78D843228B}" type="slidenum">
              <a:rPr lang="en-US"/>
              <a:pPr/>
              <a:t>‹#›</a:t>
            </a:fld>
            <a:endParaRPr lang="en-US"/>
          </a:p>
        </p:txBody>
      </p:sp>
      <p:pic>
        <p:nvPicPr>
          <p:cNvPr id="1032" name="Picture 8" descr="VIScenter_logo"/>
          <p:cNvPicPr>
            <a:picLocks noChangeAspect="1" noChangeArrowheads="1"/>
          </p:cNvPicPr>
          <p:nvPr userDrawn="1"/>
        </p:nvPicPr>
        <p:blipFill>
          <a:blip r:embed="rId15" cstate="print"/>
          <a:srcRect l="8008" t="16400" r="61844" b="45200"/>
          <a:stretch>
            <a:fillRect/>
          </a:stretch>
        </p:blipFill>
        <p:spPr bwMode="auto">
          <a:xfrm>
            <a:off x="152400" y="5867400"/>
            <a:ext cx="1143000" cy="979488"/>
          </a:xfrm>
          <a:prstGeom prst="rect">
            <a:avLst/>
          </a:prstGeom>
          <a:noFill/>
        </p:spPr>
      </p:pic>
      <p:sp>
        <p:nvSpPr>
          <p:cNvPr id="1034" name="Oval 10"/>
          <p:cNvSpPr>
            <a:spLocks noChangeArrowheads="1"/>
          </p:cNvSpPr>
          <p:nvPr userDrawn="1"/>
        </p:nvSpPr>
        <p:spPr bwMode="auto">
          <a:xfrm>
            <a:off x="8305800" y="6096000"/>
            <a:ext cx="838200" cy="457200"/>
          </a:xfrm>
          <a:prstGeom prst="ellipse">
            <a:avLst/>
          </a:prstGeom>
          <a:solidFill>
            <a:schemeClr val="bg1"/>
          </a:solidFill>
          <a:ln w="9525">
            <a:noFill/>
            <a:round/>
            <a:headEnd/>
            <a:tailEnd/>
          </a:ln>
          <a:effectLst/>
        </p:spPr>
        <p:txBody>
          <a:bodyPr wrap="none" anchor="ctr"/>
          <a:lstStyle/>
          <a:p>
            <a:endParaRPr lang="en-US"/>
          </a:p>
        </p:txBody>
      </p:sp>
      <p:grpSp>
        <p:nvGrpSpPr>
          <p:cNvPr id="1035" name="Group 11"/>
          <p:cNvGrpSpPr>
            <a:grpSpLocks/>
          </p:cNvGrpSpPr>
          <p:nvPr userDrawn="1"/>
        </p:nvGrpSpPr>
        <p:grpSpPr bwMode="auto">
          <a:xfrm>
            <a:off x="6934200" y="5859463"/>
            <a:ext cx="2133600" cy="947737"/>
            <a:chOff x="145" y="171"/>
            <a:chExt cx="4271" cy="1893"/>
          </a:xfrm>
        </p:grpSpPr>
        <p:pic>
          <p:nvPicPr>
            <p:cNvPr id="1036" name="Picture 12" descr="RVACLogo"/>
            <p:cNvPicPr>
              <a:picLocks noChangeAspect="1" noChangeArrowheads="1"/>
            </p:cNvPicPr>
            <p:nvPr userDrawn="1"/>
          </p:nvPicPr>
          <p:blipFill>
            <a:blip r:embed="rId16" cstate="print"/>
            <a:srcRect/>
            <a:stretch>
              <a:fillRect/>
            </a:stretch>
          </p:blipFill>
          <p:spPr bwMode="auto">
            <a:xfrm>
              <a:off x="145" y="171"/>
              <a:ext cx="4271" cy="1893"/>
            </a:xfrm>
            <a:prstGeom prst="rect">
              <a:avLst/>
            </a:prstGeom>
            <a:noFill/>
          </p:spPr>
        </p:pic>
        <p:pic>
          <p:nvPicPr>
            <p:cNvPr id="1037" name="Picture 13" descr="NVAC"/>
            <p:cNvPicPr>
              <a:picLocks noChangeAspect="1" noChangeArrowheads="1"/>
            </p:cNvPicPr>
            <p:nvPr userDrawn="1"/>
          </p:nvPicPr>
          <p:blipFill>
            <a:blip r:embed="rId17" cstate="print"/>
            <a:srcRect/>
            <a:stretch>
              <a:fillRect/>
            </a:stretch>
          </p:blipFill>
          <p:spPr bwMode="auto">
            <a:xfrm>
              <a:off x="418" y="270"/>
              <a:ext cx="282" cy="282"/>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76200" y="1524000"/>
            <a:ext cx="8991600" cy="3662541"/>
          </a:xfrm>
          <a:prstGeom prst="rect">
            <a:avLst/>
          </a:prstGeom>
          <a:noFill/>
          <a:ln w="9525">
            <a:noFill/>
            <a:miter lim="800000"/>
            <a:headEnd/>
            <a:tailEnd/>
          </a:ln>
          <a:effectLst/>
        </p:spPr>
        <p:txBody>
          <a:bodyPr>
            <a:spAutoFit/>
          </a:bodyPr>
          <a:lstStyle/>
          <a:p>
            <a:pPr algn="ctr"/>
            <a:r>
              <a:rPr lang="en-US" sz="4400" b="1" dirty="0" smtClean="0">
                <a:solidFill>
                  <a:srgbClr val="000099"/>
                </a:solidFill>
              </a:rPr>
              <a:t>Developing a Visual Analytics Approach to Analytic Problem-Solving</a:t>
            </a:r>
            <a:endParaRPr lang="en-US" sz="4400" dirty="0" smtClean="0">
              <a:solidFill>
                <a:srgbClr val="000099"/>
              </a:solidFill>
            </a:endParaRPr>
          </a:p>
          <a:p>
            <a:pPr algn="ctr"/>
            <a:endParaRPr lang="en-US" sz="4400" b="1" dirty="0" smtClean="0"/>
          </a:p>
          <a:p>
            <a:pPr algn="ctr"/>
            <a:r>
              <a:rPr lang="en-US" sz="2800" dirty="0" smtClean="0"/>
              <a:t>William Ribarsky</a:t>
            </a:r>
          </a:p>
          <a:p>
            <a:pPr algn="ctr"/>
            <a:r>
              <a:rPr lang="en-US" sz="2800" dirty="0" smtClean="0"/>
              <a:t>UNC Charlotte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Line 2"/>
          <p:cNvSpPr>
            <a:spLocks noChangeShapeType="1"/>
          </p:cNvSpPr>
          <p:nvPr/>
        </p:nvSpPr>
        <p:spPr bwMode="auto">
          <a:xfrm>
            <a:off x="5892800" y="2908300"/>
            <a:ext cx="1482725" cy="603250"/>
          </a:xfrm>
          <a:prstGeom prst="line">
            <a:avLst/>
          </a:prstGeom>
          <a:noFill/>
          <a:ln w="57150">
            <a:solidFill>
              <a:srgbClr val="003300"/>
            </a:solidFill>
            <a:round/>
            <a:headEnd/>
            <a:tailEnd type="triangle" w="med" len="med"/>
          </a:ln>
        </p:spPr>
        <p:txBody>
          <a:bodyPr/>
          <a:lstStyle/>
          <a:p>
            <a:endParaRPr lang="en-US"/>
          </a:p>
        </p:txBody>
      </p:sp>
      <p:sp>
        <p:nvSpPr>
          <p:cNvPr id="11267" name="Text Box 3"/>
          <p:cNvSpPr txBox="1">
            <a:spLocks noChangeArrowheads="1"/>
          </p:cNvSpPr>
          <p:nvPr/>
        </p:nvSpPr>
        <p:spPr bwMode="auto">
          <a:xfrm>
            <a:off x="157163" y="285750"/>
            <a:ext cx="8815387" cy="523875"/>
          </a:xfrm>
          <a:prstGeom prst="rect">
            <a:avLst/>
          </a:prstGeom>
          <a:noFill/>
          <a:ln w="9525">
            <a:noFill/>
            <a:miter lim="800000"/>
            <a:headEnd/>
            <a:tailEnd/>
          </a:ln>
        </p:spPr>
        <p:txBody>
          <a:bodyPr>
            <a:spAutoFit/>
          </a:bodyPr>
          <a:lstStyle/>
          <a:p>
            <a:pPr algn="ctr"/>
            <a:r>
              <a:rPr lang="en-US" sz="2800" b="1" dirty="0">
                <a:solidFill>
                  <a:srgbClr val="002060"/>
                </a:solidFill>
              </a:rPr>
              <a:t>The Pipeline for Financial Anomaly Analysis</a:t>
            </a:r>
          </a:p>
        </p:txBody>
      </p:sp>
      <p:sp>
        <p:nvSpPr>
          <p:cNvPr id="202756" name="Rectangle 4"/>
          <p:cNvSpPr>
            <a:spLocks noChangeArrowheads="1"/>
          </p:cNvSpPr>
          <p:nvPr/>
        </p:nvSpPr>
        <p:spPr bwMode="auto">
          <a:xfrm>
            <a:off x="938213" y="2889250"/>
            <a:ext cx="1816100" cy="741363"/>
          </a:xfrm>
          <a:prstGeom prst="rect">
            <a:avLst/>
          </a:prstGeom>
          <a:solidFill>
            <a:srgbClr val="000099"/>
          </a:solidFill>
          <a:ln w="28575">
            <a:solidFill>
              <a:schemeClr val="hlink"/>
            </a:solidFill>
            <a:miter lim="800000"/>
            <a:headEnd/>
            <a:tailEnd/>
          </a:ln>
        </p:spPr>
        <p:txBody>
          <a:bodyPr wrap="none" anchor="ctr"/>
          <a:lstStyle/>
          <a:p>
            <a:pPr algn="ctr"/>
            <a:r>
              <a:rPr lang="en-US">
                <a:solidFill>
                  <a:schemeClr val="bg1"/>
                </a:solidFill>
              </a:rPr>
              <a:t>Identify</a:t>
            </a:r>
          </a:p>
        </p:txBody>
      </p:sp>
      <p:sp>
        <p:nvSpPr>
          <p:cNvPr id="202757" name="Rectangle 5"/>
          <p:cNvSpPr>
            <a:spLocks noChangeArrowheads="1"/>
          </p:cNvSpPr>
          <p:nvPr/>
        </p:nvSpPr>
        <p:spPr bwMode="auto">
          <a:xfrm>
            <a:off x="1233488" y="4557713"/>
            <a:ext cx="1816100" cy="741362"/>
          </a:xfrm>
          <a:prstGeom prst="rect">
            <a:avLst/>
          </a:prstGeom>
          <a:solidFill>
            <a:srgbClr val="000099"/>
          </a:solidFill>
          <a:ln w="28575">
            <a:solidFill>
              <a:schemeClr val="hlink"/>
            </a:solidFill>
            <a:miter lim="800000"/>
            <a:headEnd/>
            <a:tailEnd/>
          </a:ln>
        </p:spPr>
        <p:txBody>
          <a:bodyPr wrap="none" anchor="ctr"/>
          <a:lstStyle/>
          <a:p>
            <a:pPr algn="ctr"/>
            <a:r>
              <a:rPr lang="en-US">
                <a:solidFill>
                  <a:schemeClr val="bg1"/>
                </a:solidFill>
              </a:rPr>
              <a:t>Prioritize</a:t>
            </a:r>
          </a:p>
        </p:txBody>
      </p:sp>
      <p:sp>
        <p:nvSpPr>
          <p:cNvPr id="202758" name="Rectangle 6"/>
          <p:cNvSpPr>
            <a:spLocks noChangeArrowheads="1"/>
          </p:cNvSpPr>
          <p:nvPr/>
        </p:nvSpPr>
        <p:spPr bwMode="auto">
          <a:xfrm>
            <a:off x="3881438" y="5084763"/>
            <a:ext cx="1816100" cy="741362"/>
          </a:xfrm>
          <a:prstGeom prst="rect">
            <a:avLst/>
          </a:prstGeom>
          <a:solidFill>
            <a:srgbClr val="000099"/>
          </a:solidFill>
          <a:ln w="28575">
            <a:solidFill>
              <a:schemeClr val="hlink"/>
            </a:solidFill>
            <a:miter lim="800000"/>
            <a:headEnd/>
            <a:tailEnd/>
          </a:ln>
        </p:spPr>
        <p:txBody>
          <a:bodyPr wrap="none" anchor="ctr"/>
          <a:lstStyle/>
          <a:p>
            <a:pPr algn="ctr"/>
            <a:r>
              <a:rPr lang="en-US">
                <a:solidFill>
                  <a:schemeClr val="bg1"/>
                </a:solidFill>
              </a:rPr>
              <a:t>Investigate</a:t>
            </a:r>
          </a:p>
        </p:txBody>
      </p:sp>
      <p:sp>
        <p:nvSpPr>
          <p:cNvPr id="202759" name="Rectangle 7"/>
          <p:cNvSpPr>
            <a:spLocks noChangeArrowheads="1"/>
          </p:cNvSpPr>
          <p:nvPr/>
        </p:nvSpPr>
        <p:spPr bwMode="auto">
          <a:xfrm>
            <a:off x="6819900" y="4905375"/>
            <a:ext cx="1816100" cy="741363"/>
          </a:xfrm>
          <a:prstGeom prst="rect">
            <a:avLst/>
          </a:prstGeom>
          <a:solidFill>
            <a:srgbClr val="000099"/>
          </a:solidFill>
          <a:ln w="28575">
            <a:solidFill>
              <a:schemeClr val="hlink"/>
            </a:solidFill>
            <a:miter lim="800000"/>
            <a:headEnd/>
            <a:tailEnd/>
          </a:ln>
        </p:spPr>
        <p:txBody>
          <a:bodyPr wrap="none" anchor="ctr"/>
          <a:lstStyle/>
          <a:p>
            <a:pPr algn="ctr"/>
            <a:r>
              <a:rPr lang="en-US">
                <a:solidFill>
                  <a:schemeClr val="bg1"/>
                </a:solidFill>
              </a:rPr>
              <a:t>Report</a:t>
            </a:r>
          </a:p>
        </p:txBody>
      </p:sp>
      <p:sp>
        <p:nvSpPr>
          <p:cNvPr id="202760" name="AutoShape 8"/>
          <p:cNvSpPr>
            <a:spLocks noChangeArrowheads="1"/>
          </p:cNvSpPr>
          <p:nvPr/>
        </p:nvSpPr>
        <p:spPr bwMode="auto">
          <a:xfrm>
            <a:off x="1008063" y="1963738"/>
            <a:ext cx="1712912" cy="890587"/>
          </a:xfrm>
          <a:prstGeom prst="downArrow">
            <a:avLst>
              <a:gd name="adj1" fmla="val 56630"/>
              <a:gd name="adj2" fmla="val 37968"/>
            </a:avLst>
          </a:prstGeom>
          <a:solidFill>
            <a:srgbClr val="FF0000"/>
          </a:solidFill>
          <a:ln w="9525">
            <a:solidFill>
              <a:schemeClr val="tx1"/>
            </a:solidFill>
            <a:miter lim="800000"/>
            <a:headEnd/>
            <a:tailEnd/>
          </a:ln>
        </p:spPr>
        <p:txBody>
          <a:bodyPr vert="eaVert" wrap="none" anchor="ctr"/>
          <a:lstStyle/>
          <a:p>
            <a:endParaRPr lang="en-US"/>
          </a:p>
        </p:txBody>
      </p:sp>
      <p:sp>
        <p:nvSpPr>
          <p:cNvPr id="202761" name="Text Box 9"/>
          <p:cNvSpPr txBox="1">
            <a:spLocks noChangeArrowheads="1"/>
          </p:cNvSpPr>
          <p:nvPr/>
        </p:nvSpPr>
        <p:spPr bwMode="auto">
          <a:xfrm>
            <a:off x="536575" y="1595438"/>
            <a:ext cx="2625725" cy="396875"/>
          </a:xfrm>
          <a:prstGeom prst="rect">
            <a:avLst/>
          </a:prstGeom>
          <a:noFill/>
          <a:ln w="9525">
            <a:noFill/>
            <a:miter lim="800000"/>
            <a:headEnd/>
            <a:tailEnd/>
          </a:ln>
        </p:spPr>
        <p:txBody>
          <a:bodyPr wrap="none">
            <a:spAutoFit/>
          </a:bodyPr>
          <a:lstStyle/>
          <a:p>
            <a:r>
              <a:rPr lang="en-US" sz="2000"/>
              <a:t>All transaction activity</a:t>
            </a:r>
          </a:p>
        </p:txBody>
      </p:sp>
      <p:sp>
        <p:nvSpPr>
          <p:cNvPr id="202762" name="AutoShape 10"/>
          <p:cNvSpPr>
            <a:spLocks noChangeArrowheads="1"/>
          </p:cNvSpPr>
          <p:nvPr/>
        </p:nvSpPr>
        <p:spPr bwMode="auto">
          <a:xfrm rot="-1267122">
            <a:off x="1665288" y="3679825"/>
            <a:ext cx="658812" cy="809625"/>
          </a:xfrm>
          <a:prstGeom prst="downArrow">
            <a:avLst>
              <a:gd name="adj1" fmla="val 56630"/>
              <a:gd name="adj2" fmla="val 46659"/>
            </a:avLst>
          </a:prstGeom>
          <a:solidFill>
            <a:srgbClr val="FF0000"/>
          </a:solidFill>
          <a:ln w="9525">
            <a:solidFill>
              <a:schemeClr val="tx1"/>
            </a:solidFill>
            <a:miter lim="800000"/>
            <a:headEnd/>
            <a:tailEnd/>
          </a:ln>
        </p:spPr>
        <p:txBody>
          <a:bodyPr vert="eaVert" wrap="none" anchor="ctr"/>
          <a:lstStyle/>
          <a:p>
            <a:endParaRPr lang="en-US"/>
          </a:p>
        </p:txBody>
      </p:sp>
      <p:sp>
        <p:nvSpPr>
          <p:cNvPr id="202763" name="AutoShape 11"/>
          <p:cNvSpPr>
            <a:spLocks noChangeArrowheads="1"/>
          </p:cNvSpPr>
          <p:nvPr/>
        </p:nvSpPr>
        <p:spPr bwMode="auto">
          <a:xfrm rot="-3380693">
            <a:off x="3253582" y="4747419"/>
            <a:ext cx="304800" cy="890587"/>
          </a:xfrm>
          <a:prstGeom prst="downArrow">
            <a:avLst>
              <a:gd name="adj1" fmla="val 56630"/>
              <a:gd name="adj2" fmla="val 110936"/>
            </a:avLst>
          </a:prstGeom>
          <a:solidFill>
            <a:srgbClr val="FF0000"/>
          </a:solidFill>
          <a:ln w="9525">
            <a:solidFill>
              <a:schemeClr val="tx1"/>
            </a:solidFill>
            <a:miter lim="800000"/>
            <a:headEnd/>
            <a:tailEnd/>
          </a:ln>
        </p:spPr>
        <p:txBody>
          <a:bodyPr vert="eaVert" wrap="none" anchor="ctr"/>
          <a:lstStyle/>
          <a:p>
            <a:endParaRPr lang="en-US"/>
          </a:p>
        </p:txBody>
      </p:sp>
      <p:sp>
        <p:nvSpPr>
          <p:cNvPr id="202764" name="AutoShape 12"/>
          <p:cNvSpPr>
            <a:spLocks noChangeArrowheads="1"/>
          </p:cNvSpPr>
          <p:nvPr/>
        </p:nvSpPr>
        <p:spPr bwMode="auto">
          <a:xfrm rot="-6039924">
            <a:off x="6192044" y="4810919"/>
            <a:ext cx="122237" cy="1101725"/>
          </a:xfrm>
          <a:prstGeom prst="downArrow">
            <a:avLst>
              <a:gd name="adj1" fmla="val 56630"/>
              <a:gd name="adj2" fmla="val 342203"/>
            </a:avLst>
          </a:prstGeom>
          <a:solidFill>
            <a:srgbClr val="FF0000"/>
          </a:solidFill>
          <a:ln w="9525">
            <a:solidFill>
              <a:schemeClr val="tx1"/>
            </a:solidFill>
            <a:miter lim="800000"/>
            <a:headEnd/>
            <a:tailEnd/>
          </a:ln>
        </p:spPr>
        <p:txBody>
          <a:bodyPr vert="eaVert" wrap="none" anchor="ctr"/>
          <a:lstStyle/>
          <a:p>
            <a:endParaRPr lang="en-US"/>
          </a:p>
        </p:txBody>
      </p:sp>
      <p:sp>
        <p:nvSpPr>
          <p:cNvPr id="202765" name="Rectangle 13"/>
          <p:cNvSpPr>
            <a:spLocks noChangeArrowheads="1"/>
          </p:cNvSpPr>
          <p:nvPr/>
        </p:nvSpPr>
        <p:spPr bwMode="auto">
          <a:xfrm>
            <a:off x="3749675" y="3325813"/>
            <a:ext cx="2071688" cy="1111250"/>
          </a:xfrm>
          <a:prstGeom prst="rect">
            <a:avLst/>
          </a:prstGeom>
          <a:solidFill>
            <a:srgbClr val="CC0000"/>
          </a:solidFill>
          <a:ln w="9525">
            <a:solidFill>
              <a:schemeClr val="tx1"/>
            </a:solidFill>
            <a:miter lim="800000"/>
            <a:headEnd/>
            <a:tailEnd/>
          </a:ln>
        </p:spPr>
        <p:txBody>
          <a:bodyPr wrap="none" anchor="ctr"/>
          <a:lstStyle/>
          <a:p>
            <a:pPr algn="ctr"/>
            <a:r>
              <a:rPr lang="en-US">
                <a:solidFill>
                  <a:schemeClr val="bg1"/>
                </a:solidFill>
              </a:rPr>
              <a:t>Interactive</a:t>
            </a:r>
          </a:p>
          <a:p>
            <a:pPr algn="ctr"/>
            <a:r>
              <a:rPr lang="en-US">
                <a:solidFill>
                  <a:schemeClr val="bg1"/>
                </a:solidFill>
              </a:rPr>
              <a:t>Visualization</a:t>
            </a:r>
          </a:p>
        </p:txBody>
      </p:sp>
      <p:cxnSp>
        <p:nvCxnSpPr>
          <p:cNvPr id="202766" name="AutoShape 14"/>
          <p:cNvCxnSpPr>
            <a:cxnSpLocks noChangeShapeType="1"/>
            <a:stCxn id="202758" idx="0"/>
            <a:endCxn id="202765" idx="2"/>
          </p:cNvCxnSpPr>
          <p:nvPr/>
        </p:nvCxnSpPr>
        <p:spPr bwMode="auto">
          <a:xfrm flipH="1" flipV="1">
            <a:off x="4786313" y="4437063"/>
            <a:ext cx="3175" cy="633412"/>
          </a:xfrm>
          <a:prstGeom prst="straightConnector1">
            <a:avLst/>
          </a:prstGeom>
          <a:noFill/>
          <a:ln w="76200">
            <a:solidFill>
              <a:srgbClr val="003300"/>
            </a:solidFill>
            <a:round/>
            <a:headEnd type="triangle" w="med" len="med"/>
            <a:tailEnd type="triangle" w="med" len="med"/>
          </a:ln>
        </p:spPr>
      </p:cxnSp>
      <p:cxnSp>
        <p:nvCxnSpPr>
          <p:cNvPr id="202767" name="AutoShape 15"/>
          <p:cNvCxnSpPr>
            <a:cxnSpLocks noChangeShapeType="1"/>
            <a:endCxn id="202756" idx="3"/>
          </p:cNvCxnSpPr>
          <p:nvPr/>
        </p:nvCxnSpPr>
        <p:spPr bwMode="auto">
          <a:xfrm flipH="1">
            <a:off x="2768600" y="2259013"/>
            <a:ext cx="993775" cy="1001712"/>
          </a:xfrm>
          <a:prstGeom prst="straightConnector1">
            <a:avLst/>
          </a:prstGeom>
          <a:noFill/>
          <a:ln w="76200">
            <a:solidFill>
              <a:srgbClr val="003300"/>
            </a:solidFill>
            <a:round/>
            <a:headEnd type="triangle" w="med" len="med"/>
            <a:tailEnd type="triangle" w="med" len="med"/>
          </a:ln>
        </p:spPr>
      </p:cxnSp>
      <p:cxnSp>
        <p:nvCxnSpPr>
          <p:cNvPr id="202768" name="AutoShape 16"/>
          <p:cNvCxnSpPr>
            <a:cxnSpLocks noChangeShapeType="1"/>
            <a:stCxn id="202763" idx="0"/>
          </p:cNvCxnSpPr>
          <p:nvPr/>
        </p:nvCxnSpPr>
        <p:spPr bwMode="auto">
          <a:xfrm flipV="1">
            <a:off x="3035300" y="2259013"/>
            <a:ext cx="727075" cy="2687637"/>
          </a:xfrm>
          <a:prstGeom prst="straightConnector1">
            <a:avLst/>
          </a:prstGeom>
          <a:noFill/>
          <a:ln w="76200">
            <a:solidFill>
              <a:srgbClr val="003300"/>
            </a:solidFill>
            <a:round/>
            <a:headEnd type="triangle" w="med" len="med"/>
            <a:tailEnd type="triangle" w="med" len="med"/>
          </a:ln>
        </p:spPr>
      </p:cxnSp>
      <p:cxnSp>
        <p:nvCxnSpPr>
          <p:cNvPr id="202769" name="AutoShape 17"/>
          <p:cNvCxnSpPr>
            <a:cxnSpLocks noChangeShapeType="1"/>
            <a:stCxn id="202758" idx="0"/>
          </p:cNvCxnSpPr>
          <p:nvPr/>
        </p:nvCxnSpPr>
        <p:spPr bwMode="auto">
          <a:xfrm flipH="1" flipV="1">
            <a:off x="4786313" y="2709863"/>
            <a:ext cx="3175" cy="2360612"/>
          </a:xfrm>
          <a:prstGeom prst="straightConnector1">
            <a:avLst/>
          </a:prstGeom>
          <a:noFill/>
          <a:ln w="76200">
            <a:solidFill>
              <a:srgbClr val="003300"/>
            </a:solidFill>
            <a:round/>
            <a:headEnd type="triangle" w="med" len="med"/>
            <a:tailEnd type="triangle" w="med" len="med"/>
          </a:ln>
        </p:spPr>
      </p:cxnSp>
      <p:sp>
        <p:nvSpPr>
          <p:cNvPr id="202772" name="Oval 20"/>
          <p:cNvSpPr>
            <a:spLocks noChangeArrowheads="1"/>
          </p:cNvSpPr>
          <p:nvPr/>
        </p:nvSpPr>
        <p:spPr bwMode="auto">
          <a:xfrm>
            <a:off x="7256463" y="3176588"/>
            <a:ext cx="1746250" cy="1063625"/>
          </a:xfrm>
          <a:prstGeom prst="ellipse">
            <a:avLst/>
          </a:prstGeom>
          <a:solidFill>
            <a:srgbClr val="FF6600"/>
          </a:solidFill>
          <a:ln w="38100">
            <a:solidFill>
              <a:srgbClr val="006666"/>
            </a:solidFill>
            <a:round/>
            <a:headEnd/>
            <a:tailEnd/>
          </a:ln>
        </p:spPr>
        <p:txBody>
          <a:bodyPr wrap="none" anchor="ctr"/>
          <a:lstStyle/>
          <a:p>
            <a:pPr algn="ctr"/>
            <a:r>
              <a:rPr lang="en-US">
                <a:solidFill>
                  <a:schemeClr val="bg1"/>
                </a:solidFill>
              </a:rPr>
              <a:t>Google</a:t>
            </a:r>
          </a:p>
        </p:txBody>
      </p:sp>
      <p:sp>
        <p:nvSpPr>
          <p:cNvPr id="202773" name="Line 21"/>
          <p:cNvSpPr>
            <a:spLocks noChangeShapeType="1"/>
          </p:cNvSpPr>
          <p:nvPr/>
        </p:nvSpPr>
        <p:spPr bwMode="auto">
          <a:xfrm flipV="1">
            <a:off x="5821363" y="3727450"/>
            <a:ext cx="1436687" cy="80963"/>
          </a:xfrm>
          <a:prstGeom prst="line">
            <a:avLst/>
          </a:prstGeom>
          <a:noFill/>
          <a:ln w="57150">
            <a:solidFill>
              <a:srgbClr val="003300"/>
            </a:solidFill>
            <a:round/>
            <a:headEnd/>
            <a:tailEnd type="triangle" w="med" len="med"/>
          </a:ln>
        </p:spPr>
        <p:txBody>
          <a:bodyPr/>
          <a:lstStyle/>
          <a:p>
            <a:endParaRPr lang="en-US"/>
          </a:p>
        </p:txBody>
      </p:sp>
      <p:pic>
        <p:nvPicPr>
          <p:cNvPr id="202774" name="Picture 4"/>
          <p:cNvPicPr>
            <a:picLocks noChangeAspect="1" noChangeArrowheads="1"/>
          </p:cNvPicPr>
          <p:nvPr/>
        </p:nvPicPr>
        <p:blipFill>
          <a:blip r:embed="rId3" cstate="print"/>
          <a:srcRect/>
          <a:stretch>
            <a:fillRect/>
          </a:stretch>
        </p:blipFill>
        <p:spPr bwMode="auto">
          <a:xfrm>
            <a:off x="3417888" y="1136650"/>
            <a:ext cx="3568700" cy="1624013"/>
          </a:xfrm>
          <a:prstGeom prst="rect">
            <a:avLst/>
          </a:prstGeom>
          <a:noFill/>
          <a:ln w="9525">
            <a:noFill/>
            <a:miter lim="800000"/>
            <a:headEnd/>
            <a:tailEnd/>
          </a:ln>
        </p:spPr>
      </p:pic>
      <p:pic>
        <p:nvPicPr>
          <p:cNvPr id="202770" name="Picture 18" descr="parset3"/>
          <p:cNvPicPr>
            <a:picLocks noChangeAspect="1" noChangeArrowheads="1"/>
          </p:cNvPicPr>
          <p:nvPr/>
        </p:nvPicPr>
        <p:blipFill>
          <a:blip r:embed="rId4" cstate="print"/>
          <a:srcRect b="17152"/>
          <a:stretch>
            <a:fillRect/>
          </a:stretch>
        </p:blipFill>
        <p:spPr bwMode="auto">
          <a:xfrm>
            <a:off x="5484813" y="996950"/>
            <a:ext cx="2355850" cy="203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761"/>
                                        </p:tgtEl>
                                        <p:attrNameLst>
                                          <p:attrName>style.visibility</p:attrName>
                                        </p:attrNameLst>
                                      </p:cBhvr>
                                      <p:to>
                                        <p:strVal val="visible"/>
                                      </p:to>
                                    </p:set>
                                    <p:animEffect transition="in" filter="fade">
                                      <p:cBhvr>
                                        <p:cTn id="7" dur="1000"/>
                                        <p:tgtEl>
                                          <p:spTgt spid="2027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0"/>
                                        </p:tgtEl>
                                        <p:attrNameLst>
                                          <p:attrName>style.visibility</p:attrName>
                                        </p:attrNameLst>
                                      </p:cBhvr>
                                      <p:to>
                                        <p:strVal val="visible"/>
                                      </p:to>
                                    </p:set>
                                    <p:animEffect transition="in" filter="fade">
                                      <p:cBhvr>
                                        <p:cTn id="10" dur="1000"/>
                                        <p:tgtEl>
                                          <p:spTgt spid="2027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2756"/>
                                        </p:tgtEl>
                                        <p:attrNameLst>
                                          <p:attrName>style.visibility</p:attrName>
                                        </p:attrNameLst>
                                      </p:cBhvr>
                                      <p:to>
                                        <p:strVal val="visible"/>
                                      </p:to>
                                    </p:set>
                                    <p:animEffect transition="in" filter="fade">
                                      <p:cBhvr>
                                        <p:cTn id="15" dur="1000"/>
                                        <p:tgtEl>
                                          <p:spTgt spid="2027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2762"/>
                                        </p:tgtEl>
                                        <p:attrNameLst>
                                          <p:attrName>style.visibility</p:attrName>
                                        </p:attrNameLst>
                                      </p:cBhvr>
                                      <p:to>
                                        <p:strVal val="visible"/>
                                      </p:to>
                                    </p:set>
                                    <p:animEffect transition="in" filter="fade">
                                      <p:cBhvr>
                                        <p:cTn id="20" dur="1000"/>
                                        <p:tgtEl>
                                          <p:spTgt spid="2027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fade">
                                      <p:cBhvr>
                                        <p:cTn id="23" dur="1000"/>
                                        <p:tgtEl>
                                          <p:spTgt spid="20275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2763"/>
                                        </p:tgtEl>
                                        <p:attrNameLst>
                                          <p:attrName>style.visibility</p:attrName>
                                        </p:attrNameLst>
                                      </p:cBhvr>
                                      <p:to>
                                        <p:strVal val="visible"/>
                                      </p:to>
                                    </p:set>
                                    <p:animEffect transition="in" filter="fade">
                                      <p:cBhvr>
                                        <p:cTn id="28" dur="1000"/>
                                        <p:tgtEl>
                                          <p:spTgt spid="2027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2758"/>
                                        </p:tgtEl>
                                        <p:attrNameLst>
                                          <p:attrName>style.visibility</p:attrName>
                                        </p:attrNameLst>
                                      </p:cBhvr>
                                      <p:to>
                                        <p:strVal val="visible"/>
                                      </p:to>
                                    </p:set>
                                    <p:animEffect transition="in" filter="fade">
                                      <p:cBhvr>
                                        <p:cTn id="31" dur="1000"/>
                                        <p:tgtEl>
                                          <p:spTgt spid="2027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2764"/>
                                        </p:tgtEl>
                                        <p:attrNameLst>
                                          <p:attrName>style.visibility</p:attrName>
                                        </p:attrNameLst>
                                      </p:cBhvr>
                                      <p:to>
                                        <p:strVal val="visible"/>
                                      </p:to>
                                    </p:set>
                                    <p:animEffect transition="in" filter="fade">
                                      <p:cBhvr>
                                        <p:cTn id="36" dur="1000"/>
                                        <p:tgtEl>
                                          <p:spTgt spid="2027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2759"/>
                                        </p:tgtEl>
                                        <p:attrNameLst>
                                          <p:attrName>style.visibility</p:attrName>
                                        </p:attrNameLst>
                                      </p:cBhvr>
                                      <p:to>
                                        <p:strVal val="visible"/>
                                      </p:to>
                                    </p:set>
                                    <p:animEffect transition="in" filter="fade">
                                      <p:cBhvr>
                                        <p:cTn id="39" dur="1000"/>
                                        <p:tgtEl>
                                          <p:spTgt spid="2027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2766"/>
                                        </p:tgtEl>
                                        <p:attrNameLst>
                                          <p:attrName>style.visibility</p:attrName>
                                        </p:attrNameLst>
                                      </p:cBhvr>
                                      <p:to>
                                        <p:strVal val="visible"/>
                                      </p:to>
                                    </p:set>
                                    <p:animEffect transition="in" filter="fade">
                                      <p:cBhvr>
                                        <p:cTn id="44" dur="1000"/>
                                        <p:tgtEl>
                                          <p:spTgt spid="202766"/>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02765"/>
                                        </p:tgtEl>
                                        <p:attrNameLst>
                                          <p:attrName>style.visibility</p:attrName>
                                        </p:attrNameLst>
                                      </p:cBhvr>
                                      <p:to>
                                        <p:strVal val="visible"/>
                                      </p:to>
                                    </p:set>
                                    <p:animEffect transition="in" filter="fade">
                                      <p:cBhvr>
                                        <p:cTn id="47" dur="1000"/>
                                        <p:tgtEl>
                                          <p:spTgt spid="2027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2773"/>
                                        </p:tgtEl>
                                        <p:attrNameLst>
                                          <p:attrName>style.visibility</p:attrName>
                                        </p:attrNameLst>
                                      </p:cBhvr>
                                      <p:to>
                                        <p:strVal val="visible"/>
                                      </p:to>
                                    </p:set>
                                    <p:animEffect transition="in" filter="fade">
                                      <p:cBhvr>
                                        <p:cTn id="52" dur="1000"/>
                                        <p:tgtEl>
                                          <p:spTgt spid="2027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2772"/>
                                        </p:tgtEl>
                                        <p:attrNameLst>
                                          <p:attrName>style.visibility</p:attrName>
                                        </p:attrNameLst>
                                      </p:cBhvr>
                                      <p:to>
                                        <p:strVal val="visible"/>
                                      </p:to>
                                    </p:set>
                                    <p:animEffect transition="in" filter="fade">
                                      <p:cBhvr>
                                        <p:cTn id="55" dur="1000"/>
                                        <p:tgtEl>
                                          <p:spTgt spid="202772"/>
                                        </p:tgtEl>
                                      </p:cBhvr>
                                    </p:animEffect>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grpId="0" nodeType="clickEffect">
                                  <p:stCondLst>
                                    <p:cond delay="0"/>
                                  </p:stCondLst>
                                  <p:childTnLst>
                                    <p:animMotion origin="layout" path="M -3.88889E-6 1.96115E-6 L 0.00122 -0.2537 " pathEditMode="relative" rAng="0" ptsTypes="AA">
                                      <p:cBhvr>
                                        <p:cTn id="59" dur="2000" fill="hold"/>
                                        <p:tgtEl>
                                          <p:spTgt spid="202765"/>
                                        </p:tgtEl>
                                        <p:attrNameLst>
                                          <p:attrName>ppt_x</p:attrName>
                                          <p:attrName>ppt_y</p:attrName>
                                        </p:attrNameLst>
                                      </p:cBhvr>
                                      <p:rCtr x="1" y="-127"/>
                                    </p:animMotion>
                                  </p:childTnLst>
                                </p:cTn>
                              </p:par>
                              <p:par>
                                <p:cTn id="60" presetID="10" presetClass="exit" presetSubtype="0" fill="hold" nodeType="withEffect">
                                  <p:stCondLst>
                                    <p:cond delay="0"/>
                                  </p:stCondLst>
                                  <p:childTnLst>
                                    <p:animEffect transition="out" filter="fade">
                                      <p:cBhvr>
                                        <p:cTn id="61" dur="1000"/>
                                        <p:tgtEl>
                                          <p:spTgt spid="202766"/>
                                        </p:tgtEl>
                                      </p:cBhvr>
                                    </p:animEffect>
                                    <p:set>
                                      <p:cBhvr>
                                        <p:cTn id="62" dur="1" fill="hold">
                                          <p:stCondLst>
                                            <p:cond delay="999"/>
                                          </p:stCondLst>
                                        </p:cTn>
                                        <p:tgtEl>
                                          <p:spTgt spid="20276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202773"/>
                                        </p:tgtEl>
                                      </p:cBhvr>
                                    </p:animEffect>
                                    <p:set>
                                      <p:cBhvr>
                                        <p:cTn id="65" dur="1" fill="hold">
                                          <p:stCondLst>
                                            <p:cond delay="999"/>
                                          </p:stCondLst>
                                        </p:cTn>
                                        <p:tgtEl>
                                          <p:spTgt spid="202773"/>
                                        </p:tgtEl>
                                        <p:attrNameLst>
                                          <p:attrName>style.visibility</p:attrName>
                                        </p:attrNameLst>
                                      </p:cBhvr>
                                      <p:to>
                                        <p:strVal val="hidden"/>
                                      </p:to>
                                    </p:se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202767"/>
                                        </p:tgtEl>
                                        <p:attrNameLst>
                                          <p:attrName>style.visibility</p:attrName>
                                        </p:attrNameLst>
                                      </p:cBhvr>
                                      <p:to>
                                        <p:strVal val="visible"/>
                                      </p:to>
                                    </p:set>
                                    <p:animEffect transition="in" filter="fade">
                                      <p:cBhvr>
                                        <p:cTn id="69" dur="1000"/>
                                        <p:tgtEl>
                                          <p:spTgt spid="202767"/>
                                        </p:tgtEl>
                                      </p:cBhvr>
                                    </p:animEffect>
                                  </p:childTnLst>
                                </p:cTn>
                              </p:par>
                              <p:par>
                                <p:cTn id="70" presetID="10" presetClass="entr" presetSubtype="0" fill="hold" nodeType="withEffect">
                                  <p:stCondLst>
                                    <p:cond delay="0"/>
                                  </p:stCondLst>
                                  <p:childTnLst>
                                    <p:set>
                                      <p:cBhvr>
                                        <p:cTn id="71" dur="1" fill="hold">
                                          <p:stCondLst>
                                            <p:cond delay="0"/>
                                          </p:stCondLst>
                                        </p:cTn>
                                        <p:tgtEl>
                                          <p:spTgt spid="202768"/>
                                        </p:tgtEl>
                                        <p:attrNameLst>
                                          <p:attrName>style.visibility</p:attrName>
                                        </p:attrNameLst>
                                      </p:cBhvr>
                                      <p:to>
                                        <p:strVal val="visible"/>
                                      </p:to>
                                    </p:set>
                                    <p:animEffect transition="in" filter="fade">
                                      <p:cBhvr>
                                        <p:cTn id="72" dur="1000"/>
                                        <p:tgtEl>
                                          <p:spTgt spid="202768"/>
                                        </p:tgtEl>
                                      </p:cBhvr>
                                    </p:animEffect>
                                  </p:childTnLst>
                                </p:cTn>
                              </p:par>
                              <p:par>
                                <p:cTn id="73" presetID="10" presetClass="entr" presetSubtype="0" fill="hold" nodeType="withEffect">
                                  <p:stCondLst>
                                    <p:cond delay="0"/>
                                  </p:stCondLst>
                                  <p:childTnLst>
                                    <p:set>
                                      <p:cBhvr>
                                        <p:cTn id="74" dur="1" fill="hold">
                                          <p:stCondLst>
                                            <p:cond delay="0"/>
                                          </p:stCondLst>
                                        </p:cTn>
                                        <p:tgtEl>
                                          <p:spTgt spid="202769"/>
                                        </p:tgtEl>
                                        <p:attrNameLst>
                                          <p:attrName>style.visibility</p:attrName>
                                        </p:attrNameLst>
                                      </p:cBhvr>
                                      <p:to>
                                        <p:strVal val="visible"/>
                                      </p:to>
                                    </p:set>
                                    <p:animEffect transition="in" filter="fade">
                                      <p:cBhvr>
                                        <p:cTn id="75" dur="1000"/>
                                        <p:tgtEl>
                                          <p:spTgt spid="20276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2770"/>
                                        </p:tgtEl>
                                        <p:attrNameLst>
                                          <p:attrName>style.visibility</p:attrName>
                                        </p:attrNameLst>
                                      </p:cBhvr>
                                      <p:to>
                                        <p:strVal val="visible"/>
                                      </p:to>
                                    </p:set>
                                    <p:animEffect transition="in" filter="fade">
                                      <p:cBhvr>
                                        <p:cTn id="80" dur="1000"/>
                                        <p:tgtEl>
                                          <p:spTgt spid="20277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2754"/>
                                        </p:tgtEl>
                                        <p:attrNameLst>
                                          <p:attrName>style.visibility</p:attrName>
                                        </p:attrNameLst>
                                      </p:cBhvr>
                                      <p:to>
                                        <p:strVal val="visible"/>
                                      </p:to>
                                    </p:set>
                                    <p:animEffect transition="in" filter="fade">
                                      <p:cBhvr>
                                        <p:cTn id="83" dur="1000"/>
                                        <p:tgtEl>
                                          <p:spTgt spid="202754"/>
                                        </p:tgtEl>
                                      </p:cBhvr>
                                    </p:animEffect>
                                  </p:childTnLst>
                                </p:cTn>
                              </p:par>
                              <p:par>
                                <p:cTn id="84" presetID="10" presetClass="entr" presetSubtype="0" fill="hold" nodeType="withEffect">
                                  <p:stCondLst>
                                    <p:cond delay="0"/>
                                  </p:stCondLst>
                                  <p:childTnLst>
                                    <p:set>
                                      <p:cBhvr>
                                        <p:cTn id="85" dur="1" fill="hold">
                                          <p:stCondLst>
                                            <p:cond delay="0"/>
                                          </p:stCondLst>
                                        </p:cTn>
                                        <p:tgtEl>
                                          <p:spTgt spid="202774"/>
                                        </p:tgtEl>
                                        <p:attrNameLst>
                                          <p:attrName>style.visibility</p:attrName>
                                        </p:attrNameLst>
                                      </p:cBhvr>
                                      <p:to>
                                        <p:strVal val="visible"/>
                                      </p:to>
                                    </p:set>
                                    <p:animEffect transition="in" filter="fade">
                                      <p:cBhvr>
                                        <p:cTn id="86" dur="1000"/>
                                        <p:tgtEl>
                                          <p:spTgt spid="20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56" grpId="0" animBg="1"/>
      <p:bldP spid="202757" grpId="0" animBg="1"/>
      <p:bldP spid="202758" grpId="0" animBg="1"/>
      <p:bldP spid="202759" grpId="0" animBg="1"/>
      <p:bldP spid="202760" grpId="0" animBg="1"/>
      <p:bldP spid="202761" grpId="0"/>
      <p:bldP spid="202762" grpId="0" animBg="1"/>
      <p:bldP spid="202763" grpId="0" animBg="1"/>
      <p:bldP spid="202764" grpId="0" animBg="1"/>
      <p:bldP spid="202765" grpId="0" animBg="1"/>
      <p:bldP spid="202765" grpId="1" animBg="1"/>
      <p:bldP spid="202772" grpId="0" animBg="1"/>
      <p:bldP spid="202773" grpId="0" animBg="1"/>
      <p:bldP spid="20277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500688"/>
            <a:ext cx="9144000" cy="1625600"/>
          </a:xfrm>
          <a:prstGeom prst="rect">
            <a:avLst/>
          </a:prstGeom>
          <a:solidFill>
            <a:schemeClr val="bg1"/>
          </a:solidFill>
          <a:ln w="9525">
            <a:noFill/>
            <a:miter lim="800000"/>
            <a:headEnd/>
            <a:tailEnd/>
          </a:ln>
        </p:spPr>
        <p:txBody>
          <a:bodyPr wrap="none" anchor="ctr"/>
          <a:lstStyle/>
          <a:p>
            <a:endParaRPr lang="en-US"/>
          </a:p>
        </p:txBody>
      </p:sp>
      <p:sp>
        <p:nvSpPr>
          <p:cNvPr id="12291" name="Rectangle 2"/>
          <p:cNvSpPr>
            <a:spLocks noGrp="1" noChangeArrowheads="1"/>
          </p:cNvSpPr>
          <p:nvPr>
            <p:ph type="title" idx="4294967295"/>
          </p:nvPr>
        </p:nvSpPr>
        <p:spPr>
          <a:xfrm>
            <a:off x="398463" y="204788"/>
            <a:ext cx="8229600" cy="679450"/>
          </a:xfrm>
        </p:spPr>
        <p:txBody>
          <a:bodyPr anchor="b"/>
          <a:lstStyle/>
          <a:p>
            <a:r>
              <a:rPr lang="en-US" sz="2800" b="1" smtClean="0">
                <a:solidFill>
                  <a:srgbClr val="000099"/>
                </a:solidFill>
              </a:rPr>
              <a:t>WireVis: Using Keywords</a:t>
            </a:r>
          </a:p>
        </p:txBody>
      </p:sp>
      <p:sp>
        <p:nvSpPr>
          <p:cNvPr id="12292" name="Rectangle 3"/>
          <p:cNvSpPr>
            <a:spLocks noGrp="1" noChangeArrowheads="1"/>
          </p:cNvSpPr>
          <p:nvPr>
            <p:ph type="body" idx="4294967295"/>
          </p:nvPr>
        </p:nvSpPr>
        <p:spPr>
          <a:xfrm>
            <a:off x="608013" y="1055688"/>
            <a:ext cx="8229600" cy="5186362"/>
          </a:xfrm>
        </p:spPr>
        <p:txBody>
          <a:bodyPr/>
          <a:lstStyle/>
          <a:p>
            <a:pPr>
              <a:lnSpc>
                <a:spcPct val="80000"/>
              </a:lnSpc>
            </a:pPr>
            <a:r>
              <a:rPr lang="en-US" sz="2800" smtClean="0"/>
              <a:t>Keywords…</a:t>
            </a:r>
          </a:p>
          <a:p>
            <a:pPr lvl="1">
              <a:lnSpc>
                <a:spcPct val="80000"/>
              </a:lnSpc>
            </a:pPr>
            <a:r>
              <a:rPr lang="en-US" sz="2400" smtClean="0"/>
              <a:t>Words that are used to filter all transactions</a:t>
            </a:r>
          </a:p>
          <a:p>
            <a:pPr lvl="2">
              <a:lnSpc>
                <a:spcPct val="80000"/>
              </a:lnSpc>
            </a:pPr>
            <a:r>
              <a:rPr lang="en-US" sz="2000" smtClean="0"/>
              <a:t>Only transactions containing keywords are flagged</a:t>
            </a:r>
          </a:p>
          <a:p>
            <a:pPr lvl="1">
              <a:lnSpc>
                <a:spcPct val="80000"/>
              </a:lnSpc>
            </a:pPr>
            <a:r>
              <a:rPr lang="en-US" sz="2400" b="1" smtClean="0"/>
              <a:t>Highly secretive</a:t>
            </a:r>
          </a:p>
          <a:p>
            <a:pPr lvl="1">
              <a:lnSpc>
                <a:spcPct val="80000"/>
              </a:lnSpc>
            </a:pPr>
            <a:r>
              <a:rPr lang="en-US" sz="2400" smtClean="0"/>
              <a:t>Typically include</a:t>
            </a:r>
          </a:p>
          <a:p>
            <a:pPr lvl="2">
              <a:lnSpc>
                <a:spcPct val="80000"/>
              </a:lnSpc>
            </a:pPr>
            <a:r>
              <a:rPr lang="en-US" sz="2000" smtClean="0"/>
              <a:t>Geographical information (country, city names)</a:t>
            </a:r>
          </a:p>
          <a:p>
            <a:pPr lvl="2">
              <a:lnSpc>
                <a:spcPct val="80000"/>
              </a:lnSpc>
            </a:pPr>
            <a:r>
              <a:rPr lang="en-US" sz="2000" smtClean="0"/>
              <a:t>Business types</a:t>
            </a:r>
          </a:p>
          <a:p>
            <a:pPr lvl="2">
              <a:lnSpc>
                <a:spcPct val="80000"/>
              </a:lnSpc>
            </a:pPr>
            <a:r>
              <a:rPr lang="en-US" sz="2000" smtClean="0"/>
              <a:t>Specific goods and services</a:t>
            </a:r>
          </a:p>
          <a:p>
            <a:pPr lvl="2">
              <a:lnSpc>
                <a:spcPct val="80000"/>
              </a:lnSpc>
            </a:pPr>
            <a:r>
              <a:rPr lang="en-US" sz="2000" smtClean="0"/>
              <a:t>Etc</a:t>
            </a:r>
          </a:p>
          <a:p>
            <a:pPr lvl="1">
              <a:lnSpc>
                <a:spcPct val="80000"/>
              </a:lnSpc>
            </a:pPr>
            <a:r>
              <a:rPr lang="en-US" sz="2400" smtClean="0"/>
              <a:t>Updated based on intelligence reports</a:t>
            </a:r>
          </a:p>
          <a:p>
            <a:pPr lvl="1">
              <a:lnSpc>
                <a:spcPct val="80000"/>
              </a:lnSpc>
            </a:pPr>
            <a:r>
              <a:rPr lang="en-US" sz="2400" smtClean="0"/>
              <a:t>Ranges from 200-350 words</a:t>
            </a:r>
          </a:p>
          <a:p>
            <a:pPr lvl="1">
              <a:lnSpc>
                <a:spcPct val="80000"/>
              </a:lnSpc>
            </a:pPr>
            <a:r>
              <a:rPr lang="en-US" sz="2400" smtClean="0"/>
              <a:t>Could reduce the number of transactions by up to 90%</a:t>
            </a:r>
          </a:p>
          <a:p>
            <a:pPr lvl="1">
              <a:lnSpc>
                <a:spcPct val="80000"/>
              </a:lnSpc>
            </a:pPr>
            <a:r>
              <a:rPr lang="en-US" sz="2400" b="1" smtClean="0"/>
              <a:t>Most importantly, gives useful meaning (label) to each transaction</a:t>
            </a:r>
          </a:p>
          <a:p>
            <a:pPr lvl="1">
              <a:lnSpc>
                <a:spcPct val="80000"/>
              </a:lnSpc>
            </a:pPr>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97220"/>
            <a:ext cx="91440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5" name="Rectangle 2"/>
          <p:cNvSpPr>
            <a:spLocks noGrp="1" noChangeArrowheads="1"/>
          </p:cNvSpPr>
          <p:nvPr>
            <p:ph type="title" idx="4294967295"/>
          </p:nvPr>
        </p:nvSpPr>
        <p:spPr>
          <a:xfrm>
            <a:off x="392113" y="-106680"/>
            <a:ext cx="8229600" cy="1143000"/>
          </a:xfrm>
        </p:spPr>
        <p:txBody>
          <a:bodyPr anchor="b"/>
          <a:lstStyle/>
          <a:p>
            <a:r>
              <a:rPr lang="en-US" sz="2800" b="1" smtClean="0">
                <a:solidFill>
                  <a:srgbClr val="000099"/>
                </a:solidFill>
              </a:rPr>
              <a:t>WireVis: Financial Transaction Analysis</a:t>
            </a:r>
            <a:br>
              <a:rPr lang="en-US" sz="2800" b="1" smtClean="0">
                <a:solidFill>
                  <a:srgbClr val="000099"/>
                </a:solidFill>
              </a:rPr>
            </a:br>
            <a:r>
              <a:rPr lang="en-US" sz="2800" b="1" smtClean="0">
                <a:solidFill>
                  <a:srgbClr val="000099"/>
                </a:solidFill>
              </a:rPr>
              <a:t>System Overview</a:t>
            </a:r>
          </a:p>
        </p:txBody>
      </p:sp>
      <p:pic>
        <p:nvPicPr>
          <p:cNvPr id="13316" name="Picture 6"/>
          <p:cNvPicPr>
            <a:picLocks noGrp="1" noChangeAspect="1" noChangeArrowheads="1"/>
          </p:cNvPicPr>
          <p:nvPr>
            <p:ph type="body" idx="4294967295"/>
          </p:nvPr>
        </p:nvPicPr>
        <p:blipFill>
          <a:blip r:embed="rId3" cstate="print"/>
          <a:srcRect/>
          <a:stretch>
            <a:fillRect/>
          </a:stretch>
        </p:blipFill>
        <p:spPr>
          <a:xfrm>
            <a:off x="590550" y="1079183"/>
            <a:ext cx="8051800" cy="4978400"/>
          </a:xfrm>
        </p:spPr>
      </p:pic>
      <p:sp>
        <p:nvSpPr>
          <p:cNvPr id="13317" name="Text Box 7"/>
          <p:cNvSpPr txBox="1">
            <a:spLocks noChangeArrowheads="1"/>
          </p:cNvSpPr>
          <p:nvPr/>
        </p:nvSpPr>
        <p:spPr bwMode="auto">
          <a:xfrm>
            <a:off x="1836738" y="2504758"/>
            <a:ext cx="3032125" cy="942975"/>
          </a:xfrm>
          <a:prstGeom prst="rect">
            <a:avLst/>
          </a:prstGeom>
          <a:solidFill>
            <a:srgbClr val="FFFF00">
              <a:alpha val="70195"/>
            </a:srgbClr>
          </a:solidFill>
          <a:ln w="9525">
            <a:noFill/>
            <a:miter lim="800000"/>
            <a:headEnd/>
            <a:tailEnd/>
          </a:ln>
        </p:spPr>
        <p:txBody>
          <a:bodyPr>
            <a:spAutoFit/>
          </a:bodyPr>
          <a:lstStyle/>
          <a:p>
            <a:pPr eaLnBrk="0" hangingPunct="0"/>
            <a:r>
              <a:rPr lang="en-US" sz="1800" b="1">
                <a:latin typeface="Times" pitchFamily="18" charset="0"/>
              </a:rPr>
              <a:t>Heatmap View</a:t>
            </a:r>
          </a:p>
          <a:p>
            <a:pPr eaLnBrk="0" hangingPunct="0"/>
            <a:r>
              <a:rPr lang="en-US" sz="1800" b="1">
                <a:latin typeface="Times" pitchFamily="18" charset="0"/>
              </a:rPr>
              <a:t>(Accounts to Keywords Relationship)</a:t>
            </a:r>
          </a:p>
        </p:txBody>
      </p:sp>
      <p:sp>
        <p:nvSpPr>
          <p:cNvPr id="13318" name="Text Box 8"/>
          <p:cNvSpPr txBox="1">
            <a:spLocks noChangeArrowheads="1"/>
          </p:cNvSpPr>
          <p:nvPr/>
        </p:nvSpPr>
        <p:spPr bwMode="auto">
          <a:xfrm>
            <a:off x="2222500" y="5141595"/>
            <a:ext cx="3217863" cy="647700"/>
          </a:xfrm>
          <a:prstGeom prst="rect">
            <a:avLst/>
          </a:prstGeom>
          <a:solidFill>
            <a:srgbClr val="FFFF00">
              <a:alpha val="70195"/>
            </a:srgbClr>
          </a:solidFill>
          <a:ln w="9525">
            <a:noFill/>
            <a:miter lim="800000"/>
            <a:headEnd/>
            <a:tailEnd/>
          </a:ln>
        </p:spPr>
        <p:txBody>
          <a:bodyPr>
            <a:spAutoFit/>
          </a:bodyPr>
          <a:lstStyle/>
          <a:p>
            <a:pPr eaLnBrk="0" hangingPunct="0"/>
            <a:r>
              <a:rPr lang="en-US" sz="1800" b="1">
                <a:latin typeface="Times" pitchFamily="18" charset="0"/>
              </a:rPr>
              <a:t>Strings and Beads</a:t>
            </a:r>
          </a:p>
          <a:p>
            <a:pPr eaLnBrk="0" hangingPunct="0"/>
            <a:r>
              <a:rPr lang="en-US" sz="1800" b="1">
                <a:latin typeface="Times" pitchFamily="18" charset="0"/>
              </a:rPr>
              <a:t>(Relationships over Time)</a:t>
            </a:r>
          </a:p>
        </p:txBody>
      </p:sp>
      <p:sp>
        <p:nvSpPr>
          <p:cNvPr id="13319" name="Text Box 9"/>
          <p:cNvSpPr txBox="1">
            <a:spLocks noChangeArrowheads="1"/>
          </p:cNvSpPr>
          <p:nvPr/>
        </p:nvSpPr>
        <p:spPr bwMode="auto">
          <a:xfrm>
            <a:off x="6142038" y="2174558"/>
            <a:ext cx="2193925" cy="922337"/>
          </a:xfrm>
          <a:prstGeom prst="rect">
            <a:avLst/>
          </a:prstGeom>
          <a:solidFill>
            <a:srgbClr val="FFFF00">
              <a:alpha val="70195"/>
            </a:srgbClr>
          </a:solidFill>
          <a:ln w="9525">
            <a:noFill/>
            <a:miter lim="800000"/>
            <a:headEnd/>
            <a:tailEnd/>
          </a:ln>
        </p:spPr>
        <p:txBody>
          <a:bodyPr>
            <a:spAutoFit/>
          </a:bodyPr>
          <a:lstStyle/>
          <a:p>
            <a:pPr eaLnBrk="0" hangingPunct="0"/>
            <a:r>
              <a:rPr lang="en-US" sz="1800" b="1">
                <a:latin typeface="Times" pitchFamily="18" charset="0"/>
              </a:rPr>
              <a:t>Search by Example (Find Similar Accounts)</a:t>
            </a:r>
          </a:p>
        </p:txBody>
      </p:sp>
      <p:sp>
        <p:nvSpPr>
          <p:cNvPr id="13320" name="Text Box 10"/>
          <p:cNvSpPr txBox="1">
            <a:spLocks noChangeArrowheads="1"/>
          </p:cNvSpPr>
          <p:nvPr/>
        </p:nvSpPr>
        <p:spPr bwMode="auto">
          <a:xfrm>
            <a:off x="6588125" y="4101783"/>
            <a:ext cx="2212975" cy="922337"/>
          </a:xfrm>
          <a:prstGeom prst="rect">
            <a:avLst/>
          </a:prstGeom>
          <a:solidFill>
            <a:srgbClr val="FFFF00">
              <a:alpha val="70195"/>
            </a:srgbClr>
          </a:solidFill>
          <a:ln w="9525">
            <a:noFill/>
            <a:miter lim="800000"/>
            <a:headEnd/>
            <a:tailEnd/>
          </a:ln>
        </p:spPr>
        <p:txBody>
          <a:bodyPr>
            <a:spAutoFit/>
          </a:bodyPr>
          <a:lstStyle/>
          <a:p>
            <a:pPr eaLnBrk="0" hangingPunct="0"/>
            <a:r>
              <a:rPr lang="en-US" sz="1800" b="1">
                <a:latin typeface="Times" pitchFamily="18" charset="0"/>
              </a:rPr>
              <a:t>Keyword Network</a:t>
            </a:r>
          </a:p>
          <a:p>
            <a:pPr eaLnBrk="0" hangingPunct="0"/>
            <a:r>
              <a:rPr lang="en-US" sz="1800" b="1">
                <a:latin typeface="Times" pitchFamily="18" charset="0"/>
              </a:rPr>
              <a:t>(Keyword Relationships)</a:t>
            </a:r>
          </a:p>
        </p:txBody>
      </p:sp>
      <p:sp>
        <p:nvSpPr>
          <p:cNvPr id="13321" name="TextBox 7"/>
          <p:cNvSpPr txBox="1">
            <a:spLocks noChangeArrowheads="1"/>
          </p:cNvSpPr>
          <p:nvPr/>
        </p:nvSpPr>
        <p:spPr bwMode="auto">
          <a:xfrm>
            <a:off x="266700" y="6060440"/>
            <a:ext cx="8572500" cy="461963"/>
          </a:xfrm>
          <a:prstGeom prst="rect">
            <a:avLst/>
          </a:prstGeom>
          <a:noFill/>
          <a:ln w="9525">
            <a:noFill/>
            <a:miter lim="800000"/>
            <a:headEnd/>
            <a:tailEnd/>
          </a:ln>
        </p:spPr>
        <p:txBody>
          <a:bodyPr wrap="none">
            <a:spAutoFit/>
          </a:bodyPr>
          <a:lstStyle/>
          <a:p>
            <a:r>
              <a:rPr lang="en-US" dirty="0"/>
              <a:t>For full projects and publications, go to </a:t>
            </a:r>
            <a:r>
              <a:rPr lang="en-US" b="1" dirty="0">
                <a:solidFill>
                  <a:srgbClr val="FF0000"/>
                </a:solidFill>
              </a:rPr>
              <a:t>www.srvac.uncc.edu</a:t>
            </a:r>
          </a:p>
        </p:txBody>
      </p:sp>
      <p:sp>
        <p:nvSpPr>
          <p:cNvPr id="10" name="TextBox 9"/>
          <p:cNvSpPr txBox="1"/>
          <p:nvPr/>
        </p:nvSpPr>
        <p:spPr>
          <a:xfrm>
            <a:off x="381000" y="6457890"/>
            <a:ext cx="3597460" cy="400110"/>
          </a:xfrm>
          <a:prstGeom prst="rect">
            <a:avLst/>
          </a:prstGeom>
          <a:noFill/>
        </p:spPr>
        <p:txBody>
          <a:bodyPr wrap="none" rtlCol="0">
            <a:spAutoFit/>
          </a:bodyPr>
          <a:lstStyle/>
          <a:p>
            <a:r>
              <a:rPr lang="en-US" sz="2000" i="1" dirty="0" smtClean="0"/>
              <a:t>Work by </a:t>
            </a:r>
            <a:r>
              <a:rPr lang="en-US" sz="2000" i="1" dirty="0" err="1" smtClean="0"/>
              <a:t>Remco</a:t>
            </a:r>
            <a:r>
              <a:rPr lang="en-US" sz="2000" i="1" dirty="0" smtClean="0"/>
              <a:t> Chang et al.</a:t>
            </a: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5500688"/>
            <a:ext cx="9144000" cy="1625600"/>
          </a:xfrm>
          <a:prstGeom prst="rect">
            <a:avLst/>
          </a:prstGeom>
          <a:solidFill>
            <a:schemeClr val="bg1"/>
          </a:solidFill>
          <a:ln w="9525">
            <a:noFill/>
            <a:miter lim="800000"/>
            <a:headEnd/>
            <a:tailEnd/>
          </a:ln>
        </p:spPr>
        <p:txBody>
          <a:bodyPr wrap="none" anchor="ctr"/>
          <a:lstStyle/>
          <a:p>
            <a:endParaRPr lang="en-US"/>
          </a:p>
        </p:txBody>
      </p:sp>
      <p:sp>
        <p:nvSpPr>
          <p:cNvPr id="14339" name="Rectangle 3"/>
          <p:cNvSpPr>
            <a:spLocks noGrp="1" noChangeArrowheads="1"/>
          </p:cNvSpPr>
          <p:nvPr>
            <p:ph type="body" idx="4294967295"/>
          </p:nvPr>
        </p:nvSpPr>
        <p:spPr>
          <a:xfrm>
            <a:off x="441325" y="1317625"/>
            <a:ext cx="8402638" cy="4525963"/>
          </a:xfrm>
        </p:spPr>
        <p:txBody>
          <a:bodyPr/>
          <a:lstStyle/>
          <a:p>
            <a:r>
              <a:rPr lang="en-US" sz="2400" smtClean="0"/>
              <a:t>Scalability</a:t>
            </a:r>
          </a:p>
          <a:p>
            <a:pPr lvl="1"/>
            <a:r>
              <a:rPr lang="en-US" sz="2000" smtClean="0"/>
              <a:t>We have connected to the data warehouse at Bank of America with 10-20 millions of records, for wire transactions alone, over the course of a rolling year (13 months).</a:t>
            </a:r>
          </a:p>
          <a:p>
            <a:pPr lvl="1"/>
            <a:r>
              <a:rPr lang="en-US" sz="2000" smtClean="0"/>
              <a:t>Connecting to a database makes interactive visualization tricky.</a:t>
            </a:r>
          </a:p>
          <a:p>
            <a:r>
              <a:rPr lang="en-US" sz="2400" smtClean="0"/>
              <a:t>Unexpected Results (Access through the VA interface!)</a:t>
            </a:r>
          </a:p>
          <a:p>
            <a:pPr lvl="1"/>
            <a:r>
              <a:rPr lang="en-US" sz="2000" smtClean="0"/>
              <a:t>“go to where the data is” – operations relating to the data are pushed onto the database (e.g, clustering).</a:t>
            </a:r>
          </a:p>
        </p:txBody>
      </p:sp>
      <p:grpSp>
        <p:nvGrpSpPr>
          <p:cNvPr id="2" name="Group 47"/>
          <p:cNvGrpSpPr>
            <a:grpSpLocks/>
          </p:cNvGrpSpPr>
          <p:nvPr/>
        </p:nvGrpSpPr>
        <p:grpSpPr bwMode="auto">
          <a:xfrm>
            <a:off x="3795713" y="4443413"/>
            <a:ext cx="4413250" cy="2513012"/>
            <a:chOff x="2391" y="2505"/>
            <a:chExt cx="2780" cy="1583"/>
          </a:xfrm>
        </p:grpSpPr>
        <p:grpSp>
          <p:nvGrpSpPr>
            <p:cNvPr id="3" name="Group 14"/>
            <p:cNvGrpSpPr>
              <a:grpSpLocks/>
            </p:cNvGrpSpPr>
            <p:nvPr/>
          </p:nvGrpSpPr>
          <p:grpSpPr bwMode="auto">
            <a:xfrm>
              <a:off x="2391" y="2524"/>
              <a:ext cx="2780" cy="1564"/>
              <a:chOff x="2712" y="2511"/>
              <a:chExt cx="2323" cy="1129"/>
            </a:xfrm>
          </p:grpSpPr>
          <p:sp>
            <p:nvSpPr>
              <p:cNvPr id="14373" name="Oval 4"/>
              <p:cNvSpPr>
                <a:spLocks noChangeArrowheads="1"/>
              </p:cNvSpPr>
              <p:nvPr/>
            </p:nvSpPr>
            <p:spPr bwMode="auto">
              <a:xfrm>
                <a:off x="2726" y="2511"/>
                <a:ext cx="2309" cy="224"/>
              </a:xfrm>
              <a:prstGeom prst="ellipse">
                <a:avLst/>
              </a:prstGeom>
              <a:noFill/>
              <a:ln w="9525">
                <a:solidFill>
                  <a:schemeClr val="tx1"/>
                </a:solidFill>
                <a:round/>
                <a:headEnd/>
                <a:tailEnd/>
              </a:ln>
            </p:spPr>
            <p:txBody>
              <a:bodyPr wrap="none" anchor="ctr"/>
              <a:lstStyle/>
              <a:p>
                <a:pPr eaLnBrk="0" hangingPunct="0"/>
                <a:endParaRPr lang="en-US" sz="1600">
                  <a:latin typeface="Times" pitchFamily="18" charset="0"/>
                </a:endParaRPr>
              </a:p>
            </p:txBody>
          </p:sp>
          <p:sp>
            <p:nvSpPr>
              <p:cNvPr id="14374" name="Line 5"/>
              <p:cNvSpPr>
                <a:spLocks noChangeShapeType="1"/>
              </p:cNvSpPr>
              <p:nvPr/>
            </p:nvSpPr>
            <p:spPr bwMode="auto">
              <a:xfrm>
                <a:off x="2726" y="2616"/>
                <a:ext cx="1" cy="906"/>
              </a:xfrm>
              <a:prstGeom prst="line">
                <a:avLst/>
              </a:prstGeom>
              <a:noFill/>
              <a:ln w="9525">
                <a:solidFill>
                  <a:schemeClr val="tx1"/>
                </a:solidFill>
                <a:round/>
                <a:headEnd/>
                <a:tailEnd/>
              </a:ln>
            </p:spPr>
            <p:txBody>
              <a:bodyPr/>
              <a:lstStyle/>
              <a:p>
                <a:endParaRPr lang="en-US"/>
              </a:p>
            </p:txBody>
          </p:sp>
          <p:sp>
            <p:nvSpPr>
              <p:cNvPr id="14375" name="Line 6"/>
              <p:cNvSpPr>
                <a:spLocks noChangeShapeType="1"/>
              </p:cNvSpPr>
              <p:nvPr/>
            </p:nvSpPr>
            <p:spPr bwMode="auto">
              <a:xfrm>
                <a:off x="5029" y="2629"/>
                <a:ext cx="1" cy="906"/>
              </a:xfrm>
              <a:prstGeom prst="line">
                <a:avLst/>
              </a:prstGeom>
              <a:noFill/>
              <a:ln w="9525">
                <a:solidFill>
                  <a:schemeClr val="tx1"/>
                </a:solidFill>
                <a:round/>
                <a:headEnd/>
                <a:tailEnd/>
              </a:ln>
            </p:spPr>
            <p:txBody>
              <a:bodyPr/>
              <a:lstStyle/>
              <a:p>
                <a:endParaRPr lang="en-US"/>
              </a:p>
            </p:txBody>
          </p:sp>
          <p:sp>
            <p:nvSpPr>
              <p:cNvPr id="14376" name="Oval 13"/>
              <p:cNvSpPr>
                <a:spLocks noChangeArrowheads="1"/>
              </p:cNvSpPr>
              <p:nvPr/>
            </p:nvSpPr>
            <p:spPr bwMode="auto">
              <a:xfrm>
                <a:off x="2712" y="3416"/>
                <a:ext cx="2309" cy="224"/>
              </a:xfrm>
              <a:prstGeom prst="ellipse">
                <a:avLst/>
              </a:prstGeom>
              <a:noFill/>
              <a:ln w="9525">
                <a:solidFill>
                  <a:schemeClr val="tx1"/>
                </a:solidFill>
                <a:round/>
                <a:headEnd/>
                <a:tailEnd/>
              </a:ln>
            </p:spPr>
            <p:txBody>
              <a:bodyPr wrap="none" anchor="ctr"/>
              <a:lstStyle/>
              <a:p>
                <a:pPr eaLnBrk="0" hangingPunct="0"/>
                <a:endParaRPr lang="en-US" sz="1600">
                  <a:latin typeface="Times" pitchFamily="18" charset="0"/>
                </a:endParaRPr>
              </a:p>
            </p:txBody>
          </p:sp>
        </p:grpSp>
        <p:sp>
          <p:nvSpPr>
            <p:cNvPr id="14372" name="Text Box 37"/>
            <p:cNvSpPr txBox="1">
              <a:spLocks noChangeArrowheads="1"/>
            </p:cNvSpPr>
            <p:nvPr/>
          </p:nvSpPr>
          <p:spPr bwMode="auto">
            <a:xfrm>
              <a:off x="3398" y="2505"/>
              <a:ext cx="644" cy="231"/>
            </a:xfrm>
            <a:prstGeom prst="rect">
              <a:avLst/>
            </a:prstGeom>
            <a:noFill/>
            <a:ln w="9525">
              <a:noFill/>
              <a:miter lim="800000"/>
              <a:headEnd/>
              <a:tailEnd/>
            </a:ln>
          </p:spPr>
          <p:txBody>
            <a:bodyPr wrap="none">
              <a:spAutoFit/>
            </a:bodyPr>
            <a:lstStyle/>
            <a:p>
              <a:pPr eaLnBrk="0" hangingPunct="0"/>
              <a:r>
                <a:rPr lang="en-US" sz="1800">
                  <a:latin typeface="Times" pitchFamily="18" charset="0"/>
                </a:rPr>
                <a:t>Database</a:t>
              </a:r>
            </a:p>
          </p:txBody>
        </p:sp>
      </p:grpSp>
      <p:grpSp>
        <p:nvGrpSpPr>
          <p:cNvPr id="4" name="Group 50"/>
          <p:cNvGrpSpPr>
            <a:grpSpLocks/>
          </p:cNvGrpSpPr>
          <p:nvPr/>
        </p:nvGrpSpPr>
        <p:grpSpPr bwMode="auto">
          <a:xfrm>
            <a:off x="6788150" y="5065713"/>
            <a:ext cx="1222375" cy="1289050"/>
            <a:chOff x="4276" y="2897"/>
            <a:chExt cx="770" cy="812"/>
          </a:xfrm>
        </p:grpSpPr>
        <p:grpSp>
          <p:nvGrpSpPr>
            <p:cNvPr id="5" name="Group 15"/>
            <p:cNvGrpSpPr>
              <a:grpSpLocks/>
            </p:cNvGrpSpPr>
            <p:nvPr/>
          </p:nvGrpSpPr>
          <p:grpSpPr bwMode="auto">
            <a:xfrm>
              <a:off x="4276" y="2897"/>
              <a:ext cx="770" cy="812"/>
              <a:chOff x="2712" y="2511"/>
              <a:chExt cx="2323" cy="1129"/>
            </a:xfrm>
          </p:grpSpPr>
          <p:sp>
            <p:nvSpPr>
              <p:cNvPr id="14367" name="Oval 16"/>
              <p:cNvSpPr>
                <a:spLocks noChangeArrowheads="1"/>
              </p:cNvSpPr>
              <p:nvPr/>
            </p:nvSpPr>
            <p:spPr bwMode="auto">
              <a:xfrm>
                <a:off x="2726" y="2511"/>
                <a:ext cx="2309" cy="224"/>
              </a:xfrm>
              <a:prstGeom prst="ellipse">
                <a:avLst/>
              </a:prstGeom>
              <a:noFill/>
              <a:ln w="9525">
                <a:solidFill>
                  <a:schemeClr val="tx1"/>
                </a:solidFill>
                <a:round/>
                <a:headEnd/>
                <a:tailEnd/>
              </a:ln>
            </p:spPr>
            <p:txBody>
              <a:bodyPr wrap="none" anchor="ctr"/>
              <a:lstStyle/>
              <a:p>
                <a:pPr eaLnBrk="0" hangingPunct="0"/>
                <a:endParaRPr lang="en-US" sz="1600">
                  <a:latin typeface="Times" pitchFamily="18" charset="0"/>
                </a:endParaRPr>
              </a:p>
            </p:txBody>
          </p:sp>
          <p:sp>
            <p:nvSpPr>
              <p:cNvPr id="14368" name="Line 17"/>
              <p:cNvSpPr>
                <a:spLocks noChangeShapeType="1"/>
              </p:cNvSpPr>
              <p:nvPr/>
            </p:nvSpPr>
            <p:spPr bwMode="auto">
              <a:xfrm>
                <a:off x="2726" y="2616"/>
                <a:ext cx="1" cy="906"/>
              </a:xfrm>
              <a:prstGeom prst="line">
                <a:avLst/>
              </a:prstGeom>
              <a:noFill/>
              <a:ln w="9525">
                <a:solidFill>
                  <a:schemeClr val="tx1"/>
                </a:solidFill>
                <a:round/>
                <a:headEnd/>
                <a:tailEnd/>
              </a:ln>
            </p:spPr>
            <p:txBody>
              <a:bodyPr/>
              <a:lstStyle/>
              <a:p>
                <a:endParaRPr lang="en-US"/>
              </a:p>
            </p:txBody>
          </p:sp>
          <p:sp>
            <p:nvSpPr>
              <p:cNvPr id="14369" name="Line 18"/>
              <p:cNvSpPr>
                <a:spLocks noChangeShapeType="1"/>
              </p:cNvSpPr>
              <p:nvPr/>
            </p:nvSpPr>
            <p:spPr bwMode="auto">
              <a:xfrm>
                <a:off x="5029" y="2629"/>
                <a:ext cx="1" cy="906"/>
              </a:xfrm>
              <a:prstGeom prst="line">
                <a:avLst/>
              </a:prstGeom>
              <a:noFill/>
              <a:ln w="9525">
                <a:solidFill>
                  <a:schemeClr val="tx1"/>
                </a:solidFill>
                <a:round/>
                <a:headEnd/>
                <a:tailEnd/>
              </a:ln>
            </p:spPr>
            <p:txBody>
              <a:bodyPr/>
              <a:lstStyle/>
              <a:p>
                <a:endParaRPr lang="en-US"/>
              </a:p>
            </p:txBody>
          </p:sp>
          <p:sp>
            <p:nvSpPr>
              <p:cNvPr id="14370" name="Oval 19"/>
              <p:cNvSpPr>
                <a:spLocks noChangeArrowheads="1"/>
              </p:cNvSpPr>
              <p:nvPr/>
            </p:nvSpPr>
            <p:spPr bwMode="auto">
              <a:xfrm>
                <a:off x="2712" y="3416"/>
                <a:ext cx="2309" cy="224"/>
              </a:xfrm>
              <a:prstGeom prst="ellipse">
                <a:avLst/>
              </a:prstGeom>
              <a:noFill/>
              <a:ln w="9525">
                <a:solidFill>
                  <a:schemeClr val="tx1"/>
                </a:solidFill>
                <a:round/>
                <a:headEnd/>
                <a:tailEnd/>
              </a:ln>
            </p:spPr>
            <p:txBody>
              <a:bodyPr wrap="none" anchor="ctr"/>
              <a:lstStyle/>
              <a:p>
                <a:pPr eaLnBrk="0" hangingPunct="0"/>
                <a:endParaRPr lang="en-US" sz="1600">
                  <a:latin typeface="Times" pitchFamily="18" charset="0"/>
                </a:endParaRPr>
              </a:p>
            </p:txBody>
          </p:sp>
        </p:grpSp>
        <p:sp>
          <p:nvSpPr>
            <p:cNvPr id="14366" name="Text Box 39"/>
            <p:cNvSpPr txBox="1">
              <a:spLocks noChangeArrowheads="1"/>
            </p:cNvSpPr>
            <p:nvPr/>
          </p:nvSpPr>
          <p:spPr bwMode="auto">
            <a:xfrm>
              <a:off x="4347" y="3177"/>
              <a:ext cx="688" cy="231"/>
            </a:xfrm>
            <a:prstGeom prst="rect">
              <a:avLst/>
            </a:prstGeom>
            <a:noFill/>
            <a:ln w="9525">
              <a:noFill/>
              <a:miter lim="800000"/>
              <a:headEnd/>
              <a:tailEnd/>
            </a:ln>
          </p:spPr>
          <p:txBody>
            <a:bodyPr wrap="none">
              <a:spAutoFit/>
            </a:bodyPr>
            <a:lstStyle/>
            <a:p>
              <a:pPr eaLnBrk="0" hangingPunct="0"/>
              <a:r>
                <a:rPr lang="en-US" sz="1800">
                  <a:latin typeface="Times" pitchFamily="18" charset="0"/>
                </a:rPr>
                <a:t>Raw Data</a:t>
              </a:r>
            </a:p>
          </p:txBody>
        </p:sp>
      </p:grpSp>
      <p:grpSp>
        <p:nvGrpSpPr>
          <p:cNvPr id="6" name="Group 49"/>
          <p:cNvGrpSpPr>
            <a:grpSpLocks/>
          </p:cNvGrpSpPr>
          <p:nvPr/>
        </p:nvGrpSpPr>
        <p:grpSpPr bwMode="auto">
          <a:xfrm>
            <a:off x="5510213" y="5203825"/>
            <a:ext cx="1393825" cy="827088"/>
            <a:chOff x="3532" y="2970"/>
            <a:chExt cx="715" cy="521"/>
          </a:xfrm>
        </p:grpSpPr>
        <p:sp>
          <p:nvSpPr>
            <p:cNvPr id="14363" name="Line 26"/>
            <p:cNvSpPr>
              <a:spLocks noChangeShapeType="1"/>
            </p:cNvSpPr>
            <p:nvPr/>
          </p:nvSpPr>
          <p:spPr bwMode="auto">
            <a:xfrm flipH="1" flipV="1">
              <a:off x="3532" y="3462"/>
              <a:ext cx="605" cy="29"/>
            </a:xfrm>
            <a:prstGeom prst="line">
              <a:avLst/>
            </a:prstGeom>
            <a:noFill/>
            <a:ln w="76200">
              <a:solidFill>
                <a:schemeClr val="tx1"/>
              </a:solidFill>
              <a:round/>
              <a:headEnd/>
              <a:tailEnd type="triangle" w="med" len="med"/>
            </a:ln>
          </p:spPr>
          <p:txBody>
            <a:bodyPr/>
            <a:lstStyle/>
            <a:p>
              <a:endParaRPr lang="en-US"/>
            </a:p>
          </p:txBody>
        </p:sp>
        <p:sp>
          <p:nvSpPr>
            <p:cNvPr id="14364" name="Text Box 40"/>
            <p:cNvSpPr txBox="1">
              <a:spLocks noChangeArrowheads="1"/>
            </p:cNvSpPr>
            <p:nvPr/>
          </p:nvSpPr>
          <p:spPr bwMode="auto">
            <a:xfrm>
              <a:off x="3547" y="2970"/>
              <a:ext cx="700" cy="404"/>
            </a:xfrm>
            <a:prstGeom prst="rect">
              <a:avLst/>
            </a:prstGeom>
            <a:noFill/>
            <a:ln w="9525">
              <a:noFill/>
              <a:miter lim="800000"/>
              <a:headEnd/>
              <a:tailEnd/>
            </a:ln>
          </p:spPr>
          <p:txBody>
            <a:bodyPr>
              <a:spAutoFit/>
            </a:bodyPr>
            <a:lstStyle/>
            <a:p>
              <a:pPr algn="ctr" eaLnBrk="0" hangingPunct="0"/>
              <a:r>
                <a:rPr lang="en-US" sz="1800">
                  <a:latin typeface="Times" pitchFamily="18" charset="0"/>
                </a:rPr>
                <a:t>Stored </a:t>
              </a:r>
            </a:p>
            <a:p>
              <a:pPr algn="ctr" eaLnBrk="0" hangingPunct="0"/>
              <a:r>
                <a:rPr lang="en-US" sz="1800">
                  <a:latin typeface="Times" pitchFamily="18" charset="0"/>
                </a:rPr>
                <a:t>Procedure</a:t>
              </a:r>
            </a:p>
          </p:txBody>
        </p:sp>
      </p:grpSp>
      <p:grpSp>
        <p:nvGrpSpPr>
          <p:cNvPr id="7" name="Group 48"/>
          <p:cNvGrpSpPr>
            <a:grpSpLocks/>
          </p:cNvGrpSpPr>
          <p:nvPr/>
        </p:nvGrpSpPr>
        <p:grpSpPr bwMode="auto">
          <a:xfrm>
            <a:off x="3937000" y="5087938"/>
            <a:ext cx="1641475" cy="1201737"/>
            <a:chOff x="2480" y="2911"/>
            <a:chExt cx="1034" cy="757"/>
          </a:xfrm>
        </p:grpSpPr>
        <p:grpSp>
          <p:nvGrpSpPr>
            <p:cNvPr id="8" name="Group 25"/>
            <p:cNvGrpSpPr>
              <a:grpSpLocks/>
            </p:cNvGrpSpPr>
            <p:nvPr/>
          </p:nvGrpSpPr>
          <p:grpSpPr bwMode="auto">
            <a:xfrm>
              <a:off x="2480" y="2911"/>
              <a:ext cx="1034" cy="757"/>
              <a:chOff x="2344" y="2898"/>
              <a:chExt cx="1034" cy="757"/>
            </a:xfrm>
          </p:grpSpPr>
          <p:sp>
            <p:nvSpPr>
              <p:cNvPr id="14358" name="Rectangle 20"/>
              <p:cNvSpPr>
                <a:spLocks noChangeArrowheads="1"/>
              </p:cNvSpPr>
              <p:nvPr/>
            </p:nvSpPr>
            <p:spPr bwMode="auto">
              <a:xfrm>
                <a:off x="2344" y="2898"/>
                <a:ext cx="650" cy="373"/>
              </a:xfrm>
              <a:prstGeom prst="rect">
                <a:avLst/>
              </a:prstGeom>
              <a:solidFill>
                <a:schemeClr val="accent1">
                  <a:alpha val="50980"/>
                </a:schemeClr>
              </a:solidFill>
              <a:ln w="9525">
                <a:solidFill>
                  <a:schemeClr val="tx1"/>
                </a:solidFill>
                <a:miter lim="800000"/>
                <a:headEnd/>
                <a:tailEnd/>
              </a:ln>
            </p:spPr>
            <p:txBody>
              <a:bodyPr wrap="none" anchor="ctr"/>
              <a:lstStyle/>
              <a:p>
                <a:pPr eaLnBrk="0" hangingPunct="0"/>
                <a:endParaRPr lang="en-US" sz="1600">
                  <a:latin typeface="Times" pitchFamily="18" charset="0"/>
                </a:endParaRPr>
              </a:p>
            </p:txBody>
          </p:sp>
          <p:sp>
            <p:nvSpPr>
              <p:cNvPr id="14359" name="Rectangle 21"/>
              <p:cNvSpPr>
                <a:spLocks noChangeArrowheads="1"/>
              </p:cNvSpPr>
              <p:nvPr/>
            </p:nvSpPr>
            <p:spPr bwMode="auto">
              <a:xfrm>
                <a:off x="2440" y="2994"/>
                <a:ext cx="650" cy="373"/>
              </a:xfrm>
              <a:prstGeom prst="rect">
                <a:avLst/>
              </a:prstGeom>
              <a:solidFill>
                <a:schemeClr val="accent1">
                  <a:alpha val="50980"/>
                </a:schemeClr>
              </a:solidFill>
              <a:ln w="9525">
                <a:solidFill>
                  <a:schemeClr val="tx1"/>
                </a:solidFill>
                <a:miter lim="800000"/>
                <a:headEnd/>
                <a:tailEnd/>
              </a:ln>
            </p:spPr>
            <p:txBody>
              <a:bodyPr wrap="none" anchor="ctr"/>
              <a:lstStyle/>
              <a:p>
                <a:pPr eaLnBrk="0" hangingPunct="0"/>
                <a:endParaRPr lang="en-US" sz="1600">
                  <a:latin typeface="Times" pitchFamily="18" charset="0"/>
                </a:endParaRPr>
              </a:p>
            </p:txBody>
          </p:sp>
          <p:sp>
            <p:nvSpPr>
              <p:cNvPr id="14360" name="Rectangle 22"/>
              <p:cNvSpPr>
                <a:spLocks noChangeArrowheads="1"/>
              </p:cNvSpPr>
              <p:nvPr/>
            </p:nvSpPr>
            <p:spPr bwMode="auto">
              <a:xfrm>
                <a:off x="2536" y="3090"/>
                <a:ext cx="650" cy="373"/>
              </a:xfrm>
              <a:prstGeom prst="rect">
                <a:avLst/>
              </a:prstGeom>
              <a:solidFill>
                <a:schemeClr val="accent1">
                  <a:alpha val="50980"/>
                </a:schemeClr>
              </a:solidFill>
              <a:ln w="9525">
                <a:solidFill>
                  <a:schemeClr val="tx1"/>
                </a:solidFill>
                <a:miter lim="800000"/>
                <a:headEnd/>
                <a:tailEnd/>
              </a:ln>
            </p:spPr>
            <p:txBody>
              <a:bodyPr wrap="none" anchor="ctr"/>
              <a:lstStyle/>
              <a:p>
                <a:pPr eaLnBrk="0" hangingPunct="0"/>
                <a:endParaRPr lang="en-US" sz="1600">
                  <a:latin typeface="Times" pitchFamily="18" charset="0"/>
                </a:endParaRPr>
              </a:p>
            </p:txBody>
          </p:sp>
          <p:sp>
            <p:nvSpPr>
              <p:cNvPr id="14361" name="Rectangle 23"/>
              <p:cNvSpPr>
                <a:spLocks noChangeArrowheads="1"/>
              </p:cNvSpPr>
              <p:nvPr/>
            </p:nvSpPr>
            <p:spPr bwMode="auto">
              <a:xfrm>
                <a:off x="2632" y="3186"/>
                <a:ext cx="650" cy="373"/>
              </a:xfrm>
              <a:prstGeom prst="rect">
                <a:avLst/>
              </a:prstGeom>
              <a:solidFill>
                <a:schemeClr val="accent1">
                  <a:alpha val="50980"/>
                </a:schemeClr>
              </a:solidFill>
              <a:ln w="9525">
                <a:solidFill>
                  <a:schemeClr val="tx1"/>
                </a:solidFill>
                <a:miter lim="800000"/>
                <a:headEnd/>
                <a:tailEnd/>
              </a:ln>
            </p:spPr>
            <p:txBody>
              <a:bodyPr wrap="none" anchor="ctr"/>
              <a:lstStyle/>
              <a:p>
                <a:pPr eaLnBrk="0" hangingPunct="0"/>
                <a:endParaRPr lang="en-US" sz="1600">
                  <a:latin typeface="Times" pitchFamily="18" charset="0"/>
                </a:endParaRPr>
              </a:p>
            </p:txBody>
          </p:sp>
          <p:sp>
            <p:nvSpPr>
              <p:cNvPr id="14362" name="Rectangle 24"/>
              <p:cNvSpPr>
                <a:spLocks noChangeArrowheads="1"/>
              </p:cNvSpPr>
              <p:nvPr/>
            </p:nvSpPr>
            <p:spPr bwMode="auto">
              <a:xfrm>
                <a:off x="2728" y="3282"/>
                <a:ext cx="650" cy="373"/>
              </a:xfrm>
              <a:prstGeom prst="rect">
                <a:avLst/>
              </a:prstGeom>
              <a:solidFill>
                <a:schemeClr val="accent1">
                  <a:alpha val="50980"/>
                </a:schemeClr>
              </a:solidFill>
              <a:ln w="9525">
                <a:solidFill>
                  <a:schemeClr val="tx1"/>
                </a:solidFill>
                <a:miter lim="800000"/>
                <a:headEnd/>
                <a:tailEnd/>
              </a:ln>
            </p:spPr>
            <p:txBody>
              <a:bodyPr wrap="none" anchor="ctr"/>
              <a:lstStyle/>
              <a:p>
                <a:pPr eaLnBrk="0" hangingPunct="0"/>
                <a:endParaRPr lang="en-US" sz="1600">
                  <a:latin typeface="Times" pitchFamily="18" charset="0"/>
                </a:endParaRPr>
              </a:p>
            </p:txBody>
          </p:sp>
        </p:grpSp>
        <p:sp>
          <p:nvSpPr>
            <p:cNvPr id="14357" name="Text Box 41"/>
            <p:cNvSpPr txBox="1">
              <a:spLocks noChangeArrowheads="1"/>
            </p:cNvSpPr>
            <p:nvPr/>
          </p:nvSpPr>
          <p:spPr bwMode="auto">
            <a:xfrm>
              <a:off x="2535" y="3436"/>
              <a:ext cx="872" cy="231"/>
            </a:xfrm>
            <a:prstGeom prst="rect">
              <a:avLst/>
            </a:prstGeom>
            <a:noFill/>
            <a:ln w="9525">
              <a:noFill/>
              <a:miter lim="800000"/>
              <a:headEnd/>
              <a:tailEnd/>
            </a:ln>
          </p:spPr>
          <p:txBody>
            <a:bodyPr wrap="none">
              <a:spAutoFit/>
            </a:bodyPr>
            <a:lstStyle/>
            <a:p>
              <a:pPr eaLnBrk="0" hangingPunct="0"/>
              <a:r>
                <a:rPr lang="en-US" sz="1800">
                  <a:latin typeface="Times" pitchFamily="18" charset="0"/>
                </a:rPr>
                <a:t>Temp Tables</a:t>
              </a:r>
            </a:p>
          </p:txBody>
        </p:sp>
      </p:grpSp>
      <p:grpSp>
        <p:nvGrpSpPr>
          <p:cNvPr id="9" name="Group 46"/>
          <p:cNvGrpSpPr>
            <a:grpSpLocks/>
          </p:cNvGrpSpPr>
          <p:nvPr/>
        </p:nvGrpSpPr>
        <p:grpSpPr bwMode="auto">
          <a:xfrm>
            <a:off x="2970213" y="5068888"/>
            <a:ext cx="1074737" cy="652462"/>
            <a:chOff x="1871" y="2899"/>
            <a:chExt cx="677" cy="411"/>
          </a:xfrm>
        </p:grpSpPr>
        <p:sp>
          <p:nvSpPr>
            <p:cNvPr id="14354" name="Line 36"/>
            <p:cNvSpPr>
              <a:spLocks noChangeShapeType="1"/>
            </p:cNvSpPr>
            <p:nvPr/>
          </p:nvSpPr>
          <p:spPr bwMode="auto">
            <a:xfrm flipV="1">
              <a:off x="1876" y="3296"/>
              <a:ext cx="672" cy="14"/>
            </a:xfrm>
            <a:prstGeom prst="line">
              <a:avLst/>
            </a:prstGeom>
            <a:noFill/>
            <a:ln w="76200">
              <a:solidFill>
                <a:schemeClr val="tx1"/>
              </a:solidFill>
              <a:round/>
              <a:headEnd/>
              <a:tailEnd type="triangle" w="med" len="med"/>
            </a:ln>
          </p:spPr>
          <p:txBody>
            <a:bodyPr/>
            <a:lstStyle/>
            <a:p>
              <a:endParaRPr lang="en-US"/>
            </a:p>
          </p:txBody>
        </p:sp>
        <p:sp>
          <p:nvSpPr>
            <p:cNvPr id="14355" name="Text Box 42"/>
            <p:cNvSpPr txBox="1">
              <a:spLocks noChangeArrowheads="1"/>
            </p:cNvSpPr>
            <p:nvPr/>
          </p:nvSpPr>
          <p:spPr bwMode="auto">
            <a:xfrm>
              <a:off x="1871" y="2899"/>
              <a:ext cx="468" cy="404"/>
            </a:xfrm>
            <a:prstGeom prst="rect">
              <a:avLst/>
            </a:prstGeom>
            <a:noFill/>
            <a:ln w="9525">
              <a:noFill/>
              <a:miter lim="800000"/>
              <a:headEnd/>
              <a:tailEnd/>
            </a:ln>
          </p:spPr>
          <p:txBody>
            <a:bodyPr wrap="none">
              <a:spAutoFit/>
            </a:bodyPr>
            <a:lstStyle/>
            <a:p>
              <a:pPr eaLnBrk="0" hangingPunct="0"/>
              <a:r>
                <a:rPr lang="en-US" sz="1800">
                  <a:latin typeface="Times" pitchFamily="18" charset="0"/>
                </a:rPr>
                <a:t>SQL</a:t>
              </a:r>
            </a:p>
            <a:p>
              <a:pPr eaLnBrk="0" hangingPunct="0"/>
              <a:r>
                <a:rPr lang="en-US" sz="1800">
                  <a:latin typeface="Times" pitchFamily="18" charset="0"/>
                </a:rPr>
                <a:t>JDBC</a:t>
              </a:r>
            </a:p>
          </p:txBody>
        </p:sp>
      </p:grpSp>
      <p:grpSp>
        <p:nvGrpSpPr>
          <p:cNvPr id="10" name="Group 45"/>
          <p:cNvGrpSpPr>
            <a:grpSpLocks/>
          </p:cNvGrpSpPr>
          <p:nvPr/>
        </p:nvGrpSpPr>
        <p:grpSpPr bwMode="auto">
          <a:xfrm>
            <a:off x="503238" y="4749800"/>
            <a:ext cx="2322512" cy="2159000"/>
            <a:chOff x="317" y="2698"/>
            <a:chExt cx="1463" cy="1360"/>
          </a:xfrm>
        </p:grpSpPr>
        <p:grpSp>
          <p:nvGrpSpPr>
            <p:cNvPr id="11" name="Group 44"/>
            <p:cNvGrpSpPr>
              <a:grpSpLocks/>
            </p:cNvGrpSpPr>
            <p:nvPr/>
          </p:nvGrpSpPr>
          <p:grpSpPr bwMode="auto">
            <a:xfrm>
              <a:off x="317" y="2698"/>
              <a:ext cx="1463" cy="1052"/>
              <a:chOff x="181" y="2685"/>
              <a:chExt cx="1463" cy="1052"/>
            </a:xfrm>
          </p:grpSpPr>
          <p:pic>
            <p:nvPicPr>
              <p:cNvPr id="37919" name="Picture 31"/>
              <p:cNvPicPr>
                <a:picLocks noChangeAspect="1" noChangeArrowheads="1"/>
              </p:cNvPicPr>
              <p:nvPr/>
            </p:nvPicPr>
            <p:blipFill>
              <a:blip r:embed="rId3" cstate="print"/>
              <a:srcRect/>
              <a:stretch>
                <a:fillRect/>
              </a:stretch>
            </p:blipFill>
            <p:spPr bwMode="auto">
              <a:xfrm>
                <a:off x="181" y="2685"/>
                <a:ext cx="1079" cy="668"/>
              </a:xfrm>
              <a:prstGeom prst="rect">
                <a:avLst/>
              </a:prstGeom>
              <a:noFill/>
              <a:ln w="25400">
                <a:solidFill>
                  <a:schemeClr val="tx1"/>
                </a:solidFill>
                <a:miter lim="800000"/>
                <a:headEnd/>
                <a:tailEnd/>
              </a:ln>
              <a:effectLst>
                <a:outerShdw dist="107763" dir="2700000" algn="ctr" rotWithShape="0">
                  <a:srgbClr val="808080">
                    <a:alpha val="50000"/>
                  </a:srgbClr>
                </a:outerShdw>
              </a:effectLst>
            </p:spPr>
          </p:pic>
          <p:pic>
            <p:nvPicPr>
              <p:cNvPr id="37920" name="Picture 32"/>
              <p:cNvPicPr>
                <a:picLocks noChangeAspect="1" noChangeArrowheads="1"/>
              </p:cNvPicPr>
              <p:nvPr/>
            </p:nvPicPr>
            <p:blipFill>
              <a:blip r:embed="rId3" cstate="print"/>
              <a:srcRect/>
              <a:stretch>
                <a:fillRect/>
              </a:stretch>
            </p:blipFill>
            <p:spPr bwMode="auto">
              <a:xfrm>
                <a:off x="277" y="2781"/>
                <a:ext cx="1079" cy="668"/>
              </a:xfrm>
              <a:prstGeom prst="rect">
                <a:avLst/>
              </a:prstGeom>
              <a:noFill/>
              <a:ln w="25400">
                <a:solidFill>
                  <a:schemeClr val="tx1"/>
                </a:solidFill>
                <a:miter lim="800000"/>
                <a:headEnd/>
                <a:tailEnd/>
              </a:ln>
              <a:effectLst>
                <a:outerShdw dist="107763" dir="2700000" algn="ctr" rotWithShape="0">
                  <a:srgbClr val="808080">
                    <a:alpha val="50000"/>
                  </a:srgbClr>
                </a:outerShdw>
              </a:effectLst>
            </p:spPr>
          </p:pic>
          <p:pic>
            <p:nvPicPr>
              <p:cNvPr id="37921" name="Picture 33"/>
              <p:cNvPicPr>
                <a:picLocks noChangeAspect="1" noChangeArrowheads="1"/>
              </p:cNvPicPr>
              <p:nvPr/>
            </p:nvPicPr>
            <p:blipFill>
              <a:blip r:embed="rId3" cstate="print"/>
              <a:srcRect/>
              <a:stretch>
                <a:fillRect/>
              </a:stretch>
            </p:blipFill>
            <p:spPr bwMode="auto">
              <a:xfrm>
                <a:off x="373" y="2877"/>
                <a:ext cx="1079" cy="668"/>
              </a:xfrm>
              <a:prstGeom prst="rect">
                <a:avLst/>
              </a:prstGeom>
              <a:noFill/>
              <a:ln w="25400">
                <a:solidFill>
                  <a:schemeClr val="tx1"/>
                </a:solidFill>
                <a:miter lim="800000"/>
                <a:headEnd/>
                <a:tailEnd/>
              </a:ln>
              <a:effectLst>
                <a:outerShdw dist="107763" dir="2700000" algn="ctr" rotWithShape="0">
                  <a:srgbClr val="808080">
                    <a:alpha val="50000"/>
                  </a:srgbClr>
                </a:outerShdw>
              </a:effectLst>
            </p:spPr>
          </p:pic>
          <p:pic>
            <p:nvPicPr>
              <p:cNvPr id="37922" name="Picture 34"/>
              <p:cNvPicPr>
                <a:picLocks noChangeAspect="1" noChangeArrowheads="1"/>
              </p:cNvPicPr>
              <p:nvPr/>
            </p:nvPicPr>
            <p:blipFill>
              <a:blip r:embed="rId3" cstate="print"/>
              <a:srcRect/>
              <a:stretch>
                <a:fillRect/>
              </a:stretch>
            </p:blipFill>
            <p:spPr bwMode="auto">
              <a:xfrm>
                <a:off x="469" y="2973"/>
                <a:ext cx="1079" cy="668"/>
              </a:xfrm>
              <a:prstGeom prst="rect">
                <a:avLst/>
              </a:prstGeom>
              <a:noFill/>
              <a:ln w="25400">
                <a:solidFill>
                  <a:schemeClr val="tx1"/>
                </a:solidFill>
                <a:miter lim="800000"/>
                <a:headEnd/>
                <a:tailEnd/>
              </a:ln>
              <a:effectLst>
                <a:outerShdw dist="107763" dir="2700000" algn="ctr" rotWithShape="0">
                  <a:srgbClr val="808080">
                    <a:alpha val="50000"/>
                  </a:srgbClr>
                </a:outerShdw>
              </a:effectLst>
            </p:spPr>
          </p:pic>
          <p:pic>
            <p:nvPicPr>
              <p:cNvPr id="37923" name="Picture 35"/>
              <p:cNvPicPr>
                <a:picLocks noChangeAspect="1" noChangeArrowheads="1"/>
              </p:cNvPicPr>
              <p:nvPr/>
            </p:nvPicPr>
            <p:blipFill>
              <a:blip r:embed="rId3" cstate="print"/>
              <a:srcRect/>
              <a:stretch>
                <a:fillRect/>
              </a:stretch>
            </p:blipFill>
            <p:spPr bwMode="auto">
              <a:xfrm>
                <a:off x="565" y="3069"/>
                <a:ext cx="1079" cy="668"/>
              </a:xfrm>
              <a:prstGeom prst="rect">
                <a:avLst/>
              </a:prstGeom>
              <a:noFill/>
              <a:ln w="25400">
                <a:solidFill>
                  <a:schemeClr val="tx1"/>
                </a:solidFill>
                <a:miter lim="800000"/>
                <a:headEnd/>
                <a:tailEnd/>
              </a:ln>
              <a:effectLst>
                <a:outerShdw dist="107763" dir="2700000" algn="ctr" rotWithShape="0">
                  <a:srgbClr val="808080">
                    <a:alpha val="50000"/>
                  </a:srgbClr>
                </a:outerShdw>
              </a:effectLst>
            </p:spPr>
          </p:pic>
        </p:grpSp>
        <p:sp>
          <p:nvSpPr>
            <p:cNvPr id="14348" name="Text Box 43"/>
            <p:cNvSpPr txBox="1">
              <a:spLocks noChangeArrowheads="1"/>
            </p:cNvSpPr>
            <p:nvPr/>
          </p:nvSpPr>
          <p:spPr bwMode="auto">
            <a:xfrm>
              <a:off x="775" y="3827"/>
              <a:ext cx="992" cy="231"/>
            </a:xfrm>
            <a:prstGeom prst="rect">
              <a:avLst/>
            </a:prstGeom>
            <a:noFill/>
            <a:ln w="9525">
              <a:noFill/>
              <a:miter lim="800000"/>
              <a:headEnd/>
              <a:tailEnd/>
            </a:ln>
          </p:spPr>
          <p:txBody>
            <a:bodyPr wrap="none">
              <a:spAutoFit/>
            </a:bodyPr>
            <a:lstStyle/>
            <a:p>
              <a:pPr eaLnBrk="0" hangingPunct="0"/>
              <a:r>
                <a:rPr lang="en-US" sz="1800">
                  <a:latin typeface="Times" pitchFamily="18" charset="0"/>
                </a:rPr>
                <a:t>WireVis Client</a:t>
              </a:r>
            </a:p>
          </p:txBody>
        </p:sp>
      </p:grpSp>
      <p:sp>
        <p:nvSpPr>
          <p:cNvPr id="14346" name="Rectangle 2"/>
          <p:cNvSpPr>
            <a:spLocks noChangeArrowheads="1"/>
          </p:cNvSpPr>
          <p:nvPr/>
        </p:nvSpPr>
        <p:spPr bwMode="auto">
          <a:xfrm>
            <a:off x="431800" y="0"/>
            <a:ext cx="8229600" cy="1143000"/>
          </a:xfrm>
          <a:prstGeom prst="rect">
            <a:avLst/>
          </a:prstGeom>
          <a:noFill/>
          <a:ln w="9525">
            <a:noFill/>
            <a:miter lim="800000"/>
            <a:headEnd/>
            <a:tailEnd/>
          </a:ln>
        </p:spPr>
        <p:txBody>
          <a:bodyPr anchor="b"/>
          <a:lstStyle/>
          <a:p>
            <a:pPr algn="ctr"/>
            <a:r>
              <a:rPr lang="en-US" sz="2800" b="1">
                <a:solidFill>
                  <a:srgbClr val="000066"/>
                </a:solidFill>
              </a:rPr>
              <a:t>WireVis:</a:t>
            </a:r>
            <a:br>
              <a:rPr lang="en-US" sz="2800" b="1">
                <a:solidFill>
                  <a:srgbClr val="000066"/>
                </a:solidFill>
              </a:rPr>
            </a:br>
            <a:r>
              <a:rPr lang="en-US" sz="2800" b="1">
                <a:solidFill>
                  <a:srgbClr val="000066"/>
                </a:solidFill>
              </a:rPr>
              <a:t>Integrated with Full Transaction Database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465763"/>
            <a:ext cx="9144000" cy="1554162"/>
          </a:xfrm>
          <a:prstGeom prst="rect">
            <a:avLst/>
          </a:prstGeom>
          <a:solidFill>
            <a:schemeClr val="bg1"/>
          </a:solidFill>
          <a:ln w="9525">
            <a:noFill/>
            <a:miter lim="800000"/>
            <a:headEnd/>
            <a:tailEnd/>
          </a:ln>
        </p:spPr>
        <p:txBody>
          <a:bodyPr wrap="none" anchor="ctr"/>
          <a:lstStyle/>
          <a:p>
            <a:endParaRPr lang="en-US"/>
          </a:p>
        </p:txBody>
      </p:sp>
      <p:sp>
        <p:nvSpPr>
          <p:cNvPr id="15362" name="Rectangle 3"/>
          <p:cNvSpPr>
            <a:spLocks noGrp="1" noChangeArrowheads="1"/>
          </p:cNvSpPr>
          <p:nvPr>
            <p:ph type="body" idx="4294967295"/>
          </p:nvPr>
        </p:nvSpPr>
        <p:spPr>
          <a:xfrm>
            <a:off x="457200" y="1600200"/>
            <a:ext cx="8229600" cy="4757738"/>
          </a:xfrm>
        </p:spPr>
        <p:txBody>
          <a:bodyPr/>
          <a:lstStyle/>
          <a:p>
            <a:pPr eaLnBrk="1" hangingPunct="1">
              <a:lnSpc>
                <a:spcPct val="90000"/>
              </a:lnSpc>
            </a:pPr>
            <a:r>
              <a:rPr lang="en-US" sz="2800" dirty="0" smtClean="0"/>
              <a:t>Performance Measurements</a:t>
            </a:r>
          </a:p>
          <a:p>
            <a:pPr lvl="1" eaLnBrk="1" hangingPunct="1">
              <a:lnSpc>
                <a:spcPct val="90000"/>
              </a:lnSpc>
            </a:pPr>
            <a:r>
              <a:rPr lang="en-US" sz="2400" dirty="0" smtClean="0"/>
              <a:t>Data-driven operations such as re-clustering, drilldown, transaction search by keywords require worst case of 1-2 minutes.</a:t>
            </a:r>
          </a:p>
          <a:p>
            <a:pPr lvl="1" eaLnBrk="1" hangingPunct="1">
              <a:lnSpc>
                <a:spcPct val="90000"/>
              </a:lnSpc>
            </a:pPr>
            <a:r>
              <a:rPr lang="en-US" sz="2400" dirty="0" smtClean="0"/>
              <a:t>All other interactions remain real time</a:t>
            </a:r>
          </a:p>
          <a:p>
            <a:pPr lvl="2" eaLnBrk="1" hangingPunct="1">
              <a:lnSpc>
                <a:spcPct val="90000"/>
              </a:lnSpc>
            </a:pPr>
            <a:r>
              <a:rPr lang="en-US" sz="2000" dirty="0" smtClean="0"/>
              <a:t>No pre-computation / caching</a:t>
            </a:r>
          </a:p>
          <a:p>
            <a:pPr lvl="2" eaLnBrk="1" hangingPunct="1">
              <a:lnSpc>
                <a:spcPct val="90000"/>
              </a:lnSpc>
            </a:pPr>
            <a:r>
              <a:rPr lang="en-US" sz="2000" dirty="0" smtClean="0"/>
              <a:t>Single CPU desktop computer</a:t>
            </a:r>
            <a:endParaRPr lang="en-US" sz="2400" dirty="0" smtClean="0"/>
          </a:p>
          <a:p>
            <a:pPr eaLnBrk="1" hangingPunct="1">
              <a:lnSpc>
                <a:spcPct val="90000"/>
              </a:lnSpc>
            </a:pPr>
            <a:r>
              <a:rPr lang="en-US" sz="2800" dirty="0" err="1" smtClean="0"/>
              <a:t>WireVis</a:t>
            </a:r>
            <a:r>
              <a:rPr lang="en-US" sz="2800" dirty="0" smtClean="0"/>
              <a:t> is in deployment with James Price’s and the </a:t>
            </a:r>
            <a:r>
              <a:rPr lang="en-US" sz="2800" dirty="0" err="1" smtClean="0"/>
              <a:t>WireWatch</a:t>
            </a:r>
            <a:r>
              <a:rPr lang="en-US" sz="2800" dirty="0" smtClean="0"/>
              <a:t> team for testing and evaluation.</a:t>
            </a:r>
          </a:p>
          <a:p>
            <a:pPr eaLnBrk="1" hangingPunct="1">
              <a:lnSpc>
                <a:spcPct val="90000"/>
              </a:lnSpc>
            </a:pPr>
            <a:r>
              <a:rPr lang="en-US" sz="2800" dirty="0" smtClean="0"/>
              <a:t>It is the foundation for substantial new project on risk analysis.</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15363" name="Rectangle 2"/>
          <p:cNvSpPr>
            <a:spLocks noChangeArrowheads="1"/>
          </p:cNvSpPr>
          <p:nvPr/>
        </p:nvSpPr>
        <p:spPr bwMode="auto">
          <a:xfrm>
            <a:off x="457200" y="185738"/>
            <a:ext cx="8229600" cy="1143000"/>
          </a:xfrm>
          <a:prstGeom prst="rect">
            <a:avLst/>
          </a:prstGeom>
          <a:noFill/>
          <a:ln w="9525">
            <a:noFill/>
            <a:miter lim="800000"/>
            <a:headEnd/>
            <a:tailEnd/>
          </a:ln>
        </p:spPr>
        <p:txBody>
          <a:bodyPr anchor="b"/>
          <a:lstStyle/>
          <a:p>
            <a:pPr algn="ctr"/>
            <a:r>
              <a:rPr lang="en-US" sz="2800" b="1" dirty="0" err="1">
                <a:solidFill>
                  <a:srgbClr val="000099"/>
                </a:solidFill>
              </a:rPr>
              <a:t>WireVis</a:t>
            </a:r>
            <a:r>
              <a:rPr lang="en-US" sz="2800" b="1" dirty="0">
                <a:solidFill>
                  <a:srgbClr val="000099"/>
                </a:solidFill>
              </a:rPr>
              <a:t>:</a:t>
            </a:r>
            <a:br>
              <a:rPr lang="en-US" sz="2800" b="1" dirty="0">
                <a:solidFill>
                  <a:srgbClr val="000099"/>
                </a:solidFill>
              </a:rPr>
            </a:br>
            <a:r>
              <a:rPr lang="en-US" sz="2800" b="1" dirty="0">
                <a:solidFill>
                  <a:srgbClr val="000099"/>
                </a:solidFill>
              </a:rPr>
              <a:t>Integrated with Full Transaction Database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31813" y="922338"/>
            <a:ext cx="8229600" cy="4757737"/>
          </a:xfrm>
        </p:spPr>
        <p:txBody>
          <a:bodyPr/>
          <a:lstStyle/>
          <a:p>
            <a:pPr eaLnBrk="1" hangingPunct="1">
              <a:lnSpc>
                <a:spcPct val="90000"/>
              </a:lnSpc>
            </a:pPr>
            <a:r>
              <a:rPr lang="en-US" sz="2400" dirty="0" err="1" smtClean="0"/>
              <a:t>WireVis</a:t>
            </a:r>
            <a:r>
              <a:rPr lang="en-US" sz="2400" dirty="0" smtClean="0"/>
              <a:t> is a </a:t>
            </a:r>
            <a:r>
              <a:rPr lang="en-US" sz="2400" u="sng" dirty="0" smtClean="0"/>
              <a:t>general</a:t>
            </a:r>
            <a:r>
              <a:rPr lang="en-US" sz="2400" dirty="0" smtClean="0"/>
              <a:t> tool. Though it was developed to investigate money-laundering and fraud, it can be applied to everything from risk analysis to financial business intelligence. </a:t>
            </a:r>
            <a:r>
              <a:rPr lang="en-US" sz="2400" dirty="0" err="1" smtClean="0"/>
              <a:t>WireVis’s</a:t>
            </a:r>
            <a:r>
              <a:rPr lang="en-US" sz="2400" dirty="0" smtClean="0"/>
              <a:t> power is due to:</a:t>
            </a:r>
          </a:p>
          <a:p>
            <a:pPr eaLnBrk="1" hangingPunct="1">
              <a:lnSpc>
                <a:spcPct val="90000"/>
              </a:lnSpc>
            </a:pPr>
            <a:endParaRPr lang="en-US" sz="1400" dirty="0" smtClean="0"/>
          </a:p>
          <a:p>
            <a:pPr lvl="1" eaLnBrk="1" hangingPunct="1">
              <a:lnSpc>
                <a:spcPct val="90000"/>
              </a:lnSpc>
            </a:pPr>
            <a:r>
              <a:rPr lang="en-US" sz="2000" u="sng" dirty="0" smtClean="0"/>
              <a:t>Contextualizing</a:t>
            </a:r>
            <a:r>
              <a:rPr lang="en-US" sz="2000" dirty="0" smtClean="0"/>
              <a:t> in terms that are meaningful to the analyst.</a:t>
            </a:r>
            <a:endParaRPr lang="en-US" sz="2000" u="sng" dirty="0" smtClean="0"/>
          </a:p>
          <a:p>
            <a:pPr lvl="2" eaLnBrk="1" hangingPunct="1">
              <a:lnSpc>
                <a:spcPct val="90000"/>
              </a:lnSpc>
            </a:pPr>
            <a:r>
              <a:rPr lang="en-US" sz="2000" dirty="0" smtClean="0"/>
              <a:t>The context may be in terms keywords that encapsulate knowledge or tradecraft, specific procedures that describe types of transactions, or some other way.</a:t>
            </a:r>
          </a:p>
          <a:p>
            <a:pPr lvl="1" eaLnBrk="1" hangingPunct="1">
              <a:lnSpc>
                <a:spcPct val="90000"/>
              </a:lnSpc>
            </a:pPr>
            <a:r>
              <a:rPr lang="en-US" sz="2000" dirty="0" smtClean="0"/>
              <a:t>Organizing and discriminating among data using MDS, discriminating cluster analysis, filtering based on keywords, and other methods (but all based on the cognitive or conceptual space of the analysts).</a:t>
            </a:r>
          </a:p>
          <a:p>
            <a:pPr lvl="1" eaLnBrk="1" hangingPunct="1">
              <a:lnSpc>
                <a:spcPct val="90000"/>
              </a:lnSpc>
            </a:pPr>
            <a:r>
              <a:rPr lang="en-US" sz="2000" dirty="0" smtClean="0"/>
              <a:t>Supporting highly interactive exploration from overview to particular case.</a:t>
            </a:r>
          </a:p>
        </p:txBody>
      </p:sp>
      <p:sp>
        <p:nvSpPr>
          <p:cNvPr id="16387" name="Rectangle 2"/>
          <p:cNvSpPr>
            <a:spLocks noChangeArrowheads="1"/>
          </p:cNvSpPr>
          <p:nvPr/>
        </p:nvSpPr>
        <p:spPr bwMode="auto">
          <a:xfrm>
            <a:off x="457200" y="185738"/>
            <a:ext cx="8229600" cy="534987"/>
          </a:xfrm>
          <a:prstGeom prst="rect">
            <a:avLst/>
          </a:prstGeom>
          <a:noFill/>
          <a:ln w="9525">
            <a:noFill/>
            <a:miter lim="800000"/>
            <a:headEnd/>
            <a:tailEnd/>
          </a:ln>
        </p:spPr>
        <p:txBody>
          <a:bodyPr anchor="b"/>
          <a:lstStyle/>
          <a:p>
            <a:pPr algn="ctr"/>
            <a:r>
              <a:rPr lang="en-US" sz="2800" b="1">
                <a:solidFill>
                  <a:srgbClr val="000099"/>
                </a:solidFill>
              </a:rPr>
              <a:t>Some General Conclusions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5465763"/>
            <a:ext cx="9144000" cy="1554162"/>
          </a:xfrm>
          <a:prstGeom prst="rect">
            <a:avLst/>
          </a:prstGeom>
          <a:solidFill>
            <a:schemeClr val="bg1"/>
          </a:solidFill>
          <a:ln w="9525">
            <a:noFill/>
            <a:miter lim="800000"/>
            <a:headEnd/>
            <a:tailEnd/>
          </a:ln>
        </p:spPr>
        <p:txBody>
          <a:bodyPr wrap="none" anchor="ctr"/>
          <a:lstStyle/>
          <a:p>
            <a:endParaRPr lang="en-US"/>
          </a:p>
        </p:txBody>
      </p:sp>
      <p:pic>
        <p:nvPicPr>
          <p:cNvPr id="7171" name="Picture 2" descr="object"/>
          <p:cNvPicPr>
            <a:picLocks noChangeAspect="1" noChangeArrowheads="1"/>
          </p:cNvPicPr>
          <p:nvPr/>
        </p:nvPicPr>
        <p:blipFill>
          <a:blip r:embed="rId3" cstate="print"/>
          <a:srcRect/>
          <a:stretch>
            <a:fillRect/>
          </a:stretch>
        </p:blipFill>
        <p:spPr bwMode="auto">
          <a:xfrm>
            <a:off x="457200" y="1066800"/>
            <a:ext cx="8153400" cy="4953000"/>
          </a:xfrm>
          <a:prstGeom prst="rect">
            <a:avLst/>
          </a:prstGeom>
          <a:noFill/>
          <a:ln w="9525">
            <a:noFill/>
            <a:miter lim="800000"/>
            <a:headEnd/>
            <a:tailEnd/>
          </a:ln>
        </p:spPr>
      </p:pic>
      <p:sp>
        <p:nvSpPr>
          <p:cNvPr id="7172" name="Rectangle 3"/>
          <p:cNvSpPr>
            <a:spLocks noChangeArrowheads="1"/>
          </p:cNvSpPr>
          <p:nvPr/>
        </p:nvSpPr>
        <p:spPr bwMode="auto">
          <a:xfrm>
            <a:off x="1647825" y="203200"/>
            <a:ext cx="5972175" cy="639763"/>
          </a:xfrm>
          <a:prstGeom prst="rect">
            <a:avLst/>
          </a:prstGeom>
          <a:noFill/>
          <a:ln w="9525">
            <a:noFill/>
            <a:miter lim="800000"/>
            <a:headEnd/>
            <a:tailEnd/>
          </a:ln>
        </p:spPr>
        <p:txBody>
          <a:bodyPr anchor="ctr"/>
          <a:lstStyle/>
          <a:p>
            <a:pPr algn="ctr"/>
            <a:r>
              <a:rPr lang="en-US" sz="2800" b="1" dirty="0">
                <a:solidFill>
                  <a:srgbClr val="002060"/>
                </a:solidFill>
              </a:rPr>
              <a:t>Multimedia: Automated Video Content Analysis</a:t>
            </a:r>
          </a:p>
        </p:txBody>
      </p:sp>
      <p:sp>
        <p:nvSpPr>
          <p:cNvPr id="5" name="TextBox 4"/>
          <p:cNvSpPr txBox="1"/>
          <p:nvPr/>
        </p:nvSpPr>
        <p:spPr>
          <a:xfrm>
            <a:off x="381000" y="6457890"/>
            <a:ext cx="3421129" cy="400110"/>
          </a:xfrm>
          <a:prstGeom prst="rect">
            <a:avLst/>
          </a:prstGeom>
          <a:noFill/>
        </p:spPr>
        <p:txBody>
          <a:bodyPr wrap="none" rtlCol="0">
            <a:spAutoFit/>
          </a:bodyPr>
          <a:lstStyle/>
          <a:p>
            <a:r>
              <a:rPr lang="en-US" sz="2000" i="1" dirty="0" smtClean="0"/>
              <a:t>Work by </a:t>
            </a:r>
            <a:r>
              <a:rPr lang="en-US" sz="2000" i="1" dirty="0" err="1" smtClean="0"/>
              <a:t>Jianping</a:t>
            </a:r>
            <a:r>
              <a:rPr lang="en-US" sz="2000" i="1" dirty="0" smtClean="0"/>
              <a:t> Fan et al.</a:t>
            </a:r>
            <a:endParaRPr lang="en-US" sz="2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609600" y="1257300"/>
            <a:ext cx="8001000" cy="725488"/>
          </a:xfrm>
        </p:spPr>
        <p:txBody>
          <a:bodyPr/>
          <a:lstStyle/>
          <a:p>
            <a:pPr eaLnBrk="1" hangingPunct="1"/>
            <a:r>
              <a:rPr lang="en-US" sz="2400" smtClean="0"/>
              <a:t>Audio and Video Analysis: </a:t>
            </a:r>
            <a:r>
              <a:rPr lang="en-US" sz="2400" b="1" smtClean="0"/>
              <a:t>Story Boundary Detection</a:t>
            </a:r>
            <a:r>
              <a:rPr lang="en-US" sz="2400" smtClean="0"/>
              <a:t> </a:t>
            </a:r>
          </a:p>
        </p:txBody>
      </p:sp>
      <p:graphicFrame>
        <p:nvGraphicFramePr>
          <p:cNvPr id="1026" name="Object 2"/>
          <p:cNvGraphicFramePr>
            <a:graphicFrameLocks noChangeAspect="1"/>
          </p:cNvGraphicFramePr>
          <p:nvPr/>
        </p:nvGraphicFramePr>
        <p:xfrm>
          <a:off x="1219200" y="2019300"/>
          <a:ext cx="6553200" cy="3881438"/>
        </p:xfrm>
        <a:graphic>
          <a:graphicData uri="http://schemas.openxmlformats.org/presentationml/2006/ole">
            <p:oleObj spid="_x0000_s1026" name="Bitmap Image" r:id="rId4" imgW="9504762" imgH="5630061" progId="PBrush">
              <p:embed/>
            </p:oleObj>
          </a:graphicData>
        </a:graphic>
      </p:graphicFrame>
      <p:sp>
        <p:nvSpPr>
          <p:cNvPr id="1028" name="Rectangle 3"/>
          <p:cNvSpPr>
            <a:spLocks noChangeArrowheads="1"/>
          </p:cNvSpPr>
          <p:nvPr/>
        </p:nvSpPr>
        <p:spPr bwMode="auto">
          <a:xfrm>
            <a:off x="1647825" y="203200"/>
            <a:ext cx="5972175" cy="639763"/>
          </a:xfrm>
          <a:prstGeom prst="rect">
            <a:avLst/>
          </a:prstGeom>
          <a:noFill/>
          <a:ln w="9525">
            <a:noFill/>
            <a:miter lim="800000"/>
            <a:headEnd/>
            <a:tailEnd/>
          </a:ln>
        </p:spPr>
        <p:txBody>
          <a:bodyPr anchor="ctr"/>
          <a:lstStyle/>
          <a:p>
            <a:pPr algn="ctr"/>
            <a:r>
              <a:rPr lang="en-US" sz="2800" b="1">
                <a:solidFill>
                  <a:srgbClr val="002060"/>
                </a:solidFill>
              </a:rPr>
              <a:t>Multimedia: Automated Video Content Analysis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0" y="1371600"/>
            <a:ext cx="8909050" cy="49784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altLang="zh-CN" sz="2800" dirty="0">
                <a:ea typeface="宋体" pitchFamily="2" charset="-122"/>
              </a:rPr>
              <a:t>News Topic Detection: </a:t>
            </a:r>
          </a:p>
          <a:p>
            <a:pPr marL="742950" lvl="1" indent="-285750">
              <a:spcBef>
                <a:spcPct val="20000"/>
              </a:spcBef>
              <a:buClr>
                <a:schemeClr val="hlink"/>
              </a:buClr>
              <a:buSzPct val="55000"/>
              <a:buFont typeface="Wingdings" pitchFamily="2" charset="2"/>
              <a:buChar char="n"/>
            </a:pPr>
            <a:r>
              <a:rPr lang="en-US" altLang="zh-CN" dirty="0">
                <a:ea typeface="宋体" pitchFamily="2" charset="-122"/>
              </a:rPr>
              <a:t>Video Analysis</a:t>
            </a:r>
            <a:endParaRPr lang="en-US" altLang="zh-CN" sz="3600" dirty="0">
              <a:ea typeface="宋体" pitchFamily="2" charset="-122"/>
            </a:endParaRPr>
          </a:p>
        </p:txBody>
      </p:sp>
      <p:pic>
        <p:nvPicPr>
          <p:cNvPr id="62467" name="Picture 7"/>
          <p:cNvPicPr>
            <a:picLocks noChangeAspect="1" noChangeArrowheads="1"/>
          </p:cNvPicPr>
          <p:nvPr/>
        </p:nvPicPr>
        <p:blipFill>
          <a:blip r:embed="rId2" cstate="print"/>
          <a:srcRect/>
          <a:stretch>
            <a:fillRect/>
          </a:stretch>
        </p:blipFill>
        <p:spPr bwMode="auto">
          <a:xfrm>
            <a:off x="1365250" y="2463800"/>
            <a:ext cx="6040438" cy="3886200"/>
          </a:xfrm>
          <a:prstGeom prst="rect">
            <a:avLst/>
          </a:prstGeom>
          <a:noFill/>
          <a:ln w="9525">
            <a:noFill/>
            <a:miter lim="800000"/>
            <a:headEnd/>
            <a:tailEnd/>
          </a:ln>
        </p:spPr>
      </p:pic>
      <p:sp>
        <p:nvSpPr>
          <p:cNvPr id="62468" name="Rectangle 2"/>
          <p:cNvSpPr>
            <a:spLocks noGrp="1" noChangeArrowheads="1"/>
          </p:cNvSpPr>
          <p:nvPr>
            <p:ph type="title"/>
          </p:nvPr>
        </p:nvSpPr>
        <p:spPr>
          <a:xfrm>
            <a:off x="533400" y="381000"/>
            <a:ext cx="8001000" cy="609600"/>
          </a:xfrm>
          <a:noFill/>
        </p:spPr>
        <p:txBody>
          <a:bodyPr/>
          <a:lstStyle/>
          <a:p>
            <a:pPr eaLnBrk="1" hangingPunct="1"/>
            <a:r>
              <a:rPr lang="en-US" altLang="zh-CN" sz="3200" b="1" dirty="0" smtClean="0">
                <a:solidFill>
                  <a:srgbClr val="002060"/>
                </a:solidFill>
                <a:latin typeface="Arial" pitchFamily="34" charset="0"/>
                <a:ea typeface="宋体" pitchFamily="2" charset="-122"/>
                <a:cs typeface="Arial" pitchFamily="34" charset="0"/>
              </a:rPr>
              <a:t>Video Scene Understanding and</a:t>
            </a:r>
            <a:br>
              <a:rPr lang="en-US" altLang="zh-CN" sz="3200" b="1" dirty="0" smtClean="0">
                <a:solidFill>
                  <a:srgbClr val="002060"/>
                </a:solidFill>
                <a:latin typeface="Arial" pitchFamily="34" charset="0"/>
                <a:ea typeface="宋体" pitchFamily="2" charset="-122"/>
                <a:cs typeface="Arial" pitchFamily="34" charset="0"/>
              </a:rPr>
            </a:br>
            <a:r>
              <a:rPr lang="en-US" altLang="zh-CN" sz="3200" b="1" dirty="0" smtClean="0">
                <a:solidFill>
                  <a:srgbClr val="002060"/>
                </a:solidFill>
                <a:latin typeface="Arial" pitchFamily="34" charset="0"/>
                <a:ea typeface="宋体" pitchFamily="2" charset="-122"/>
                <a:cs typeface="Arial" pitchFamily="34" charset="0"/>
              </a:rPr>
              <a:t>Search by Example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5791200"/>
            <a:ext cx="2438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4" name="Rectangle 2"/>
          <p:cNvSpPr>
            <a:spLocks noGrp="1" noChangeArrowheads="1"/>
          </p:cNvSpPr>
          <p:nvPr>
            <p:ph type="body" idx="1"/>
          </p:nvPr>
        </p:nvSpPr>
        <p:spPr>
          <a:xfrm>
            <a:off x="381000" y="1325563"/>
            <a:ext cx="8497888" cy="990600"/>
          </a:xfrm>
        </p:spPr>
        <p:txBody>
          <a:bodyPr/>
          <a:lstStyle/>
          <a:p>
            <a:pPr eaLnBrk="1" hangingPunct="1"/>
            <a:r>
              <a:rPr lang="en-US" sz="2400" smtClean="0"/>
              <a:t>News Interestingness Prediction</a:t>
            </a:r>
          </a:p>
        </p:txBody>
      </p:sp>
      <p:grpSp>
        <p:nvGrpSpPr>
          <p:cNvPr id="2" name="Group 3"/>
          <p:cNvGrpSpPr>
            <a:grpSpLocks/>
          </p:cNvGrpSpPr>
          <p:nvPr/>
        </p:nvGrpSpPr>
        <p:grpSpPr bwMode="auto">
          <a:xfrm>
            <a:off x="295275" y="2752725"/>
            <a:ext cx="7772400" cy="2286000"/>
            <a:chOff x="492" y="2514"/>
            <a:chExt cx="4896" cy="1440"/>
          </a:xfrm>
        </p:grpSpPr>
        <p:sp>
          <p:nvSpPr>
            <p:cNvPr id="2058" name="AutoShape 4"/>
            <p:cNvSpPr>
              <a:spLocks noChangeArrowheads="1"/>
            </p:cNvSpPr>
            <p:nvPr/>
          </p:nvSpPr>
          <p:spPr bwMode="auto">
            <a:xfrm>
              <a:off x="492" y="2514"/>
              <a:ext cx="864" cy="528"/>
            </a:xfrm>
            <a:prstGeom prst="can">
              <a:avLst>
                <a:gd name="adj" fmla="val 25000"/>
              </a:avLst>
            </a:prstGeom>
            <a:noFill/>
            <a:ln w="19050">
              <a:solidFill>
                <a:schemeClr val="tx1"/>
              </a:solidFill>
              <a:round/>
              <a:headEnd/>
              <a:tailEnd/>
            </a:ln>
          </p:spPr>
          <p:txBody>
            <a:bodyPr wrap="none" anchor="ctr"/>
            <a:lstStyle/>
            <a:p>
              <a:pPr algn="ctr"/>
              <a:r>
                <a:rPr lang="en-US" sz="1800">
                  <a:latin typeface="Times New Roman" pitchFamily="18" charset="0"/>
                </a:rPr>
                <a:t>News Story</a:t>
              </a:r>
            </a:p>
            <a:p>
              <a:pPr algn="ctr"/>
              <a:r>
                <a:rPr lang="en-US" sz="1800">
                  <a:latin typeface="Times New Roman" pitchFamily="18" charset="0"/>
                </a:rPr>
                <a:t>Collection</a:t>
              </a:r>
            </a:p>
          </p:txBody>
        </p:sp>
        <p:sp>
          <p:nvSpPr>
            <p:cNvPr id="2059" name="AutoShape 5"/>
            <p:cNvSpPr>
              <a:spLocks noChangeArrowheads="1"/>
            </p:cNvSpPr>
            <p:nvPr/>
          </p:nvSpPr>
          <p:spPr bwMode="auto">
            <a:xfrm>
              <a:off x="1164" y="3234"/>
              <a:ext cx="1056" cy="240"/>
            </a:xfrm>
            <a:prstGeom prst="bevel">
              <a:avLst>
                <a:gd name="adj" fmla="val 0"/>
              </a:avLst>
            </a:prstGeom>
            <a:noFill/>
            <a:ln w="19050">
              <a:solidFill>
                <a:schemeClr val="tx1"/>
              </a:solidFill>
              <a:prstDash val="dash"/>
              <a:miter lim="800000"/>
              <a:headEnd/>
              <a:tailEnd/>
            </a:ln>
          </p:spPr>
          <p:txBody>
            <a:bodyPr wrap="none" anchor="ctr"/>
            <a:lstStyle/>
            <a:p>
              <a:pPr algn="ctr"/>
              <a:r>
                <a:rPr lang="en-US" sz="1800">
                  <a:latin typeface="Times New Roman" pitchFamily="18" charset="0"/>
                </a:rPr>
                <a:t>User Preference</a:t>
              </a:r>
            </a:p>
          </p:txBody>
        </p:sp>
        <p:sp>
          <p:nvSpPr>
            <p:cNvPr id="2060" name="AutoShape 6"/>
            <p:cNvSpPr>
              <a:spLocks noChangeArrowheads="1"/>
            </p:cNvSpPr>
            <p:nvPr/>
          </p:nvSpPr>
          <p:spPr bwMode="auto">
            <a:xfrm>
              <a:off x="1932" y="3618"/>
              <a:ext cx="1008" cy="240"/>
            </a:xfrm>
            <a:prstGeom prst="bevel">
              <a:avLst>
                <a:gd name="adj" fmla="val 0"/>
              </a:avLst>
            </a:prstGeom>
            <a:noFill/>
            <a:ln w="19050">
              <a:solidFill>
                <a:schemeClr val="tx1"/>
              </a:solidFill>
              <a:prstDash val="dash"/>
              <a:miter lim="800000"/>
              <a:headEnd/>
              <a:tailEnd/>
            </a:ln>
          </p:spPr>
          <p:txBody>
            <a:bodyPr wrap="none" anchor="ctr"/>
            <a:lstStyle/>
            <a:p>
              <a:pPr algn="ctr"/>
              <a:r>
                <a:rPr lang="en-US" sz="1800">
                  <a:latin typeface="Times New Roman" pitchFamily="18" charset="0"/>
                </a:rPr>
                <a:t>Usage History</a:t>
              </a:r>
            </a:p>
          </p:txBody>
        </p:sp>
        <p:sp>
          <p:nvSpPr>
            <p:cNvPr id="2061" name="AutoShape 7"/>
            <p:cNvSpPr>
              <a:spLocks noChangeArrowheads="1"/>
            </p:cNvSpPr>
            <p:nvPr/>
          </p:nvSpPr>
          <p:spPr bwMode="auto">
            <a:xfrm>
              <a:off x="1692" y="2562"/>
              <a:ext cx="960" cy="480"/>
            </a:xfrm>
            <a:prstGeom prst="flowChartInternalStorage">
              <a:avLst/>
            </a:prstGeom>
            <a:noFill/>
            <a:ln w="19050">
              <a:solidFill>
                <a:schemeClr val="tx1"/>
              </a:solidFill>
              <a:miter lim="800000"/>
              <a:headEnd/>
              <a:tailEnd/>
            </a:ln>
          </p:spPr>
          <p:txBody>
            <a:bodyPr wrap="none" anchor="ctr"/>
            <a:lstStyle/>
            <a:p>
              <a:pPr algn="ctr"/>
              <a:r>
                <a:rPr lang="en-US">
                  <a:latin typeface="Times New Roman" pitchFamily="18" charset="0"/>
                </a:rPr>
                <a:t>Predictor</a:t>
              </a:r>
            </a:p>
          </p:txBody>
        </p:sp>
        <p:sp>
          <p:nvSpPr>
            <p:cNvPr id="2062" name="Line 8"/>
            <p:cNvSpPr>
              <a:spLocks noChangeShapeType="1"/>
            </p:cNvSpPr>
            <p:nvPr/>
          </p:nvSpPr>
          <p:spPr bwMode="auto">
            <a:xfrm>
              <a:off x="1356" y="2754"/>
              <a:ext cx="336" cy="0"/>
            </a:xfrm>
            <a:prstGeom prst="line">
              <a:avLst/>
            </a:prstGeom>
            <a:noFill/>
            <a:ln w="19050">
              <a:solidFill>
                <a:schemeClr val="tx1"/>
              </a:solidFill>
              <a:round/>
              <a:headEnd/>
              <a:tailEnd type="triangle" w="med" len="med"/>
            </a:ln>
          </p:spPr>
          <p:txBody>
            <a:bodyPr wrap="none" anchor="ctr"/>
            <a:lstStyle/>
            <a:p>
              <a:endParaRPr lang="en-US"/>
            </a:p>
          </p:txBody>
        </p:sp>
        <p:sp>
          <p:nvSpPr>
            <p:cNvPr id="2063" name="Line 9"/>
            <p:cNvSpPr>
              <a:spLocks noChangeShapeType="1"/>
            </p:cNvSpPr>
            <p:nvPr/>
          </p:nvSpPr>
          <p:spPr bwMode="auto">
            <a:xfrm flipV="1">
              <a:off x="1740" y="3042"/>
              <a:ext cx="336" cy="192"/>
            </a:xfrm>
            <a:prstGeom prst="line">
              <a:avLst/>
            </a:prstGeom>
            <a:noFill/>
            <a:ln w="19050">
              <a:solidFill>
                <a:schemeClr val="tx1"/>
              </a:solidFill>
              <a:prstDash val="dash"/>
              <a:round/>
              <a:headEnd/>
              <a:tailEnd type="triangle" w="med" len="med"/>
            </a:ln>
          </p:spPr>
          <p:txBody>
            <a:bodyPr wrap="none" anchor="ctr"/>
            <a:lstStyle/>
            <a:p>
              <a:endParaRPr lang="en-US"/>
            </a:p>
          </p:txBody>
        </p:sp>
        <p:sp>
          <p:nvSpPr>
            <p:cNvPr id="2064" name="Line 10"/>
            <p:cNvSpPr>
              <a:spLocks noChangeShapeType="1"/>
            </p:cNvSpPr>
            <p:nvPr/>
          </p:nvSpPr>
          <p:spPr bwMode="auto">
            <a:xfrm flipH="1" flipV="1">
              <a:off x="2268" y="3042"/>
              <a:ext cx="336" cy="576"/>
            </a:xfrm>
            <a:prstGeom prst="line">
              <a:avLst/>
            </a:prstGeom>
            <a:noFill/>
            <a:ln w="19050">
              <a:solidFill>
                <a:schemeClr val="tx1"/>
              </a:solidFill>
              <a:prstDash val="dash"/>
              <a:round/>
              <a:headEnd/>
              <a:tailEnd type="triangle" w="med" len="med"/>
            </a:ln>
          </p:spPr>
          <p:txBody>
            <a:bodyPr wrap="none" anchor="ctr"/>
            <a:lstStyle/>
            <a:p>
              <a:endParaRPr lang="en-US"/>
            </a:p>
          </p:txBody>
        </p:sp>
        <p:sp>
          <p:nvSpPr>
            <p:cNvPr id="2065" name="AutoShape 11"/>
            <p:cNvSpPr>
              <a:spLocks noChangeArrowheads="1"/>
            </p:cNvSpPr>
            <p:nvPr/>
          </p:nvSpPr>
          <p:spPr bwMode="auto">
            <a:xfrm>
              <a:off x="3516" y="3282"/>
              <a:ext cx="1104" cy="672"/>
            </a:xfrm>
            <a:prstGeom prst="flowChartMultidocument">
              <a:avLst/>
            </a:prstGeom>
            <a:noFill/>
            <a:ln w="19050">
              <a:solidFill>
                <a:schemeClr val="tx1"/>
              </a:solidFill>
              <a:miter lim="800000"/>
              <a:headEnd/>
              <a:tailEnd/>
            </a:ln>
          </p:spPr>
          <p:txBody>
            <a:bodyPr wrap="none" anchor="ctr"/>
            <a:lstStyle/>
            <a:p>
              <a:pPr algn="ctr"/>
              <a:r>
                <a:rPr lang="en-US" sz="1800">
                  <a:latin typeface="Times New Roman" pitchFamily="18" charset="0"/>
                </a:rPr>
                <a:t>Set of</a:t>
              </a:r>
            </a:p>
            <a:p>
              <a:pPr algn="ctr"/>
              <a:r>
                <a:rPr lang="en-US" sz="1800">
                  <a:latin typeface="Times New Roman" pitchFamily="18" charset="0"/>
                </a:rPr>
                <a:t>news stories</a:t>
              </a:r>
            </a:p>
          </p:txBody>
        </p:sp>
        <p:sp>
          <p:nvSpPr>
            <p:cNvPr id="2066" name="AutoShape 12"/>
            <p:cNvSpPr>
              <a:spLocks noChangeArrowheads="1"/>
            </p:cNvSpPr>
            <p:nvPr/>
          </p:nvSpPr>
          <p:spPr bwMode="auto">
            <a:xfrm>
              <a:off x="3852" y="2562"/>
              <a:ext cx="384" cy="384"/>
            </a:xfrm>
            <a:prstGeom prst="flowChartSummingJunction">
              <a:avLst/>
            </a:prstGeom>
            <a:noFill/>
            <a:ln w="19050">
              <a:solidFill>
                <a:schemeClr val="tx1"/>
              </a:solidFill>
              <a:round/>
              <a:headEnd/>
              <a:tailEnd/>
            </a:ln>
          </p:spPr>
          <p:txBody>
            <a:bodyPr wrap="none" anchor="ctr"/>
            <a:lstStyle/>
            <a:p>
              <a:endParaRPr lang="en-US"/>
            </a:p>
          </p:txBody>
        </p:sp>
        <p:sp>
          <p:nvSpPr>
            <p:cNvPr id="2067" name="Line 13"/>
            <p:cNvSpPr>
              <a:spLocks noChangeShapeType="1"/>
            </p:cNvSpPr>
            <p:nvPr/>
          </p:nvSpPr>
          <p:spPr bwMode="auto">
            <a:xfrm flipV="1">
              <a:off x="4044" y="2946"/>
              <a:ext cx="0" cy="336"/>
            </a:xfrm>
            <a:prstGeom prst="line">
              <a:avLst/>
            </a:prstGeom>
            <a:noFill/>
            <a:ln w="19050">
              <a:solidFill>
                <a:schemeClr val="tx1"/>
              </a:solidFill>
              <a:round/>
              <a:headEnd/>
              <a:tailEnd type="triangle" w="med" len="med"/>
            </a:ln>
          </p:spPr>
          <p:txBody>
            <a:bodyPr wrap="none" anchor="ctr"/>
            <a:lstStyle/>
            <a:p>
              <a:endParaRPr lang="en-US"/>
            </a:p>
          </p:txBody>
        </p:sp>
        <p:sp>
          <p:nvSpPr>
            <p:cNvPr id="2068" name="Line 14"/>
            <p:cNvSpPr>
              <a:spLocks noChangeShapeType="1"/>
            </p:cNvSpPr>
            <p:nvPr/>
          </p:nvSpPr>
          <p:spPr bwMode="auto">
            <a:xfrm>
              <a:off x="2652" y="2754"/>
              <a:ext cx="1200" cy="0"/>
            </a:xfrm>
            <a:prstGeom prst="line">
              <a:avLst/>
            </a:prstGeom>
            <a:noFill/>
            <a:ln w="19050">
              <a:solidFill>
                <a:schemeClr val="tx1"/>
              </a:solidFill>
              <a:round/>
              <a:headEnd/>
              <a:tailEnd type="triangle" w="med" len="med"/>
            </a:ln>
          </p:spPr>
          <p:txBody>
            <a:bodyPr wrap="none" anchor="ctr"/>
            <a:lstStyle/>
            <a:p>
              <a:endParaRPr lang="en-US"/>
            </a:p>
          </p:txBody>
        </p:sp>
        <p:sp>
          <p:nvSpPr>
            <p:cNvPr id="2069" name="Line 15"/>
            <p:cNvSpPr>
              <a:spLocks noChangeShapeType="1"/>
            </p:cNvSpPr>
            <p:nvPr/>
          </p:nvSpPr>
          <p:spPr bwMode="auto">
            <a:xfrm>
              <a:off x="4236" y="2754"/>
              <a:ext cx="1152" cy="0"/>
            </a:xfrm>
            <a:prstGeom prst="line">
              <a:avLst/>
            </a:prstGeom>
            <a:noFill/>
            <a:ln w="19050">
              <a:solidFill>
                <a:schemeClr val="tx1"/>
              </a:solidFill>
              <a:round/>
              <a:headEnd/>
              <a:tailEnd type="triangle" w="med" len="med"/>
            </a:ln>
          </p:spPr>
          <p:txBody>
            <a:bodyPr wrap="none" anchor="ctr"/>
            <a:lstStyle/>
            <a:p>
              <a:endParaRPr lang="en-US"/>
            </a:p>
          </p:txBody>
        </p:sp>
        <p:sp>
          <p:nvSpPr>
            <p:cNvPr id="2070" name="Text Box 16"/>
            <p:cNvSpPr txBox="1">
              <a:spLocks noChangeArrowheads="1"/>
            </p:cNvSpPr>
            <p:nvPr/>
          </p:nvSpPr>
          <p:spPr bwMode="auto">
            <a:xfrm>
              <a:off x="4332" y="2763"/>
              <a:ext cx="1056" cy="231"/>
            </a:xfrm>
            <a:prstGeom prst="rect">
              <a:avLst/>
            </a:prstGeom>
            <a:noFill/>
            <a:ln w="19050">
              <a:noFill/>
              <a:miter lim="800000"/>
              <a:headEnd/>
              <a:tailEnd/>
            </a:ln>
          </p:spPr>
          <p:txBody>
            <a:bodyPr>
              <a:spAutoFit/>
            </a:bodyPr>
            <a:lstStyle/>
            <a:p>
              <a:pPr algn="ctr">
                <a:spcBef>
                  <a:spcPct val="50000"/>
                </a:spcBef>
              </a:pPr>
              <a:r>
                <a:rPr lang="en-US" sz="1800">
                  <a:latin typeface="Times New Roman" pitchFamily="18" charset="0"/>
                </a:rPr>
                <a:t>Interestingness</a:t>
              </a:r>
            </a:p>
          </p:txBody>
        </p:sp>
      </p:grpSp>
      <p:graphicFrame>
        <p:nvGraphicFramePr>
          <p:cNvPr id="2050" name="Object 2"/>
          <p:cNvGraphicFramePr>
            <a:graphicFrameLocks noChangeAspect="1"/>
          </p:cNvGraphicFramePr>
          <p:nvPr/>
        </p:nvGraphicFramePr>
        <p:xfrm>
          <a:off x="2209800" y="2249488"/>
          <a:ext cx="1365250" cy="528637"/>
        </p:xfrm>
        <a:graphic>
          <a:graphicData uri="http://schemas.openxmlformats.org/presentationml/2006/ole">
            <p:oleObj spid="_x0000_s2050" name="Equation" r:id="rId4" imgW="622080" imgH="241200" progId="Equation.3">
              <p:embed/>
            </p:oleObj>
          </a:graphicData>
        </a:graphic>
      </p:graphicFrame>
      <p:graphicFrame>
        <p:nvGraphicFramePr>
          <p:cNvPr id="2051" name="Object 3"/>
          <p:cNvGraphicFramePr>
            <a:graphicFrameLocks noChangeAspect="1"/>
          </p:cNvGraphicFramePr>
          <p:nvPr/>
        </p:nvGraphicFramePr>
        <p:xfrm>
          <a:off x="6970713" y="4514850"/>
          <a:ext cx="1368425" cy="541338"/>
        </p:xfrm>
        <a:graphic>
          <a:graphicData uri="http://schemas.openxmlformats.org/presentationml/2006/ole">
            <p:oleObj spid="_x0000_s2051" name="Equation" r:id="rId5" imgW="609480" imgH="241200" progId="Equation.3">
              <p:embed/>
            </p:oleObj>
          </a:graphicData>
        </a:graphic>
      </p:graphicFrame>
      <p:graphicFrame>
        <p:nvGraphicFramePr>
          <p:cNvPr id="2052" name="Object 4"/>
          <p:cNvGraphicFramePr>
            <a:graphicFrameLocks noChangeAspect="1"/>
          </p:cNvGraphicFramePr>
          <p:nvPr/>
        </p:nvGraphicFramePr>
        <p:xfrm>
          <a:off x="4295775" y="1981200"/>
          <a:ext cx="3475038" cy="793750"/>
        </p:xfrm>
        <a:graphic>
          <a:graphicData uri="http://schemas.openxmlformats.org/presentationml/2006/ole">
            <p:oleObj spid="_x0000_s2052" name="Equation" r:id="rId6" imgW="2057400" imgH="469800" progId="Equation.3">
              <p:embed/>
            </p:oleObj>
          </a:graphicData>
        </a:graphic>
      </p:graphicFrame>
      <p:sp>
        <p:nvSpPr>
          <p:cNvPr id="2056" name="Rectangle 3"/>
          <p:cNvSpPr>
            <a:spLocks noChangeArrowheads="1"/>
          </p:cNvSpPr>
          <p:nvPr/>
        </p:nvSpPr>
        <p:spPr bwMode="auto">
          <a:xfrm>
            <a:off x="1647825" y="203200"/>
            <a:ext cx="5972175" cy="639763"/>
          </a:xfrm>
          <a:prstGeom prst="rect">
            <a:avLst/>
          </a:prstGeom>
          <a:noFill/>
          <a:ln w="9525">
            <a:noFill/>
            <a:miter lim="800000"/>
            <a:headEnd/>
            <a:tailEnd/>
          </a:ln>
        </p:spPr>
        <p:txBody>
          <a:bodyPr anchor="ctr"/>
          <a:lstStyle/>
          <a:p>
            <a:pPr algn="ctr"/>
            <a:r>
              <a:rPr lang="en-US" sz="2800" b="1" dirty="0">
                <a:solidFill>
                  <a:srgbClr val="002060"/>
                </a:solidFill>
              </a:rPr>
              <a:t>Multimedia: Automated Video Content Analysis</a:t>
            </a:r>
          </a:p>
        </p:txBody>
      </p:sp>
      <p:sp>
        <p:nvSpPr>
          <p:cNvPr id="2057" name="TextBox 20"/>
          <p:cNvSpPr txBox="1">
            <a:spLocks noChangeArrowheads="1"/>
          </p:cNvSpPr>
          <p:nvPr/>
        </p:nvSpPr>
        <p:spPr bwMode="auto">
          <a:xfrm>
            <a:off x="0" y="5276850"/>
            <a:ext cx="9144000" cy="1200150"/>
          </a:xfrm>
          <a:prstGeom prst="rect">
            <a:avLst/>
          </a:prstGeom>
          <a:noFill/>
          <a:ln w="9525">
            <a:noFill/>
            <a:miter lim="800000"/>
            <a:headEnd/>
            <a:tailEnd/>
          </a:ln>
        </p:spPr>
        <p:txBody>
          <a:bodyPr>
            <a:spAutoFit/>
          </a:bodyPr>
          <a:lstStyle/>
          <a:p>
            <a:r>
              <a:rPr lang="en-US"/>
              <a:t>Result: analysis can automatically find news (or potentially other content) in unstructured media regardless</a:t>
            </a:r>
          </a:p>
          <a:p>
            <a:r>
              <a:rPr lang="en-US"/>
              <a:t>of language.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b="1" dirty="0" smtClean="0">
                <a:solidFill>
                  <a:srgbClr val="002060"/>
                </a:solidFill>
              </a:rPr>
              <a:t>Two Key Statements</a:t>
            </a:r>
            <a:endParaRPr lang="en-US" sz="3200" b="1" dirty="0">
              <a:solidFill>
                <a:srgbClr val="002060"/>
              </a:solidFill>
            </a:endParaRPr>
          </a:p>
        </p:txBody>
      </p:sp>
      <p:sp>
        <p:nvSpPr>
          <p:cNvPr id="6147" name="TextBox 2"/>
          <p:cNvSpPr txBox="1">
            <a:spLocks noChangeArrowheads="1"/>
          </p:cNvSpPr>
          <p:nvPr/>
        </p:nvSpPr>
        <p:spPr bwMode="auto">
          <a:xfrm>
            <a:off x="838200" y="1447800"/>
            <a:ext cx="6718300" cy="2677656"/>
          </a:xfrm>
          <a:prstGeom prst="rect">
            <a:avLst/>
          </a:prstGeom>
          <a:noFill/>
          <a:ln w="9525">
            <a:noFill/>
            <a:miter lim="800000"/>
            <a:headEnd/>
            <a:tailEnd/>
          </a:ln>
        </p:spPr>
        <p:txBody>
          <a:bodyPr wrap="square">
            <a:spAutoFit/>
          </a:bodyPr>
          <a:lstStyle/>
          <a:p>
            <a:pPr marL="169863" indent="-169863">
              <a:buFont typeface="Arial" pitchFamily="34" charset="0"/>
              <a:buChar char="•"/>
            </a:pPr>
            <a:r>
              <a:rPr lang="en-US" dirty="0" smtClean="0"/>
              <a:t>The purpose of visualization is insight (and practical knowledge building) not pictures.</a:t>
            </a:r>
          </a:p>
          <a:p>
            <a:pPr marL="169863" indent="-169863">
              <a:buFont typeface="Arial" pitchFamily="34" charset="0"/>
              <a:buChar char="•"/>
            </a:pPr>
            <a:endParaRPr lang="en-US" dirty="0" smtClean="0"/>
          </a:p>
          <a:p>
            <a:pPr marL="169863" indent="-169863">
              <a:buFont typeface="Arial" pitchFamily="34" charset="0"/>
              <a:buChar char="•"/>
            </a:pPr>
            <a:endParaRPr lang="en-US" dirty="0" smtClean="0"/>
          </a:p>
          <a:p>
            <a:pPr marL="169863" indent="-169863">
              <a:buFont typeface="Arial" pitchFamily="34" charset="0"/>
              <a:buChar char="•"/>
            </a:pPr>
            <a:r>
              <a:rPr lang="en-US" dirty="0" smtClean="0"/>
              <a:t>Visual analytics is the integration of interactive visualization and analyses to solve complex reasoning problems.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143000" y="381000"/>
            <a:ext cx="6858000" cy="584200"/>
          </a:xfrm>
          <a:prstGeom prst="rect">
            <a:avLst/>
          </a:prstGeom>
          <a:noFill/>
          <a:ln w="9525">
            <a:noFill/>
            <a:miter lim="800000"/>
            <a:headEnd/>
            <a:tailEnd/>
          </a:ln>
        </p:spPr>
        <p:txBody>
          <a:bodyPr>
            <a:spAutoFit/>
          </a:bodyPr>
          <a:lstStyle/>
          <a:p>
            <a:pPr algn="ctr"/>
            <a:r>
              <a:rPr lang="en-US" sz="3200" b="1" dirty="0" err="1">
                <a:solidFill>
                  <a:srgbClr val="002060"/>
                </a:solidFill>
              </a:rPr>
              <a:t>EventRiver</a:t>
            </a:r>
            <a:r>
              <a:rPr lang="en-US" sz="3200" b="1" dirty="0">
                <a:solidFill>
                  <a:srgbClr val="002060"/>
                </a:solidFill>
              </a:rPr>
              <a:t>: Determining Events</a:t>
            </a:r>
          </a:p>
        </p:txBody>
      </p:sp>
      <p:sp>
        <p:nvSpPr>
          <p:cNvPr id="9219" name="TextBox 2"/>
          <p:cNvSpPr txBox="1">
            <a:spLocks noChangeArrowheads="1"/>
          </p:cNvSpPr>
          <p:nvPr/>
        </p:nvSpPr>
        <p:spPr bwMode="auto">
          <a:xfrm>
            <a:off x="533400" y="1447800"/>
            <a:ext cx="7924800" cy="4894263"/>
          </a:xfrm>
          <a:prstGeom prst="rect">
            <a:avLst/>
          </a:prstGeom>
          <a:noFill/>
          <a:ln w="9525">
            <a:noFill/>
            <a:miter lim="800000"/>
            <a:headEnd/>
            <a:tailEnd/>
          </a:ln>
        </p:spPr>
        <p:txBody>
          <a:bodyPr>
            <a:spAutoFit/>
          </a:bodyPr>
          <a:lstStyle/>
          <a:p>
            <a:pPr marL="169863" indent="-169863">
              <a:buFont typeface="Arial" pitchFamily="34" charset="0"/>
              <a:buChar char="•"/>
            </a:pPr>
            <a:r>
              <a:rPr lang="en-US" dirty="0"/>
              <a:t>An </a:t>
            </a:r>
            <a:r>
              <a:rPr lang="en-US" b="1" dirty="0"/>
              <a:t>event</a:t>
            </a:r>
            <a:r>
              <a:rPr lang="en-US" dirty="0"/>
              <a:t> is an occurrence that happens at a specific time and draws continuous attention.</a:t>
            </a:r>
          </a:p>
          <a:p>
            <a:pPr marL="169863" indent="-169863">
              <a:buFont typeface="Arial" pitchFamily="34" charset="0"/>
              <a:buChar char="•"/>
            </a:pPr>
            <a:endParaRPr lang="en-US" dirty="0"/>
          </a:p>
          <a:p>
            <a:pPr marL="169863" indent="-169863">
              <a:buFont typeface="Arial" pitchFamily="34" charset="0"/>
              <a:buChar char="•"/>
            </a:pPr>
            <a:r>
              <a:rPr lang="en-US" dirty="0"/>
              <a:t>Events are derived from a cluster of multimedia documents that have closely related content and coincide in time.</a:t>
            </a:r>
          </a:p>
          <a:p>
            <a:pPr marL="169863" indent="-169863"/>
            <a:r>
              <a:rPr lang="en-US" dirty="0"/>
              <a:t> </a:t>
            </a:r>
          </a:p>
          <a:p>
            <a:pPr marL="169863" indent="-169863">
              <a:buFont typeface="Arial" pitchFamily="34" charset="0"/>
              <a:buChar char="•"/>
            </a:pPr>
            <a:r>
              <a:rPr lang="en-US" dirty="0"/>
              <a:t>Events are characterized by the semantics of their related documents, namely a group of interrelated significant keywords summarizing the major themes in the cluster, and the temporal information describing how the cluster strength changes over time..</a:t>
            </a:r>
          </a:p>
          <a:p>
            <a:pPr marL="169863" indent="-169863">
              <a:buFont typeface="Arial" pitchFamily="34" charset="0"/>
              <a:buChar char="•"/>
            </a:pPr>
            <a:endParaRPr lang="en-US" dirty="0"/>
          </a:p>
        </p:txBody>
      </p:sp>
      <p:sp>
        <p:nvSpPr>
          <p:cNvPr id="4" name="TextBox 3"/>
          <p:cNvSpPr txBox="1"/>
          <p:nvPr/>
        </p:nvSpPr>
        <p:spPr>
          <a:xfrm>
            <a:off x="1889760" y="6153090"/>
            <a:ext cx="3053400" cy="400110"/>
          </a:xfrm>
          <a:prstGeom prst="rect">
            <a:avLst/>
          </a:prstGeom>
          <a:noFill/>
        </p:spPr>
        <p:txBody>
          <a:bodyPr wrap="none" rtlCol="0">
            <a:spAutoFit/>
          </a:bodyPr>
          <a:lstStyle/>
          <a:p>
            <a:r>
              <a:rPr lang="en-US" sz="2000" i="1" dirty="0" smtClean="0"/>
              <a:t>Work by Jing Yang et al.</a:t>
            </a:r>
            <a:endParaRPr lang="en-US" sz="20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943600"/>
            <a:ext cx="2209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934200" y="5943600"/>
            <a:ext cx="2209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4" name="Rectangle 4"/>
          <p:cNvSpPr>
            <a:spLocks noGrp="1" noChangeArrowheads="1"/>
          </p:cNvSpPr>
          <p:nvPr>
            <p:ph type="title"/>
          </p:nvPr>
        </p:nvSpPr>
        <p:spPr>
          <a:xfrm>
            <a:off x="655320" y="-182880"/>
            <a:ext cx="7772400" cy="1143000"/>
          </a:xfrm>
        </p:spPr>
        <p:txBody>
          <a:bodyPr/>
          <a:lstStyle/>
          <a:p>
            <a:pPr eaLnBrk="1" hangingPunct="1"/>
            <a:r>
              <a:rPr lang="en-US" sz="2800" b="1" dirty="0" err="1" smtClean="0">
                <a:solidFill>
                  <a:srgbClr val="002060"/>
                </a:solidFill>
              </a:rPr>
              <a:t>EventRiver</a:t>
            </a:r>
            <a:r>
              <a:rPr lang="en-US" sz="2800" b="1" dirty="0" smtClean="0">
                <a:solidFill>
                  <a:srgbClr val="002060"/>
                </a:solidFill>
              </a:rPr>
              <a:t> - Visually Exploring Broadcast News Videos</a:t>
            </a:r>
          </a:p>
        </p:txBody>
      </p:sp>
      <p:sp>
        <p:nvSpPr>
          <p:cNvPr id="10245" name="Rectangle 7"/>
          <p:cNvSpPr>
            <a:spLocks noGrp="1" noChangeArrowheads="1"/>
          </p:cNvSpPr>
          <p:nvPr>
            <p:ph type="body" sz="half" idx="3"/>
          </p:nvPr>
        </p:nvSpPr>
        <p:spPr>
          <a:xfrm>
            <a:off x="0" y="6172200"/>
            <a:ext cx="8686800" cy="685800"/>
          </a:xfrm>
        </p:spPr>
        <p:txBody>
          <a:bodyPr/>
          <a:lstStyle/>
          <a:p>
            <a:pPr eaLnBrk="1" hangingPunct="1">
              <a:lnSpc>
                <a:spcPct val="90000"/>
              </a:lnSpc>
              <a:buFontTx/>
              <a:buNone/>
            </a:pPr>
            <a:r>
              <a:rPr lang="en-US" altLang="ko-KR" sz="2000" smtClean="0">
                <a:ea typeface="굴림"/>
                <a:cs typeface="굴림"/>
              </a:rPr>
              <a:t>The figure shows major CNN news from August 1 to 24 in 2006 (right) and a shoebox for examining an event in details (left). </a:t>
            </a:r>
            <a:endParaRPr lang="en-US" sz="2000" smtClean="0"/>
          </a:p>
        </p:txBody>
      </p:sp>
      <p:pic>
        <p:nvPicPr>
          <p:cNvPr id="10246" name="Picture 10" descr="figure1_eventview"/>
          <p:cNvPicPr>
            <a:picLocks noChangeAspect="1" noChangeArrowheads="1"/>
          </p:cNvPicPr>
          <p:nvPr/>
        </p:nvPicPr>
        <p:blipFill>
          <a:blip r:embed="rId2" cstate="print"/>
          <a:srcRect/>
          <a:stretch>
            <a:fillRect/>
          </a:stretch>
        </p:blipFill>
        <p:spPr bwMode="auto">
          <a:xfrm>
            <a:off x="2438400" y="2057400"/>
            <a:ext cx="6705600" cy="4006850"/>
          </a:xfrm>
          <a:prstGeom prst="rect">
            <a:avLst/>
          </a:prstGeom>
          <a:noFill/>
          <a:ln w="9525">
            <a:noFill/>
            <a:miter lim="800000"/>
            <a:headEnd/>
            <a:tailEnd/>
          </a:ln>
        </p:spPr>
      </p:pic>
      <p:pic>
        <p:nvPicPr>
          <p:cNvPr id="10247" name="Picture 9"/>
          <p:cNvPicPr>
            <a:picLocks noChangeAspect="1" noChangeArrowheads="1"/>
          </p:cNvPicPr>
          <p:nvPr/>
        </p:nvPicPr>
        <p:blipFill>
          <a:blip r:embed="rId3" cstate="print"/>
          <a:srcRect/>
          <a:stretch>
            <a:fillRect/>
          </a:stretch>
        </p:blipFill>
        <p:spPr bwMode="auto">
          <a:xfrm>
            <a:off x="0" y="2057400"/>
            <a:ext cx="3168650" cy="4038600"/>
          </a:xfrm>
          <a:prstGeom prst="rect">
            <a:avLst/>
          </a:prstGeom>
          <a:noFill/>
          <a:ln w="9525">
            <a:noFill/>
            <a:miter lim="800000"/>
            <a:headEnd/>
            <a:tailEnd/>
          </a:ln>
        </p:spPr>
      </p:pic>
      <p:sp>
        <p:nvSpPr>
          <p:cNvPr id="2059" name="AutoShape 11"/>
          <p:cNvSpPr>
            <a:spLocks noChangeArrowheads="1"/>
          </p:cNvSpPr>
          <p:nvPr/>
        </p:nvSpPr>
        <p:spPr bwMode="auto">
          <a:xfrm>
            <a:off x="5410200" y="4038600"/>
            <a:ext cx="1524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FF3300"/>
              </a:solidFill>
              <a:latin typeface="Arial" charset="0"/>
            </a:endParaRPr>
          </a:p>
        </p:txBody>
      </p:sp>
      <p:sp>
        <p:nvSpPr>
          <p:cNvPr id="10249" name="Rectangle 13"/>
          <p:cNvSpPr>
            <a:spLocks noChangeArrowheads="1"/>
          </p:cNvSpPr>
          <p:nvPr/>
        </p:nvSpPr>
        <p:spPr bwMode="auto">
          <a:xfrm>
            <a:off x="0" y="533400"/>
            <a:ext cx="9144000" cy="1552575"/>
          </a:xfrm>
          <a:prstGeom prst="rect">
            <a:avLst/>
          </a:prstGeom>
          <a:noFill/>
          <a:ln w="9525">
            <a:noFill/>
            <a:miter lim="800000"/>
            <a:headEnd/>
            <a:tailEnd/>
          </a:ln>
        </p:spPr>
        <p:txBody>
          <a:bodyPr anchor="ctr">
            <a:spAutoFit/>
          </a:bodyPr>
          <a:lstStyle/>
          <a:p>
            <a:pPr marL="342900" indent="-342900"/>
            <a:r>
              <a:rPr lang="en-US" altLang="ko-KR" dirty="0">
                <a:ea typeface="굴림"/>
                <a:cs typeface="굴림"/>
              </a:rPr>
              <a:t>Features: </a:t>
            </a:r>
          </a:p>
          <a:p>
            <a:pPr marL="342900" indent="-342900">
              <a:buFontTx/>
              <a:buChar char="•"/>
            </a:pPr>
            <a:r>
              <a:rPr lang="en-US" altLang="ko-KR" dirty="0">
                <a:ea typeface="굴림"/>
                <a:cs typeface="굴림"/>
              </a:rPr>
              <a:t>Automatic incremental event extraction, </a:t>
            </a:r>
          </a:p>
          <a:p>
            <a:pPr marL="342900" indent="-342900">
              <a:buFontTx/>
              <a:buChar char="•"/>
            </a:pPr>
            <a:r>
              <a:rPr lang="en-US" altLang="ko-KR" dirty="0">
                <a:ea typeface="굴림"/>
                <a:cs typeface="굴림"/>
              </a:rPr>
              <a:t>Event browsing and inspection</a:t>
            </a:r>
          </a:p>
          <a:p>
            <a:pPr marL="342900" indent="-342900">
              <a:buFontTx/>
              <a:buChar char="•"/>
            </a:pPr>
            <a:r>
              <a:rPr lang="en-US" altLang="ko-KR" dirty="0">
                <a:ea typeface="굴림"/>
                <a:cs typeface="굴림"/>
              </a:rPr>
              <a:t>A rich set of navigation, search, and analysis tools.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cs.uncc.edu/~jyang13/LMDV/Projec8.jpg"/>
          <p:cNvPicPr>
            <a:picLocks noChangeAspect="1" noChangeArrowheads="1"/>
          </p:cNvPicPr>
          <p:nvPr/>
        </p:nvPicPr>
        <p:blipFill>
          <a:blip r:embed="rId3" cstate="print"/>
          <a:srcRect/>
          <a:stretch>
            <a:fillRect/>
          </a:stretch>
        </p:blipFill>
        <p:spPr bwMode="auto">
          <a:xfrm>
            <a:off x="2851479" y="1387365"/>
            <a:ext cx="7201657" cy="5050219"/>
          </a:xfrm>
          <a:prstGeom prst="rect">
            <a:avLst/>
          </a:prstGeom>
          <a:noFill/>
        </p:spPr>
      </p:pic>
      <p:sp>
        <p:nvSpPr>
          <p:cNvPr id="11267" name="Text Box 4"/>
          <p:cNvSpPr txBox="1">
            <a:spLocks noChangeArrowheads="1"/>
          </p:cNvSpPr>
          <p:nvPr/>
        </p:nvSpPr>
        <p:spPr bwMode="auto">
          <a:xfrm>
            <a:off x="4953000" y="5348288"/>
            <a:ext cx="1301750" cy="366712"/>
          </a:xfrm>
          <a:prstGeom prst="rect">
            <a:avLst/>
          </a:prstGeom>
          <a:noFill/>
          <a:ln w="9525">
            <a:noFill/>
            <a:miter lim="800000"/>
            <a:headEnd/>
            <a:tailEnd/>
          </a:ln>
        </p:spPr>
        <p:txBody>
          <a:bodyPr wrap="none">
            <a:spAutoFit/>
          </a:bodyPr>
          <a:lstStyle/>
          <a:p>
            <a:r>
              <a:rPr lang="en-US" sz="1800"/>
              <a:t>EventRiver</a:t>
            </a:r>
          </a:p>
        </p:txBody>
      </p:sp>
      <p:sp>
        <p:nvSpPr>
          <p:cNvPr id="11268" name="Oval 6"/>
          <p:cNvSpPr>
            <a:spLocks noChangeArrowheads="1"/>
          </p:cNvSpPr>
          <p:nvPr/>
        </p:nvSpPr>
        <p:spPr bwMode="auto">
          <a:xfrm>
            <a:off x="6761163" y="3281363"/>
            <a:ext cx="1447800" cy="1066800"/>
          </a:xfrm>
          <a:prstGeom prst="ellipse">
            <a:avLst/>
          </a:prstGeom>
          <a:noFill/>
          <a:ln w="28575">
            <a:solidFill>
              <a:srgbClr val="FF0000"/>
            </a:solidFill>
            <a:round/>
            <a:headEnd/>
            <a:tailEnd/>
          </a:ln>
        </p:spPr>
        <p:txBody>
          <a:bodyPr wrap="none" anchor="ctr"/>
          <a:lstStyle/>
          <a:p>
            <a:endParaRPr lang="en-US">
              <a:latin typeface="Times"/>
            </a:endParaRPr>
          </a:p>
        </p:txBody>
      </p:sp>
      <p:pic>
        <p:nvPicPr>
          <p:cNvPr id="11269" name="Picture 9" descr="asso"/>
          <p:cNvPicPr>
            <a:picLocks noChangeAspect="1" noChangeArrowheads="1"/>
          </p:cNvPicPr>
          <p:nvPr/>
        </p:nvPicPr>
        <p:blipFill>
          <a:blip r:embed="rId4" cstate="print"/>
          <a:srcRect t="3970"/>
          <a:stretch>
            <a:fillRect/>
          </a:stretch>
        </p:blipFill>
        <p:spPr bwMode="auto">
          <a:xfrm>
            <a:off x="0" y="4781550"/>
            <a:ext cx="2805113" cy="2384425"/>
          </a:xfrm>
          <a:prstGeom prst="rect">
            <a:avLst/>
          </a:prstGeom>
          <a:noFill/>
          <a:ln w="9525">
            <a:noFill/>
            <a:miter lim="800000"/>
            <a:headEnd/>
            <a:tailEnd/>
          </a:ln>
        </p:spPr>
      </p:pic>
      <p:sp>
        <p:nvSpPr>
          <p:cNvPr id="11270" name="Line 10"/>
          <p:cNvSpPr>
            <a:spLocks noChangeShapeType="1"/>
          </p:cNvSpPr>
          <p:nvPr/>
        </p:nvSpPr>
        <p:spPr bwMode="auto">
          <a:xfrm flipV="1">
            <a:off x="2295525" y="4430713"/>
            <a:ext cx="1087438" cy="396875"/>
          </a:xfrm>
          <a:prstGeom prst="line">
            <a:avLst/>
          </a:prstGeom>
          <a:noFill/>
          <a:ln w="76200">
            <a:solidFill>
              <a:srgbClr val="CC0000"/>
            </a:solidFill>
            <a:round/>
            <a:headEnd type="triangle" w="med" len="med"/>
            <a:tailEnd type="triangle" w="med" len="med"/>
          </a:ln>
        </p:spPr>
        <p:txBody>
          <a:bodyPr/>
          <a:lstStyle/>
          <a:p>
            <a:endParaRPr lang="en-US"/>
          </a:p>
        </p:txBody>
      </p:sp>
      <p:pic>
        <p:nvPicPr>
          <p:cNvPr id="11271" name="Picture 11" descr="eventriver_figure2"/>
          <p:cNvPicPr>
            <a:picLocks noChangeAspect="1" noChangeArrowheads="1"/>
          </p:cNvPicPr>
          <p:nvPr/>
        </p:nvPicPr>
        <p:blipFill>
          <a:blip r:embed="rId5" cstate="print">
            <a:lum bright="12000"/>
          </a:blip>
          <a:srcRect l="66653" r="-560"/>
          <a:stretch>
            <a:fillRect/>
          </a:stretch>
        </p:blipFill>
        <p:spPr bwMode="auto">
          <a:xfrm>
            <a:off x="5716588" y="1851025"/>
            <a:ext cx="3565525" cy="4402138"/>
          </a:xfrm>
          <a:prstGeom prst="rect">
            <a:avLst/>
          </a:prstGeom>
          <a:noFill/>
          <a:ln w="9525">
            <a:noFill/>
            <a:miter lim="800000"/>
            <a:headEnd/>
            <a:tailEnd/>
          </a:ln>
        </p:spPr>
      </p:pic>
      <p:sp>
        <p:nvSpPr>
          <p:cNvPr id="11272" name="TextBox 12"/>
          <p:cNvSpPr txBox="1">
            <a:spLocks noChangeArrowheads="1"/>
          </p:cNvSpPr>
          <p:nvPr/>
        </p:nvSpPr>
        <p:spPr bwMode="auto">
          <a:xfrm>
            <a:off x="685800" y="381000"/>
            <a:ext cx="7772400" cy="584200"/>
          </a:xfrm>
          <a:prstGeom prst="rect">
            <a:avLst/>
          </a:prstGeom>
          <a:noFill/>
          <a:ln w="9525">
            <a:noFill/>
            <a:miter lim="800000"/>
            <a:headEnd/>
            <a:tailEnd/>
          </a:ln>
        </p:spPr>
        <p:txBody>
          <a:bodyPr>
            <a:spAutoFit/>
          </a:bodyPr>
          <a:lstStyle/>
          <a:p>
            <a:pPr algn="ctr"/>
            <a:r>
              <a:rPr lang="en-US" sz="3200" b="1"/>
              <a:t>EventRiver Exploration and Filtering</a:t>
            </a:r>
          </a:p>
        </p:txBody>
      </p:sp>
      <p:sp>
        <p:nvSpPr>
          <p:cNvPr id="14" name="Oval 13"/>
          <p:cNvSpPr/>
          <p:nvPr/>
        </p:nvSpPr>
        <p:spPr>
          <a:xfrm>
            <a:off x="5562600" y="1828800"/>
            <a:ext cx="2209800" cy="1371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i="1" dirty="0">
              <a:solidFill>
                <a:srgbClr val="C00000"/>
              </a:solidFill>
            </a:endParaRPr>
          </a:p>
        </p:txBody>
      </p:sp>
      <p:sp>
        <p:nvSpPr>
          <p:cNvPr id="15" name="Oval 14"/>
          <p:cNvSpPr/>
          <p:nvPr/>
        </p:nvSpPr>
        <p:spPr>
          <a:xfrm>
            <a:off x="0" y="1295400"/>
            <a:ext cx="40386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C00000"/>
                </a:solidFill>
              </a:rPr>
              <a:t>Search by Example</a:t>
            </a:r>
          </a:p>
        </p:txBody>
      </p:sp>
      <p:sp>
        <p:nvSpPr>
          <p:cNvPr id="16" name="Oval 15"/>
          <p:cNvSpPr/>
          <p:nvPr/>
        </p:nvSpPr>
        <p:spPr>
          <a:xfrm>
            <a:off x="5715000" y="4114800"/>
            <a:ext cx="19050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3"/>
          <p:cNvPicPr>
            <a:picLocks noChangeAspect="1" noChangeArrowheads="1"/>
          </p:cNvPicPr>
          <p:nvPr/>
        </p:nvPicPr>
        <p:blipFill>
          <a:blip r:embed="rId2" cstate="print"/>
          <a:srcRect l="2493"/>
          <a:stretch>
            <a:fillRect/>
          </a:stretch>
        </p:blipFill>
        <p:spPr bwMode="auto">
          <a:xfrm>
            <a:off x="4357688" y="0"/>
            <a:ext cx="4786312" cy="6858000"/>
          </a:xfrm>
          <a:prstGeom prst="rect">
            <a:avLst/>
          </a:prstGeom>
          <a:noFill/>
          <a:ln w="9525">
            <a:noFill/>
            <a:miter lim="800000"/>
            <a:headEnd/>
            <a:tailEnd/>
          </a:ln>
        </p:spPr>
      </p:pic>
      <p:sp>
        <p:nvSpPr>
          <p:cNvPr id="11" name="Inhaltsplatzhalter 10"/>
          <p:cNvSpPr>
            <a:spLocks noGrp="1"/>
          </p:cNvSpPr>
          <p:nvPr>
            <p:ph idx="1"/>
          </p:nvPr>
        </p:nvSpPr>
        <p:spPr>
          <a:xfrm>
            <a:off x="357188" y="1428750"/>
            <a:ext cx="3686175" cy="4768850"/>
          </a:xfrm>
        </p:spPr>
        <p:txBody>
          <a:bodyPr/>
          <a:lstStyle/>
          <a:p>
            <a:pPr marL="0" indent="0" eaLnBrk="1" hangingPunct="1">
              <a:buFontTx/>
              <a:buNone/>
              <a:defRPr/>
            </a:pPr>
            <a:r>
              <a:rPr lang="de-DE" sz="2000" smtClean="0"/>
              <a:t>50 RSS News Feeds featuring  the US Presidential Election in 2008 (10/9/2008 – 11/8/2008)</a:t>
            </a:r>
          </a:p>
          <a:p>
            <a:pPr eaLnBrk="1" hangingPunct="1">
              <a:defRPr/>
            </a:pPr>
            <a:endParaRPr lang="de-DE" sz="2000" smtClean="0"/>
          </a:p>
        </p:txBody>
      </p:sp>
      <p:pic>
        <p:nvPicPr>
          <p:cNvPr id="7172" name="Picture 7"/>
          <p:cNvPicPr>
            <a:picLocks noChangeAspect="1" noChangeArrowheads="1"/>
          </p:cNvPicPr>
          <p:nvPr/>
        </p:nvPicPr>
        <p:blipFill>
          <a:blip r:embed="rId3" cstate="print"/>
          <a:srcRect/>
          <a:stretch>
            <a:fillRect/>
          </a:stretch>
        </p:blipFill>
        <p:spPr bwMode="auto">
          <a:xfrm>
            <a:off x="428625" y="2571750"/>
            <a:ext cx="3000375" cy="1698625"/>
          </a:xfrm>
          <a:prstGeom prst="rect">
            <a:avLst/>
          </a:prstGeom>
          <a:noFill/>
          <a:ln w="9525">
            <a:noFill/>
            <a:miter lim="800000"/>
            <a:headEnd/>
            <a:tailEnd/>
          </a:ln>
        </p:spPr>
      </p:pic>
      <p:pic>
        <p:nvPicPr>
          <p:cNvPr id="7173" name="Picture 4"/>
          <p:cNvPicPr>
            <a:picLocks noChangeAspect="1" noChangeArrowheads="1"/>
          </p:cNvPicPr>
          <p:nvPr/>
        </p:nvPicPr>
        <p:blipFill>
          <a:blip r:embed="rId4" cstate="print"/>
          <a:srcRect/>
          <a:stretch>
            <a:fillRect/>
          </a:stretch>
        </p:blipFill>
        <p:spPr bwMode="auto">
          <a:xfrm>
            <a:off x="428625" y="4429125"/>
            <a:ext cx="3052763" cy="2141538"/>
          </a:xfrm>
          <a:prstGeom prst="rect">
            <a:avLst/>
          </a:prstGeom>
          <a:noFill/>
          <a:ln w="9525">
            <a:noFill/>
            <a:miter lim="800000"/>
            <a:headEnd/>
            <a:tailEnd/>
          </a:ln>
        </p:spPr>
      </p:pic>
      <p:sp>
        <p:nvSpPr>
          <p:cNvPr id="8" name="Rectangle 7"/>
          <p:cNvSpPr/>
          <p:nvPr/>
        </p:nvSpPr>
        <p:spPr>
          <a:xfrm>
            <a:off x="4267200" y="6172200"/>
            <a:ext cx="487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el 9"/>
          <p:cNvSpPr>
            <a:spLocks noGrp="1"/>
          </p:cNvSpPr>
          <p:nvPr>
            <p:ph type="title"/>
          </p:nvPr>
        </p:nvSpPr>
        <p:spPr bwMode="auto">
          <a:xfrm>
            <a:off x="-76200" y="228600"/>
            <a:ext cx="4800600" cy="4286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z="3200" b="1" dirty="0" smtClean="0">
                <a:solidFill>
                  <a:srgbClr val="002060"/>
                </a:solidFill>
                <a:latin typeface="Arial" pitchFamily="34" charset="0"/>
                <a:cs typeface="Arial" pitchFamily="34" charset="0"/>
              </a:rPr>
              <a:t>Sentiment Analysis</a:t>
            </a:r>
            <a:br>
              <a:rPr lang="de-DE" sz="3200" b="1" dirty="0" smtClean="0">
                <a:solidFill>
                  <a:srgbClr val="002060"/>
                </a:solidFill>
                <a:latin typeface="Arial" pitchFamily="34" charset="0"/>
                <a:cs typeface="Arial" pitchFamily="34" charset="0"/>
              </a:rPr>
            </a:br>
            <a:r>
              <a:rPr lang="de-DE" sz="3200" b="1" dirty="0" smtClean="0">
                <a:solidFill>
                  <a:srgbClr val="002060"/>
                </a:solidFill>
                <a:latin typeface="Arial" pitchFamily="34" charset="0"/>
                <a:cs typeface="Arial" pitchFamily="34" charset="0"/>
              </a:rPr>
              <a:t>on RSS Feeds</a:t>
            </a:r>
          </a:p>
        </p:txBody>
      </p:sp>
      <p:sp>
        <p:nvSpPr>
          <p:cNvPr id="7" name="TextBox 6"/>
          <p:cNvSpPr txBox="1"/>
          <p:nvPr/>
        </p:nvSpPr>
        <p:spPr>
          <a:xfrm>
            <a:off x="5410200" y="6211669"/>
            <a:ext cx="2514600" cy="646331"/>
          </a:xfrm>
          <a:prstGeom prst="rect">
            <a:avLst/>
          </a:prstGeom>
          <a:noFill/>
        </p:spPr>
        <p:txBody>
          <a:bodyPr wrap="square" rtlCol="0">
            <a:spAutoFit/>
          </a:bodyPr>
          <a:lstStyle/>
          <a:p>
            <a:r>
              <a:rPr lang="en-US" sz="1800" dirty="0" smtClean="0"/>
              <a:t>Work by Daniel </a:t>
            </a:r>
            <a:r>
              <a:rPr lang="en-US" sz="1800" dirty="0" err="1" smtClean="0"/>
              <a:t>Keim</a:t>
            </a:r>
            <a:r>
              <a:rPr lang="en-US" sz="1800" dirty="0" smtClean="0"/>
              <a:t> and his team</a:t>
            </a:r>
            <a:endParaRPr lang="en-US" sz="1800" dirty="0"/>
          </a:p>
        </p:txBody>
      </p:sp>
    </p:spTree>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057775"/>
            <a:ext cx="2732088" cy="180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triped Right Arrow 7"/>
          <p:cNvSpPr/>
          <p:nvPr/>
        </p:nvSpPr>
        <p:spPr>
          <a:xfrm rot="8625897">
            <a:off x="1779588" y="4581525"/>
            <a:ext cx="1612900" cy="338138"/>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882" fontAlgn="auto">
              <a:spcBef>
                <a:spcPts val="0"/>
              </a:spcBef>
              <a:spcAft>
                <a:spcPts val="0"/>
              </a:spcAft>
              <a:defRPr/>
            </a:pPr>
            <a:endParaRPr lang="en-US"/>
          </a:p>
        </p:txBody>
      </p:sp>
      <p:sp>
        <p:nvSpPr>
          <p:cNvPr id="9" name="Striped Right Arrow 8"/>
          <p:cNvSpPr/>
          <p:nvPr/>
        </p:nvSpPr>
        <p:spPr>
          <a:xfrm rot="2645379">
            <a:off x="2994025" y="4686300"/>
            <a:ext cx="1697038" cy="33972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882" fontAlgn="auto">
              <a:spcBef>
                <a:spcPts val="0"/>
              </a:spcBef>
              <a:spcAft>
                <a:spcPts val="0"/>
              </a:spcAft>
              <a:defRPr/>
            </a:pPr>
            <a:endParaRPr lang="en-US"/>
          </a:p>
        </p:txBody>
      </p:sp>
      <p:pic>
        <p:nvPicPr>
          <p:cNvPr id="16389" name="Picture 12" descr="C:\Documents and Settings\DONGNING LUO\Desktop\vis3.jpg"/>
          <p:cNvPicPr>
            <a:picLocks noChangeAspect="1" noChangeArrowheads="1"/>
          </p:cNvPicPr>
          <p:nvPr/>
        </p:nvPicPr>
        <p:blipFill>
          <a:blip r:embed="rId3" cstate="print"/>
          <a:srcRect/>
          <a:stretch>
            <a:fillRect/>
          </a:stretch>
        </p:blipFill>
        <p:spPr bwMode="auto">
          <a:xfrm>
            <a:off x="0" y="1604963"/>
            <a:ext cx="6172200" cy="2760662"/>
          </a:xfrm>
          <a:prstGeom prst="rect">
            <a:avLst/>
          </a:prstGeom>
          <a:noFill/>
          <a:ln w="9525">
            <a:noFill/>
            <a:miter lim="800000"/>
            <a:headEnd/>
            <a:tailEnd/>
          </a:ln>
        </p:spPr>
      </p:pic>
      <p:sp>
        <p:nvSpPr>
          <p:cNvPr id="16390" name="Rectangle 4"/>
          <p:cNvSpPr>
            <a:spLocks noChangeArrowheads="1"/>
          </p:cNvSpPr>
          <p:nvPr/>
        </p:nvSpPr>
        <p:spPr bwMode="auto">
          <a:xfrm>
            <a:off x="431800" y="0"/>
            <a:ext cx="8229600" cy="793750"/>
          </a:xfrm>
          <a:prstGeom prst="rect">
            <a:avLst/>
          </a:prstGeom>
          <a:noFill/>
          <a:ln w="9525">
            <a:noFill/>
            <a:miter lim="800000"/>
            <a:headEnd/>
            <a:tailEnd/>
          </a:ln>
        </p:spPr>
        <p:txBody>
          <a:bodyPr anchor="b"/>
          <a:lstStyle/>
          <a:p>
            <a:pPr algn="ctr"/>
            <a:r>
              <a:rPr lang="en-US" sz="2800" b="1">
                <a:solidFill>
                  <a:srgbClr val="000099"/>
                </a:solidFill>
              </a:rPr>
              <a:t>EventRiver: Expanded Capabilities</a:t>
            </a:r>
          </a:p>
        </p:txBody>
      </p:sp>
      <p:pic>
        <p:nvPicPr>
          <p:cNvPr id="16391" name="Picture 5"/>
          <p:cNvPicPr>
            <a:picLocks noChangeAspect="1" noChangeArrowheads="1"/>
          </p:cNvPicPr>
          <p:nvPr/>
        </p:nvPicPr>
        <p:blipFill>
          <a:blip r:embed="rId4" cstate="print"/>
          <a:srcRect/>
          <a:stretch>
            <a:fillRect/>
          </a:stretch>
        </p:blipFill>
        <p:spPr bwMode="auto">
          <a:xfrm>
            <a:off x="5310188" y="1524000"/>
            <a:ext cx="3833812" cy="5334000"/>
          </a:xfrm>
          <a:prstGeom prst="rect">
            <a:avLst/>
          </a:prstGeom>
          <a:noFill/>
          <a:ln w="9525">
            <a:noFill/>
            <a:miter lim="800000"/>
            <a:headEnd/>
            <a:tailEnd/>
          </a:ln>
        </p:spPr>
      </p:pic>
      <p:sp>
        <p:nvSpPr>
          <p:cNvPr id="10" name="Up-Down Arrow 9"/>
          <p:cNvSpPr/>
          <p:nvPr/>
        </p:nvSpPr>
        <p:spPr>
          <a:xfrm rot="5400000">
            <a:off x="5147469" y="3009107"/>
            <a:ext cx="333375" cy="795337"/>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ular Callout 11"/>
          <p:cNvSpPr/>
          <p:nvPr/>
        </p:nvSpPr>
        <p:spPr>
          <a:xfrm rot="10800000">
            <a:off x="163513" y="5348288"/>
            <a:ext cx="2452687" cy="669925"/>
          </a:xfrm>
          <a:prstGeom prst="wedge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882" fontAlgn="auto">
              <a:spcBef>
                <a:spcPts val="0"/>
              </a:spcBef>
              <a:spcAft>
                <a:spcPts val="0"/>
              </a:spcAft>
              <a:defRPr/>
            </a:pPr>
            <a:endParaRPr lang="en-US" sz="2000" dirty="0"/>
          </a:p>
        </p:txBody>
      </p:sp>
      <p:sp>
        <p:nvSpPr>
          <p:cNvPr id="16394" name="Rectangle 9"/>
          <p:cNvSpPr>
            <a:spLocks noChangeArrowheads="1"/>
          </p:cNvSpPr>
          <p:nvPr/>
        </p:nvSpPr>
        <p:spPr bwMode="auto">
          <a:xfrm>
            <a:off x="-150813" y="5330825"/>
            <a:ext cx="3067051" cy="708025"/>
          </a:xfrm>
          <a:prstGeom prst="rect">
            <a:avLst/>
          </a:prstGeom>
          <a:noFill/>
          <a:ln w="9525">
            <a:noFill/>
            <a:miter lim="800000"/>
            <a:headEnd/>
            <a:tailEnd/>
          </a:ln>
        </p:spPr>
        <p:txBody>
          <a:bodyPr>
            <a:spAutoFit/>
          </a:bodyPr>
          <a:lstStyle/>
          <a:p>
            <a:pPr algn="ctr"/>
            <a:r>
              <a:rPr lang="de-DE" sz="2000" b="1">
                <a:solidFill>
                  <a:schemeClr val="bg1"/>
                </a:solidFill>
                <a:latin typeface="Calibri" pitchFamily="34" charset="0"/>
              </a:rPr>
              <a:t>Geographic/Temporal Entity Extraction</a:t>
            </a:r>
          </a:p>
        </p:txBody>
      </p:sp>
      <p:sp>
        <p:nvSpPr>
          <p:cNvPr id="14" name="Rectangular Callout 13"/>
          <p:cNvSpPr/>
          <p:nvPr/>
        </p:nvSpPr>
        <p:spPr>
          <a:xfrm rot="10800000">
            <a:off x="2803525" y="5557838"/>
            <a:ext cx="2405063" cy="674687"/>
          </a:xfrm>
          <a:prstGeom prst="wedge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882" fontAlgn="auto">
              <a:spcBef>
                <a:spcPts val="0"/>
              </a:spcBef>
              <a:spcAft>
                <a:spcPts val="0"/>
              </a:spcAft>
              <a:defRPr/>
            </a:pPr>
            <a:endParaRPr lang="en-US" sz="2000" dirty="0"/>
          </a:p>
        </p:txBody>
      </p:sp>
      <p:sp>
        <p:nvSpPr>
          <p:cNvPr id="16396" name="Rectangle 9"/>
          <p:cNvSpPr>
            <a:spLocks noChangeArrowheads="1"/>
          </p:cNvSpPr>
          <p:nvPr/>
        </p:nvSpPr>
        <p:spPr bwMode="auto">
          <a:xfrm>
            <a:off x="2066925" y="5567363"/>
            <a:ext cx="3917950" cy="708025"/>
          </a:xfrm>
          <a:prstGeom prst="rect">
            <a:avLst/>
          </a:prstGeom>
          <a:noFill/>
          <a:ln w="9525">
            <a:noFill/>
            <a:miter lim="800000"/>
            <a:headEnd/>
            <a:tailEnd/>
          </a:ln>
        </p:spPr>
        <p:txBody>
          <a:bodyPr>
            <a:spAutoFit/>
          </a:bodyPr>
          <a:lstStyle/>
          <a:p>
            <a:pPr algn="ctr"/>
            <a:r>
              <a:rPr lang="de-DE" sz="2000" b="1">
                <a:solidFill>
                  <a:schemeClr val="bg1"/>
                </a:solidFill>
                <a:latin typeface="Calibri" pitchFamily="34" charset="0"/>
              </a:rPr>
              <a:t>Comparative Event</a:t>
            </a:r>
          </a:p>
          <a:p>
            <a:pPr algn="ctr"/>
            <a:r>
              <a:rPr lang="de-DE" sz="2000" b="1">
                <a:solidFill>
                  <a:schemeClr val="bg1"/>
                </a:solidFill>
                <a:latin typeface="Calibri" pitchFamily="34" charset="0"/>
              </a:rPr>
              <a:t>Trend Analysis</a:t>
            </a:r>
          </a:p>
        </p:txBody>
      </p:sp>
      <p:sp>
        <p:nvSpPr>
          <p:cNvPr id="16397" name="TextBox 16"/>
          <p:cNvSpPr txBox="1">
            <a:spLocks noChangeArrowheads="1"/>
          </p:cNvSpPr>
          <p:nvPr/>
        </p:nvSpPr>
        <p:spPr bwMode="auto">
          <a:xfrm>
            <a:off x="6088063" y="1146175"/>
            <a:ext cx="2352182" cy="400110"/>
          </a:xfrm>
          <a:prstGeom prst="rect">
            <a:avLst/>
          </a:prstGeom>
          <a:noFill/>
          <a:ln w="9525">
            <a:noFill/>
            <a:miter lim="800000"/>
            <a:headEnd/>
            <a:tailEnd/>
          </a:ln>
        </p:spPr>
        <p:txBody>
          <a:bodyPr wrap="none">
            <a:spAutoFit/>
          </a:bodyPr>
          <a:lstStyle/>
          <a:p>
            <a:r>
              <a:rPr lang="en-US" sz="2000" dirty="0" smtClean="0"/>
              <a:t>Sentiment Analysis</a:t>
            </a:r>
            <a:endParaRPr lang="en-US" sz="2000" dirty="0"/>
          </a:p>
        </p:txBody>
      </p:sp>
      <p:sp>
        <p:nvSpPr>
          <p:cNvPr id="16398" name="Slide Number Placeholder 14"/>
          <p:cNvSpPr>
            <a:spLocks noGrp="1"/>
          </p:cNvSpPr>
          <p:nvPr>
            <p:ph type="sldNum" sz="quarter" idx="11"/>
          </p:nvPr>
        </p:nvSpPr>
        <p:spPr>
          <a:noFill/>
        </p:spPr>
        <p:txBody>
          <a:bodyPr/>
          <a:lstStyle/>
          <a:p>
            <a:fld id="{EC120DCC-454A-4653-B048-F69F5F541645}"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800" b="1" dirty="0" smtClean="0">
                <a:solidFill>
                  <a:srgbClr val="000099"/>
                </a:solidFill>
              </a:rPr>
              <a:t>A Data Model for News Streams</a:t>
            </a:r>
          </a:p>
        </p:txBody>
      </p:sp>
      <p:sp>
        <p:nvSpPr>
          <p:cNvPr id="3" name="Content Placeholder 2"/>
          <p:cNvSpPr>
            <a:spLocks noGrp="1"/>
          </p:cNvSpPr>
          <p:nvPr>
            <p:ph idx="1"/>
          </p:nvPr>
        </p:nvSpPr>
        <p:spPr/>
        <p:txBody>
          <a:bodyPr>
            <a:scene3d>
              <a:camera prst="orthographicFront"/>
              <a:lightRig rig="threePt" dir="t"/>
            </a:scene3d>
            <a:sp3d extrusionH="57150">
              <a:bevelT w="38100" h="38100"/>
            </a:sp3d>
          </a:bodyPr>
          <a:lstStyle/>
          <a:p>
            <a:pPr>
              <a:defRPr/>
            </a:pPr>
            <a:r>
              <a:rPr lang="en-US" sz="2400" dirty="0" smtClean="0">
                <a:solidFill>
                  <a:srgbClr val="FF0000"/>
                </a:solidFill>
              </a:rPr>
              <a:t>Clustered News</a:t>
            </a:r>
            <a:r>
              <a:rPr lang="en-US" sz="2400" dirty="0" smtClean="0"/>
              <a:t>: daily news clusters; each cluster groups all the news reports towards the same incident.</a:t>
            </a:r>
            <a:endParaRPr lang="en-US" sz="2400" dirty="0"/>
          </a:p>
        </p:txBody>
      </p:sp>
      <p:cxnSp>
        <p:nvCxnSpPr>
          <p:cNvPr id="5" name="Curved Connector 4"/>
          <p:cNvCxnSpPr/>
          <p:nvPr/>
        </p:nvCxnSpPr>
        <p:spPr>
          <a:xfrm flipV="1">
            <a:off x="228600" y="29638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2" name="Curved Connector 11"/>
          <p:cNvCxnSpPr/>
          <p:nvPr/>
        </p:nvCxnSpPr>
        <p:spPr>
          <a:xfrm flipV="1">
            <a:off x="381000" y="31162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3" name="Curved Connector 12"/>
          <p:cNvCxnSpPr/>
          <p:nvPr/>
        </p:nvCxnSpPr>
        <p:spPr>
          <a:xfrm flipV="1">
            <a:off x="533400" y="32686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4" name="Curved Connector 13"/>
          <p:cNvCxnSpPr/>
          <p:nvPr/>
        </p:nvCxnSpPr>
        <p:spPr>
          <a:xfrm flipV="1">
            <a:off x="685800" y="34210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5" name="Curved Connector 14"/>
          <p:cNvCxnSpPr/>
          <p:nvPr/>
        </p:nvCxnSpPr>
        <p:spPr>
          <a:xfrm flipV="1">
            <a:off x="838200" y="35734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6" name="Curved Connector 15"/>
          <p:cNvCxnSpPr/>
          <p:nvPr/>
        </p:nvCxnSpPr>
        <p:spPr>
          <a:xfrm flipV="1">
            <a:off x="990600" y="37258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7" name="Curved Connector 16"/>
          <p:cNvCxnSpPr/>
          <p:nvPr/>
        </p:nvCxnSpPr>
        <p:spPr>
          <a:xfrm flipV="1">
            <a:off x="1143000" y="38782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8" name="Curved Connector 17"/>
          <p:cNvCxnSpPr/>
          <p:nvPr/>
        </p:nvCxnSpPr>
        <p:spPr>
          <a:xfrm flipV="1">
            <a:off x="1295400" y="40306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9" name="Curved Connector 18"/>
          <p:cNvCxnSpPr/>
          <p:nvPr/>
        </p:nvCxnSpPr>
        <p:spPr>
          <a:xfrm flipV="1">
            <a:off x="1447800" y="4183063"/>
            <a:ext cx="7696200" cy="762000"/>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sp>
        <p:nvSpPr>
          <p:cNvPr id="20" name="Flowchart: Connector 19"/>
          <p:cNvSpPr/>
          <p:nvPr/>
        </p:nvSpPr>
        <p:spPr>
          <a:xfrm>
            <a:off x="1524000" y="39544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1676400" y="44116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Connector 21"/>
          <p:cNvSpPr/>
          <p:nvPr/>
        </p:nvSpPr>
        <p:spPr>
          <a:xfrm>
            <a:off x="2133600" y="3802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Connector 22"/>
          <p:cNvSpPr/>
          <p:nvPr/>
        </p:nvSpPr>
        <p:spPr>
          <a:xfrm>
            <a:off x="2362200" y="4183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Connector 23"/>
          <p:cNvSpPr/>
          <p:nvPr/>
        </p:nvSpPr>
        <p:spPr>
          <a:xfrm>
            <a:off x="3581400" y="39544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Connector 24"/>
          <p:cNvSpPr/>
          <p:nvPr/>
        </p:nvSpPr>
        <p:spPr>
          <a:xfrm>
            <a:off x="4724400" y="3802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lowchart: Connector 25"/>
          <p:cNvSpPr/>
          <p:nvPr/>
        </p:nvSpPr>
        <p:spPr>
          <a:xfrm>
            <a:off x="4876800" y="3421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3886200" y="44116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4495800" y="4183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2895600" y="41068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5029200" y="42592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3124200" y="37258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7315200" y="37258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6248400" y="3802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6172200" y="34210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Connector 34"/>
          <p:cNvSpPr/>
          <p:nvPr/>
        </p:nvSpPr>
        <p:spPr>
          <a:xfrm>
            <a:off x="5791200" y="32686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lowchart: Connector 35"/>
          <p:cNvSpPr/>
          <p:nvPr/>
        </p:nvSpPr>
        <p:spPr>
          <a:xfrm>
            <a:off x="5638800" y="41068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lowchart: Connector 36"/>
          <p:cNvSpPr/>
          <p:nvPr/>
        </p:nvSpPr>
        <p:spPr>
          <a:xfrm>
            <a:off x="7620000" y="31162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Connector 37"/>
          <p:cNvSpPr/>
          <p:nvPr/>
        </p:nvSpPr>
        <p:spPr>
          <a:xfrm>
            <a:off x="6934200" y="32686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838200" y="38782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p:nvPr/>
        </p:nvCxnSpPr>
        <p:spPr>
          <a:xfrm rot="5400000">
            <a:off x="877094" y="43727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715294" y="43727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15094" y="43727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315494" y="42965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153694" y="41441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551907" y="4372769"/>
            <a:ext cx="2209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753894" y="40679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592094" y="40679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91894" y="4067969"/>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16200000" flipV="1">
            <a:off x="1591469" y="2751931"/>
            <a:ext cx="1270000" cy="490538"/>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75" name="TextBox 49"/>
          <p:cNvSpPr txBox="1">
            <a:spLocks noChangeArrowheads="1"/>
          </p:cNvSpPr>
          <p:nvPr/>
        </p:nvSpPr>
        <p:spPr bwMode="auto">
          <a:xfrm>
            <a:off x="1914525" y="5362575"/>
            <a:ext cx="5981700" cy="831850"/>
          </a:xfrm>
          <a:prstGeom prst="rect">
            <a:avLst/>
          </a:prstGeom>
          <a:noFill/>
          <a:ln w="9525">
            <a:noFill/>
            <a:miter lim="800000"/>
            <a:headEnd/>
            <a:tailEnd/>
          </a:ln>
        </p:spPr>
        <p:txBody>
          <a:bodyPr>
            <a:spAutoFit/>
          </a:bodyPr>
          <a:lstStyle/>
          <a:p>
            <a:r>
              <a:rPr lang="en-US" i="1"/>
              <a:t>Joint work between the U. Kontanz and UNC Charlotte  teams</a:t>
            </a:r>
          </a:p>
        </p:txBody>
      </p:sp>
      <p:sp>
        <p:nvSpPr>
          <p:cNvPr id="18476" name="Slide Number Placeholder 49"/>
          <p:cNvSpPr>
            <a:spLocks noGrp="1"/>
          </p:cNvSpPr>
          <p:nvPr>
            <p:ph type="sldNum" sz="quarter" idx="12"/>
          </p:nvPr>
        </p:nvSpPr>
        <p:spPr>
          <a:noFill/>
        </p:spPr>
        <p:txBody>
          <a:bodyPr/>
          <a:lstStyle/>
          <a:p>
            <a:fld id="{7C5152F0-59B2-4FFC-B416-76BC53C0D8A8}"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b="1" smtClean="0">
                <a:solidFill>
                  <a:srgbClr val="000099"/>
                </a:solidFill>
              </a:rPr>
              <a:t>A Data Model for News Streams</a:t>
            </a:r>
          </a:p>
        </p:txBody>
      </p:sp>
      <p:sp>
        <p:nvSpPr>
          <p:cNvPr id="19459" name="Content Placeholder 2"/>
          <p:cNvSpPr>
            <a:spLocks noGrp="1"/>
          </p:cNvSpPr>
          <p:nvPr>
            <p:ph idx="1"/>
          </p:nvPr>
        </p:nvSpPr>
        <p:spPr/>
        <p:txBody>
          <a:bodyPr/>
          <a:lstStyle/>
          <a:p>
            <a:r>
              <a:rPr lang="en-US" sz="2400" smtClean="0"/>
              <a:t>A (bursty)</a:t>
            </a:r>
            <a:r>
              <a:rPr lang="en-US" sz="2400" smtClean="0">
                <a:solidFill>
                  <a:srgbClr val="FF0000"/>
                </a:solidFill>
              </a:rPr>
              <a:t>Event</a:t>
            </a:r>
            <a:r>
              <a:rPr lang="en-US" sz="2400" smtClean="0"/>
              <a:t>: temporal divided portions of a </a:t>
            </a:r>
            <a:r>
              <a:rPr lang="en-US" sz="2400" smtClean="0">
                <a:solidFill>
                  <a:srgbClr val="FF0000"/>
                </a:solidFill>
              </a:rPr>
              <a:t>story </a:t>
            </a:r>
            <a:r>
              <a:rPr lang="en-US" sz="2400" smtClean="0"/>
              <a:t>based on time series analysis of the statistics of </a:t>
            </a:r>
            <a:r>
              <a:rPr lang="en-US" sz="2400" smtClean="0">
                <a:solidFill>
                  <a:srgbClr val="FF0000"/>
                </a:solidFill>
              </a:rPr>
              <a:t>clustered news</a:t>
            </a:r>
            <a:r>
              <a:rPr lang="en-US" sz="2400" smtClean="0"/>
              <a:t>. </a:t>
            </a:r>
          </a:p>
        </p:txBody>
      </p:sp>
      <p:cxnSp>
        <p:nvCxnSpPr>
          <p:cNvPr id="5" name="Straight Connector 4"/>
          <p:cNvCxnSpPr/>
          <p:nvPr/>
        </p:nvCxnSpPr>
        <p:spPr>
          <a:xfrm>
            <a:off x="1600200" y="4838700"/>
            <a:ext cx="6629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685801" y="3924300"/>
            <a:ext cx="18288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n 10"/>
          <p:cNvSpPr/>
          <p:nvPr/>
        </p:nvSpPr>
        <p:spPr>
          <a:xfrm>
            <a:off x="1676400" y="4076700"/>
            <a:ext cx="762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an 11"/>
          <p:cNvSpPr/>
          <p:nvPr/>
        </p:nvSpPr>
        <p:spPr>
          <a:xfrm>
            <a:off x="1828800" y="3924300"/>
            <a:ext cx="762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an 12"/>
          <p:cNvSpPr/>
          <p:nvPr/>
        </p:nvSpPr>
        <p:spPr>
          <a:xfrm>
            <a:off x="2895600" y="4076700"/>
            <a:ext cx="762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Can 13"/>
          <p:cNvSpPr/>
          <p:nvPr/>
        </p:nvSpPr>
        <p:spPr>
          <a:xfrm>
            <a:off x="2590800" y="4381500"/>
            <a:ext cx="762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an 14"/>
          <p:cNvSpPr/>
          <p:nvPr/>
        </p:nvSpPr>
        <p:spPr>
          <a:xfrm>
            <a:off x="2438400" y="4152900"/>
            <a:ext cx="76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an 15"/>
          <p:cNvSpPr/>
          <p:nvPr/>
        </p:nvSpPr>
        <p:spPr>
          <a:xfrm>
            <a:off x="2133600" y="3467100"/>
            <a:ext cx="76200" cy="1371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Can 16"/>
          <p:cNvSpPr/>
          <p:nvPr/>
        </p:nvSpPr>
        <p:spPr>
          <a:xfrm>
            <a:off x="2743200" y="4152900"/>
            <a:ext cx="76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Can 17"/>
          <p:cNvSpPr/>
          <p:nvPr/>
        </p:nvSpPr>
        <p:spPr>
          <a:xfrm>
            <a:off x="1981200" y="3086100"/>
            <a:ext cx="76200" cy="1752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Can 18"/>
          <p:cNvSpPr/>
          <p:nvPr/>
        </p:nvSpPr>
        <p:spPr>
          <a:xfrm>
            <a:off x="2286000" y="3619500"/>
            <a:ext cx="76200" cy="1219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Can 24"/>
          <p:cNvSpPr/>
          <p:nvPr/>
        </p:nvSpPr>
        <p:spPr>
          <a:xfrm>
            <a:off x="3810000" y="4533900"/>
            <a:ext cx="76200" cy="304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Can 25"/>
          <p:cNvSpPr/>
          <p:nvPr/>
        </p:nvSpPr>
        <p:spPr>
          <a:xfrm>
            <a:off x="3200400" y="3162300"/>
            <a:ext cx="76200" cy="1676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Can 26"/>
          <p:cNvSpPr/>
          <p:nvPr/>
        </p:nvSpPr>
        <p:spPr>
          <a:xfrm>
            <a:off x="3505200" y="4000500"/>
            <a:ext cx="76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n 27"/>
          <p:cNvSpPr/>
          <p:nvPr/>
        </p:nvSpPr>
        <p:spPr>
          <a:xfrm>
            <a:off x="3352800" y="3543300"/>
            <a:ext cx="76200" cy="1295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Can 28"/>
          <p:cNvSpPr/>
          <p:nvPr/>
        </p:nvSpPr>
        <p:spPr>
          <a:xfrm>
            <a:off x="3657600" y="4152900"/>
            <a:ext cx="76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Can 29"/>
          <p:cNvSpPr/>
          <p:nvPr/>
        </p:nvSpPr>
        <p:spPr>
          <a:xfrm>
            <a:off x="3048000" y="4381500"/>
            <a:ext cx="762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an 30"/>
          <p:cNvSpPr/>
          <p:nvPr/>
        </p:nvSpPr>
        <p:spPr>
          <a:xfrm>
            <a:off x="3962400" y="4076700"/>
            <a:ext cx="762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Can 31"/>
          <p:cNvSpPr/>
          <p:nvPr/>
        </p:nvSpPr>
        <p:spPr>
          <a:xfrm>
            <a:off x="4114800" y="3848100"/>
            <a:ext cx="76200" cy="990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Can 32"/>
          <p:cNvSpPr/>
          <p:nvPr/>
        </p:nvSpPr>
        <p:spPr>
          <a:xfrm>
            <a:off x="4267200" y="4305300"/>
            <a:ext cx="762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an 33"/>
          <p:cNvSpPr/>
          <p:nvPr/>
        </p:nvSpPr>
        <p:spPr>
          <a:xfrm>
            <a:off x="4419600" y="4076700"/>
            <a:ext cx="762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Can 34"/>
          <p:cNvSpPr/>
          <p:nvPr/>
        </p:nvSpPr>
        <p:spPr>
          <a:xfrm>
            <a:off x="4572000" y="4076700"/>
            <a:ext cx="762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Can 35"/>
          <p:cNvSpPr/>
          <p:nvPr/>
        </p:nvSpPr>
        <p:spPr>
          <a:xfrm>
            <a:off x="4724400" y="4533900"/>
            <a:ext cx="76200" cy="304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Can 36"/>
          <p:cNvSpPr/>
          <p:nvPr/>
        </p:nvSpPr>
        <p:spPr>
          <a:xfrm>
            <a:off x="5029200" y="4457700"/>
            <a:ext cx="762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Can 37"/>
          <p:cNvSpPr/>
          <p:nvPr/>
        </p:nvSpPr>
        <p:spPr>
          <a:xfrm>
            <a:off x="5181600" y="4152900"/>
            <a:ext cx="76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Can 38"/>
          <p:cNvSpPr/>
          <p:nvPr/>
        </p:nvSpPr>
        <p:spPr>
          <a:xfrm>
            <a:off x="5334000" y="3390900"/>
            <a:ext cx="76200" cy="1447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an 39"/>
          <p:cNvSpPr/>
          <p:nvPr/>
        </p:nvSpPr>
        <p:spPr>
          <a:xfrm>
            <a:off x="5486400" y="4000500"/>
            <a:ext cx="76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an 40"/>
          <p:cNvSpPr/>
          <p:nvPr/>
        </p:nvSpPr>
        <p:spPr>
          <a:xfrm>
            <a:off x="5638800" y="4305300"/>
            <a:ext cx="762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an 41"/>
          <p:cNvSpPr/>
          <p:nvPr/>
        </p:nvSpPr>
        <p:spPr>
          <a:xfrm>
            <a:off x="5791200" y="4152900"/>
            <a:ext cx="76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Can 42"/>
          <p:cNvSpPr/>
          <p:nvPr/>
        </p:nvSpPr>
        <p:spPr>
          <a:xfrm>
            <a:off x="5943600" y="4610100"/>
            <a:ext cx="76200" cy="228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Can 43"/>
          <p:cNvSpPr/>
          <p:nvPr/>
        </p:nvSpPr>
        <p:spPr>
          <a:xfrm>
            <a:off x="6096000" y="4152900"/>
            <a:ext cx="762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Can 44"/>
          <p:cNvSpPr/>
          <p:nvPr/>
        </p:nvSpPr>
        <p:spPr>
          <a:xfrm>
            <a:off x="6248400" y="3771900"/>
            <a:ext cx="762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Can 45"/>
          <p:cNvSpPr/>
          <p:nvPr/>
        </p:nvSpPr>
        <p:spPr>
          <a:xfrm>
            <a:off x="6400800" y="3695700"/>
            <a:ext cx="76200" cy="1143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Can 46"/>
          <p:cNvSpPr/>
          <p:nvPr/>
        </p:nvSpPr>
        <p:spPr>
          <a:xfrm>
            <a:off x="6553200" y="4305300"/>
            <a:ext cx="762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an 47"/>
          <p:cNvSpPr/>
          <p:nvPr/>
        </p:nvSpPr>
        <p:spPr>
          <a:xfrm>
            <a:off x="6705600" y="4686300"/>
            <a:ext cx="76200" cy="152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an 48"/>
          <p:cNvSpPr/>
          <p:nvPr/>
        </p:nvSpPr>
        <p:spPr>
          <a:xfrm>
            <a:off x="6858000" y="4686300"/>
            <a:ext cx="76200" cy="152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an 50"/>
          <p:cNvSpPr/>
          <p:nvPr/>
        </p:nvSpPr>
        <p:spPr>
          <a:xfrm>
            <a:off x="7010400" y="4610100"/>
            <a:ext cx="76200" cy="228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Left Brace 51"/>
          <p:cNvSpPr/>
          <p:nvPr/>
        </p:nvSpPr>
        <p:spPr>
          <a:xfrm rot="16200000">
            <a:off x="2171700" y="4419600"/>
            <a:ext cx="304800" cy="12954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53" name="Left Brace 52"/>
          <p:cNvSpPr/>
          <p:nvPr/>
        </p:nvSpPr>
        <p:spPr>
          <a:xfrm rot="16200000">
            <a:off x="3238500" y="4648200"/>
            <a:ext cx="304800" cy="8382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54" name="Left Brace 53"/>
          <p:cNvSpPr/>
          <p:nvPr/>
        </p:nvSpPr>
        <p:spPr>
          <a:xfrm rot="16200000">
            <a:off x="4191000" y="4533900"/>
            <a:ext cx="304800" cy="10668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55" name="Left Brace 54"/>
          <p:cNvSpPr/>
          <p:nvPr/>
        </p:nvSpPr>
        <p:spPr>
          <a:xfrm rot="16200000">
            <a:off x="5334000" y="4610100"/>
            <a:ext cx="304800" cy="9144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56" name="Left Brace 55"/>
          <p:cNvSpPr/>
          <p:nvPr/>
        </p:nvSpPr>
        <p:spPr>
          <a:xfrm rot="16200000">
            <a:off x="6362700" y="4495800"/>
            <a:ext cx="304800" cy="11430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57" name="Flowchart: Process 56"/>
          <p:cNvSpPr/>
          <p:nvPr/>
        </p:nvSpPr>
        <p:spPr>
          <a:xfrm>
            <a:off x="609600" y="5435600"/>
            <a:ext cx="1054100" cy="304800"/>
          </a:xfrm>
          <a:prstGeom prst="flowChartProces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Event</a:t>
            </a:r>
          </a:p>
        </p:txBody>
      </p:sp>
      <p:sp>
        <p:nvSpPr>
          <p:cNvPr id="58" name="Flowchart: Process 57"/>
          <p:cNvSpPr/>
          <p:nvPr/>
        </p:nvSpPr>
        <p:spPr>
          <a:xfrm>
            <a:off x="2133600" y="5448300"/>
            <a:ext cx="304800" cy="304800"/>
          </a:xfrm>
          <a:prstGeom prst="flowChartProces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A</a:t>
            </a:r>
          </a:p>
        </p:txBody>
      </p:sp>
      <p:sp>
        <p:nvSpPr>
          <p:cNvPr id="59" name="Flowchart: Process 58"/>
          <p:cNvSpPr/>
          <p:nvPr/>
        </p:nvSpPr>
        <p:spPr>
          <a:xfrm>
            <a:off x="3276600" y="5448300"/>
            <a:ext cx="304800" cy="304800"/>
          </a:xfrm>
          <a:prstGeom prst="flowChartProces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B</a:t>
            </a:r>
          </a:p>
        </p:txBody>
      </p:sp>
      <p:sp>
        <p:nvSpPr>
          <p:cNvPr id="60" name="Flowchart: Process 59"/>
          <p:cNvSpPr/>
          <p:nvPr/>
        </p:nvSpPr>
        <p:spPr>
          <a:xfrm>
            <a:off x="6400800" y="5448300"/>
            <a:ext cx="304800" cy="304800"/>
          </a:xfrm>
          <a:prstGeom prst="flowChartProces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E</a:t>
            </a:r>
          </a:p>
        </p:txBody>
      </p:sp>
      <p:sp>
        <p:nvSpPr>
          <p:cNvPr id="61" name="Flowchart: Process 60"/>
          <p:cNvSpPr/>
          <p:nvPr/>
        </p:nvSpPr>
        <p:spPr>
          <a:xfrm>
            <a:off x="4191000" y="5448300"/>
            <a:ext cx="304800" cy="304800"/>
          </a:xfrm>
          <a:prstGeom prst="flowChartProces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C</a:t>
            </a:r>
          </a:p>
        </p:txBody>
      </p:sp>
      <p:sp>
        <p:nvSpPr>
          <p:cNvPr id="62" name="Flowchart: Process 61"/>
          <p:cNvSpPr/>
          <p:nvPr/>
        </p:nvSpPr>
        <p:spPr>
          <a:xfrm>
            <a:off x="5334000" y="5448300"/>
            <a:ext cx="304800" cy="304800"/>
          </a:xfrm>
          <a:prstGeom prst="flowChartProces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D</a:t>
            </a:r>
          </a:p>
        </p:txBody>
      </p:sp>
      <p:sp>
        <p:nvSpPr>
          <p:cNvPr id="63" name="Round Single Corner Rectangle 62"/>
          <p:cNvSpPr/>
          <p:nvPr/>
        </p:nvSpPr>
        <p:spPr>
          <a:xfrm>
            <a:off x="6324600" y="2833688"/>
            <a:ext cx="2057400" cy="644525"/>
          </a:xfrm>
          <a:prstGeom prst="round1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t>A News Story</a:t>
            </a:r>
          </a:p>
        </p:txBody>
      </p:sp>
      <p:sp>
        <p:nvSpPr>
          <p:cNvPr id="19509" name="TextBox 64"/>
          <p:cNvSpPr txBox="1">
            <a:spLocks noChangeArrowheads="1"/>
          </p:cNvSpPr>
          <p:nvPr/>
        </p:nvSpPr>
        <p:spPr bwMode="auto">
          <a:xfrm>
            <a:off x="7620000" y="4865688"/>
            <a:ext cx="844550" cy="400050"/>
          </a:xfrm>
          <a:prstGeom prst="rect">
            <a:avLst/>
          </a:prstGeom>
          <a:noFill/>
          <a:ln w="9525">
            <a:noFill/>
            <a:miter lim="800000"/>
            <a:headEnd/>
            <a:tailEnd/>
          </a:ln>
        </p:spPr>
        <p:txBody>
          <a:bodyPr>
            <a:spAutoFit/>
          </a:bodyPr>
          <a:lstStyle/>
          <a:p>
            <a:r>
              <a:rPr lang="en-US" sz="2000"/>
              <a:t>Date</a:t>
            </a:r>
          </a:p>
        </p:txBody>
      </p:sp>
      <p:cxnSp>
        <p:nvCxnSpPr>
          <p:cNvPr id="66" name="Straight Arrow Connector 65"/>
          <p:cNvCxnSpPr/>
          <p:nvPr/>
        </p:nvCxnSpPr>
        <p:spPr>
          <a:xfrm>
            <a:off x="7696200" y="48387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1105694" y="3199606"/>
            <a:ext cx="990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12" name="TextBox 67"/>
          <p:cNvSpPr txBox="1">
            <a:spLocks noChangeArrowheads="1"/>
          </p:cNvSpPr>
          <p:nvPr/>
        </p:nvSpPr>
        <p:spPr bwMode="auto">
          <a:xfrm>
            <a:off x="596900" y="3048000"/>
            <a:ext cx="1143000" cy="708025"/>
          </a:xfrm>
          <a:prstGeom prst="rect">
            <a:avLst/>
          </a:prstGeom>
          <a:noFill/>
          <a:ln w="9525">
            <a:noFill/>
            <a:miter lim="800000"/>
            <a:headEnd/>
            <a:tailEnd/>
          </a:ln>
        </p:spPr>
        <p:txBody>
          <a:bodyPr>
            <a:spAutoFit/>
          </a:bodyPr>
          <a:lstStyle/>
          <a:p>
            <a:r>
              <a:rPr lang="en-US" sz="2000"/>
              <a:t>Cluster</a:t>
            </a:r>
          </a:p>
          <a:p>
            <a:pPr algn="ctr"/>
            <a:r>
              <a:rPr lang="en-US" sz="2000"/>
              <a:t>Size</a:t>
            </a:r>
          </a:p>
        </p:txBody>
      </p:sp>
      <p:sp>
        <p:nvSpPr>
          <p:cNvPr id="19513" name="Slide Number Placeholder 63"/>
          <p:cNvSpPr>
            <a:spLocks noGrp="1"/>
          </p:cNvSpPr>
          <p:nvPr>
            <p:ph type="sldNum" sz="quarter" idx="12"/>
          </p:nvPr>
        </p:nvSpPr>
        <p:spPr>
          <a:noFill/>
        </p:spPr>
        <p:txBody>
          <a:bodyPr/>
          <a:lstStyle/>
          <a:p>
            <a:fld id="{2E029ACA-6397-4529-8C5A-EAF5EDFA8433}"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5465763"/>
            <a:ext cx="9144000" cy="1554162"/>
          </a:xfrm>
          <a:prstGeom prst="rect">
            <a:avLst/>
          </a:prstGeom>
          <a:solidFill>
            <a:schemeClr val="bg1"/>
          </a:solidFill>
          <a:ln w="9525">
            <a:noFill/>
            <a:miter lim="800000"/>
            <a:headEnd/>
            <a:tailEnd/>
          </a:ln>
        </p:spPr>
        <p:txBody>
          <a:bodyPr wrap="none" anchor="ctr"/>
          <a:lstStyle/>
          <a:p>
            <a:endParaRPr lang="en-US"/>
          </a:p>
        </p:txBody>
      </p:sp>
      <p:sp>
        <p:nvSpPr>
          <p:cNvPr id="43" name="TextBox 42"/>
          <p:cNvSpPr txBox="1"/>
          <p:nvPr/>
        </p:nvSpPr>
        <p:spPr>
          <a:xfrm>
            <a:off x="247650" y="1466850"/>
            <a:ext cx="1981200" cy="23082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Are there any correlations between </a:t>
            </a:r>
            <a:r>
              <a:rPr lang="en-US" dirty="0">
                <a:solidFill>
                  <a:srgbClr val="FF0000"/>
                </a:solidFill>
              </a:rPr>
              <a:t>Story 1 </a:t>
            </a:r>
            <a:r>
              <a:rPr lang="en-US" dirty="0"/>
              <a:t>and </a:t>
            </a:r>
            <a:r>
              <a:rPr lang="en-US" dirty="0">
                <a:solidFill>
                  <a:srgbClr val="FF0000"/>
                </a:solidFill>
              </a:rPr>
              <a:t>Story 2   </a:t>
            </a:r>
            <a:r>
              <a:rPr lang="en-US" dirty="0"/>
              <a:t>?</a:t>
            </a:r>
          </a:p>
        </p:txBody>
      </p:sp>
      <p:sp>
        <p:nvSpPr>
          <p:cNvPr id="20484" name="Title 1"/>
          <p:cNvSpPr>
            <a:spLocks noGrp="1"/>
          </p:cNvSpPr>
          <p:nvPr>
            <p:ph type="title"/>
          </p:nvPr>
        </p:nvSpPr>
        <p:spPr/>
        <p:txBody>
          <a:bodyPr/>
          <a:lstStyle/>
          <a:p>
            <a:r>
              <a:rPr lang="en-US" sz="2800" b="1" smtClean="0">
                <a:solidFill>
                  <a:srgbClr val="000099"/>
                </a:solidFill>
              </a:rPr>
              <a:t>A Data Model for News Streams</a:t>
            </a:r>
          </a:p>
        </p:txBody>
      </p:sp>
      <p:sp>
        <p:nvSpPr>
          <p:cNvPr id="4" name="Oval 3"/>
          <p:cNvSpPr/>
          <p:nvPr/>
        </p:nvSpPr>
        <p:spPr>
          <a:xfrm>
            <a:off x="3352800" y="1828800"/>
            <a:ext cx="1676400" cy="10668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rPr>
              <a:t>News Stream</a:t>
            </a:r>
          </a:p>
        </p:txBody>
      </p:sp>
      <p:sp>
        <p:nvSpPr>
          <p:cNvPr id="5" name="Oval 4"/>
          <p:cNvSpPr/>
          <p:nvPr/>
        </p:nvSpPr>
        <p:spPr>
          <a:xfrm>
            <a:off x="609600" y="3810000"/>
            <a:ext cx="1524000" cy="8382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t>Story 1</a:t>
            </a:r>
          </a:p>
        </p:txBody>
      </p:sp>
      <p:sp>
        <p:nvSpPr>
          <p:cNvPr id="6" name="Oval 5"/>
          <p:cNvSpPr/>
          <p:nvPr/>
        </p:nvSpPr>
        <p:spPr>
          <a:xfrm>
            <a:off x="2895600" y="3733800"/>
            <a:ext cx="1676400" cy="9144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t>Story 2</a:t>
            </a:r>
          </a:p>
        </p:txBody>
      </p:sp>
      <p:sp>
        <p:nvSpPr>
          <p:cNvPr id="9" name="Oval 8"/>
          <p:cNvSpPr/>
          <p:nvPr/>
        </p:nvSpPr>
        <p:spPr>
          <a:xfrm>
            <a:off x="6096000" y="3733800"/>
            <a:ext cx="1600200" cy="9144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t>Story n</a:t>
            </a:r>
          </a:p>
        </p:txBody>
      </p:sp>
      <p:sp>
        <p:nvSpPr>
          <p:cNvPr id="20489" name="TextBox 9"/>
          <p:cNvSpPr txBox="1">
            <a:spLocks noChangeArrowheads="1"/>
          </p:cNvSpPr>
          <p:nvPr/>
        </p:nvSpPr>
        <p:spPr bwMode="auto">
          <a:xfrm>
            <a:off x="5029200" y="4114800"/>
            <a:ext cx="838200" cy="400050"/>
          </a:xfrm>
          <a:prstGeom prst="rect">
            <a:avLst/>
          </a:prstGeom>
          <a:noFill/>
          <a:ln w="9525">
            <a:noFill/>
            <a:miter lim="800000"/>
            <a:headEnd/>
            <a:tailEnd/>
          </a:ln>
        </p:spPr>
        <p:txBody>
          <a:bodyPr>
            <a:spAutoFit/>
          </a:bodyPr>
          <a:lstStyle/>
          <a:p>
            <a:r>
              <a:rPr lang="en-US" sz="2000"/>
              <a:t>……</a:t>
            </a:r>
          </a:p>
        </p:txBody>
      </p:sp>
      <p:sp>
        <p:nvSpPr>
          <p:cNvPr id="12" name="Oval 11"/>
          <p:cNvSpPr/>
          <p:nvPr/>
        </p:nvSpPr>
        <p:spPr>
          <a:xfrm>
            <a:off x="152400" y="5638800"/>
            <a:ext cx="1828800" cy="533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t>Clustered News</a:t>
            </a:r>
          </a:p>
        </p:txBody>
      </p:sp>
      <p:sp>
        <p:nvSpPr>
          <p:cNvPr id="13" name="Oval 12"/>
          <p:cNvSpPr/>
          <p:nvPr/>
        </p:nvSpPr>
        <p:spPr>
          <a:xfrm>
            <a:off x="5867400" y="5562600"/>
            <a:ext cx="18288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t>Clustered News</a:t>
            </a:r>
          </a:p>
        </p:txBody>
      </p:sp>
      <p:sp>
        <p:nvSpPr>
          <p:cNvPr id="14" name="Oval 13"/>
          <p:cNvSpPr/>
          <p:nvPr/>
        </p:nvSpPr>
        <p:spPr>
          <a:xfrm>
            <a:off x="2971800" y="5638800"/>
            <a:ext cx="18288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t>Clustered News</a:t>
            </a:r>
          </a:p>
        </p:txBody>
      </p:sp>
      <p:cxnSp>
        <p:nvCxnSpPr>
          <p:cNvPr id="16" name="Straight Arrow Connector 15"/>
          <p:cNvCxnSpPr/>
          <p:nvPr/>
        </p:nvCxnSpPr>
        <p:spPr>
          <a:xfrm rot="10800000" flipV="1">
            <a:off x="2286000" y="3124200"/>
            <a:ext cx="11430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10794" y="3352006"/>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048000"/>
            <a:ext cx="10668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610100" y="3314700"/>
            <a:ext cx="685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7" name="TextBox 27"/>
          <p:cNvSpPr txBox="1">
            <a:spLocks noChangeArrowheads="1"/>
          </p:cNvSpPr>
          <p:nvPr/>
        </p:nvSpPr>
        <p:spPr bwMode="auto">
          <a:xfrm>
            <a:off x="7848600" y="5715000"/>
            <a:ext cx="838200" cy="400050"/>
          </a:xfrm>
          <a:prstGeom prst="rect">
            <a:avLst/>
          </a:prstGeom>
          <a:noFill/>
          <a:ln w="9525">
            <a:noFill/>
            <a:miter lim="800000"/>
            <a:headEnd/>
            <a:tailEnd/>
          </a:ln>
        </p:spPr>
        <p:txBody>
          <a:bodyPr>
            <a:spAutoFit/>
          </a:bodyPr>
          <a:lstStyle/>
          <a:p>
            <a:r>
              <a:rPr lang="en-US" sz="2000"/>
              <a:t>……</a:t>
            </a:r>
          </a:p>
        </p:txBody>
      </p:sp>
      <p:sp>
        <p:nvSpPr>
          <p:cNvPr id="20498" name="TextBox 28"/>
          <p:cNvSpPr txBox="1">
            <a:spLocks noChangeArrowheads="1"/>
          </p:cNvSpPr>
          <p:nvPr/>
        </p:nvSpPr>
        <p:spPr bwMode="auto">
          <a:xfrm>
            <a:off x="4876800" y="5715000"/>
            <a:ext cx="838200" cy="400050"/>
          </a:xfrm>
          <a:prstGeom prst="rect">
            <a:avLst/>
          </a:prstGeom>
          <a:noFill/>
          <a:ln w="9525">
            <a:noFill/>
            <a:miter lim="800000"/>
            <a:headEnd/>
            <a:tailEnd/>
          </a:ln>
        </p:spPr>
        <p:txBody>
          <a:bodyPr>
            <a:spAutoFit/>
          </a:bodyPr>
          <a:lstStyle/>
          <a:p>
            <a:r>
              <a:rPr lang="en-US" sz="1900"/>
              <a:t>……</a:t>
            </a:r>
          </a:p>
        </p:txBody>
      </p:sp>
      <p:sp>
        <p:nvSpPr>
          <p:cNvPr id="20499" name="TextBox 29"/>
          <p:cNvSpPr txBox="1">
            <a:spLocks noChangeArrowheads="1"/>
          </p:cNvSpPr>
          <p:nvPr/>
        </p:nvSpPr>
        <p:spPr bwMode="auto">
          <a:xfrm>
            <a:off x="2133600" y="5715000"/>
            <a:ext cx="838200" cy="400050"/>
          </a:xfrm>
          <a:prstGeom prst="rect">
            <a:avLst/>
          </a:prstGeom>
          <a:noFill/>
          <a:ln w="9525">
            <a:noFill/>
            <a:miter lim="800000"/>
            <a:headEnd/>
            <a:tailEnd/>
          </a:ln>
        </p:spPr>
        <p:txBody>
          <a:bodyPr>
            <a:spAutoFit/>
          </a:bodyPr>
          <a:lstStyle/>
          <a:p>
            <a:r>
              <a:rPr lang="en-US" sz="1900"/>
              <a:t>……</a:t>
            </a:r>
          </a:p>
        </p:txBody>
      </p:sp>
      <p:cxnSp>
        <p:nvCxnSpPr>
          <p:cNvPr id="31" name="Straight Arrow Connector 30"/>
          <p:cNvCxnSpPr/>
          <p:nvPr/>
        </p:nvCxnSpPr>
        <p:spPr>
          <a:xfrm rot="5400000">
            <a:off x="838994" y="5104606"/>
            <a:ext cx="762000" cy="153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1524794" y="4953794"/>
            <a:ext cx="838200" cy="531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277394" y="5104606"/>
            <a:ext cx="762000" cy="153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401594" y="5028406"/>
            <a:ext cx="762000" cy="153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4191000" y="4876800"/>
            <a:ext cx="7620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7315994" y="4877594"/>
            <a:ext cx="838200" cy="531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89675" y="1828800"/>
            <a:ext cx="2854325" cy="15700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t>Clustered News are “local”, missing temporal information</a:t>
            </a:r>
            <a:endParaRPr lang="en-US" sz="2800" dirty="0"/>
          </a:p>
        </p:txBody>
      </p:sp>
      <p:sp>
        <p:nvSpPr>
          <p:cNvPr id="27" name="Up-Down Arrow 26"/>
          <p:cNvSpPr/>
          <p:nvPr/>
        </p:nvSpPr>
        <p:spPr>
          <a:xfrm rot="1266406">
            <a:off x="7604125" y="3427413"/>
            <a:ext cx="304800" cy="2081212"/>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Left-Right Arrow 41"/>
          <p:cNvSpPr/>
          <p:nvPr/>
        </p:nvSpPr>
        <p:spPr>
          <a:xfrm rot="2257461">
            <a:off x="1903413" y="3690938"/>
            <a:ext cx="685800" cy="228600"/>
          </a:xfrm>
          <a:prstGeom prst="leftRightArrow">
            <a:avLst/>
          </a:prstGeom>
          <a:solidFill>
            <a:srgbClr val="FF0000"/>
          </a:solidFill>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20509" name="Slide Number Placeholder 28"/>
          <p:cNvSpPr>
            <a:spLocks noGrp="1"/>
          </p:cNvSpPr>
          <p:nvPr>
            <p:ph type="sldNum" sz="quarter" idx="12"/>
          </p:nvPr>
        </p:nvSpPr>
        <p:spPr>
          <a:noFill/>
        </p:spPr>
        <p:txBody>
          <a:bodyPr/>
          <a:lstStyle/>
          <a:p>
            <a:fld id="{C829FEB7-A382-4BD7-9165-6849EABBE749}" type="slidenum">
              <a:rPr lang="en-US" smtClean="0"/>
              <a:pPr/>
              <a:t>27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5465763"/>
            <a:ext cx="9144000" cy="1554162"/>
          </a:xfrm>
          <a:prstGeom prst="rect">
            <a:avLst/>
          </a:prstGeom>
          <a:solidFill>
            <a:schemeClr val="bg1"/>
          </a:solidFill>
          <a:ln w="9525">
            <a:noFill/>
            <a:miter lim="800000"/>
            <a:headEnd/>
            <a:tailEnd/>
          </a:ln>
        </p:spPr>
        <p:txBody>
          <a:bodyPr wrap="none" anchor="ctr"/>
          <a:lstStyle/>
          <a:p>
            <a:endParaRPr lang="en-US"/>
          </a:p>
        </p:txBody>
      </p:sp>
      <p:sp>
        <p:nvSpPr>
          <p:cNvPr id="43" name="TextBox 42"/>
          <p:cNvSpPr txBox="1"/>
          <p:nvPr/>
        </p:nvSpPr>
        <p:spPr>
          <a:xfrm>
            <a:off x="247650" y="1466850"/>
            <a:ext cx="1981200" cy="23082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Are there any correlations between </a:t>
            </a:r>
            <a:r>
              <a:rPr lang="en-US" dirty="0">
                <a:solidFill>
                  <a:srgbClr val="FF0000"/>
                </a:solidFill>
              </a:rPr>
              <a:t>Story 1 </a:t>
            </a:r>
            <a:r>
              <a:rPr lang="en-US" dirty="0"/>
              <a:t>and </a:t>
            </a:r>
            <a:r>
              <a:rPr lang="en-US" dirty="0">
                <a:solidFill>
                  <a:srgbClr val="FF0000"/>
                </a:solidFill>
              </a:rPr>
              <a:t>Story 2   </a:t>
            </a:r>
            <a:r>
              <a:rPr lang="en-US" dirty="0"/>
              <a:t>?</a:t>
            </a:r>
          </a:p>
        </p:txBody>
      </p:sp>
      <p:sp>
        <p:nvSpPr>
          <p:cNvPr id="21508" name="Title 1"/>
          <p:cNvSpPr>
            <a:spLocks noGrp="1"/>
          </p:cNvSpPr>
          <p:nvPr>
            <p:ph type="title"/>
          </p:nvPr>
        </p:nvSpPr>
        <p:spPr/>
        <p:txBody>
          <a:bodyPr/>
          <a:lstStyle/>
          <a:p>
            <a:r>
              <a:rPr lang="en-US" sz="2800" b="1" smtClean="0">
                <a:solidFill>
                  <a:srgbClr val="000099"/>
                </a:solidFill>
              </a:rPr>
              <a:t>A Data Model for News Streams</a:t>
            </a:r>
          </a:p>
        </p:txBody>
      </p:sp>
      <p:sp>
        <p:nvSpPr>
          <p:cNvPr id="4" name="Oval 3"/>
          <p:cNvSpPr/>
          <p:nvPr/>
        </p:nvSpPr>
        <p:spPr>
          <a:xfrm>
            <a:off x="3352800" y="1828800"/>
            <a:ext cx="1676400" cy="10668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rPr>
              <a:t>News Stream</a:t>
            </a:r>
          </a:p>
        </p:txBody>
      </p:sp>
      <p:sp>
        <p:nvSpPr>
          <p:cNvPr id="5" name="Oval 4"/>
          <p:cNvSpPr/>
          <p:nvPr/>
        </p:nvSpPr>
        <p:spPr>
          <a:xfrm>
            <a:off x="609600" y="3810000"/>
            <a:ext cx="1524000" cy="8382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t>Story 1</a:t>
            </a:r>
          </a:p>
        </p:txBody>
      </p:sp>
      <p:sp>
        <p:nvSpPr>
          <p:cNvPr id="6" name="Oval 5"/>
          <p:cNvSpPr/>
          <p:nvPr/>
        </p:nvSpPr>
        <p:spPr>
          <a:xfrm>
            <a:off x="2895600" y="3733800"/>
            <a:ext cx="1676400" cy="9144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t>Story 2</a:t>
            </a:r>
          </a:p>
        </p:txBody>
      </p:sp>
      <p:sp>
        <p:nvSpPr>
          <p:cNvPr id="9" name="Oval 8"/>
          <p:cNvSpPr/>
          <p:nvPr/>
        </p:nvSpPr>
        <p:spPr>
          <a:xfrm>
            <a:off x="6096000" y="3733800"/>
            <a:ext cx="1600200" cy="9144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t>Story n</a:t>
            </a:r>
          </a:p>
        </p:txBody>
      </p:sp>
      <p:sp>
        <p:nvSpPr>
          <p:cNvPr id="21513" name="TextBox 9"/>
          <p:cNvSpPr txBox="1">
            <a:spLocks noChangeArrowheads="1"/>
          </p:cNvSpPr>
          <p:nvPr/>
        </p:nvSpPr>
        <p:spPr bwMode="auto">
          <a:xfrm>
            <a:off x="5029200" y="4114800"/>
            <a:ext cx="838200" cy="400050"/>
          </a:xfrm>
          <a:prstGeom prst="rect">
            <a:avLst/>
          </a:prstGeom>
          <a:noFill/>
          <a:ln w="9525">
            <a:noFill/>
            <a:miter lim="800000"/>
            <a:headEnd/>
            <a:tailEnd/>
          </a:ln>
        </p:spPr>
        <p:txBody>
          <a:bodyPr>
            <a:spAutoFit/>
          </a:bodyPr>
          <a:lstStyle/>
          <a:p>
            <a:r>
              <a:rPr lang="en-US" sz="2000"/>
              <a:t>……</a:t>
            </a:r>
          </a:p>
        </p:txBody>
      </p:sp>
      <p:sp>
        <p:nvSpPr>
          <p:cNvPr id="12" name="Oval 11"/>
          <p:cNvSpPr/>
          <p:nvPr/>
        </p:nvSpPr>
        <p:spPr>
          <a:xfrm>
            <a:off x="152400" y="5638800"/>
            <a:ext cx="1828800" cy="533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t>Clustered News</a:t>
            </a:r>
          </a:p>
        </p:txBody>
      </p:sp>
      <p:sp>
        <p:nvSpPr>
          <p:cNvPr id="13" name="Oval 12"/>
          <p:cNvSpPr/>
          <p:nvPr/>
        </p:nvSpPr>
        <p:spPr>
          <a:xfrm>
            <a:off x="5867400" y="5562600"/>
            <a:ext cx="18288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t>Clustered News</a:t>
            </a:r>
          </a:p>
        </p:txBody>
      </p:sp>
      <p:sp>
        <p:nvSpPr>
          <p:cNvPr id="14" name="Oval 13"/>
          <p:cNvSpPr/>
          <p:nvPr/>
        </p:nvSpPr>
        <p:spPr>
          <a:xfrm>
            <a:off x="2971800" y="5638800"/>
            <a:ext cx="18288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t>Clustered News</a:t>
            </a:r>
          </a:p>
        </p:txBody>
      </p:sp>
      <p:cxnSp>
        <p:nvCxnSpPr>
          <p:cNvPr id="16" name="Straight Arrow Connector 15"/>
          <p:cNvCxnSpPr/>
          <p:nvPr/>
        </p:nvCxnSpPr>
        <p:spPr>
          <a:xfrm rot="10800000" flipV="1">
            <a:off x="2286000" y="3124200"/>
            <a:ext cx="11430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10794" y="3352006"/>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048000"/>
            <a:ext cx="10668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610100" y="3314700"/>
            <a:ext cx="685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1" name="TextBox 27"/>
          <p:cNvSpPr txBox="1">
            <a:spLocks noChangeArrowheads="1"/>
          </p:cNvSpPr>
          <p:nvPr/>
        </p:nvSpPr>
        <p:spPr bwMode="auto">
          <a:xfrm>
            <a:off x="7848600" y="5715000"/>
            <a:ext cx="838200" cy="400050"/>
          </a:xfrm>
          <a:prstGeom prst="rect">
            <a:avLst/>
          </a:prstGeom>
          <a:noFill/>
          <a:ln w="9525">
            <a:noFill/>
            <a:miter lim="800000"/>
            <a:headEnd/>
            <a:tailEnd/>
          </a:ln>
        </p:spPr>
        <p:txBody>
          <a:bodyPr>
            <a:spAutoFit/>
          </a:bodyPr>
          <a:lstStyle/>
          <a:p>
            <a:r>
              <a:rPr lang="en-US" sz="2000"/>
              <a:t>……</a:t>
            </a:r>
          </a:p>
        </p:txBody>
      </p:sp>
      <p:sp>
        <p:nvSpPr>
          <p:cNvPr id="21522" name="TextBox 28"/>
          <p:cNvSpPr txBox="1">
            <a:spLocks noChangeArrowheads="1"/>
          </p:cNvSpPr>
          <p:nvPr/>
        </p:nvSpPr>
        <p:spPr bwMode="auto">
          <a:xfrm>
            <a:off x="4876800" y="5715000"/>
            <a:ext cx="838200" cy="400050"/>
          </a:xfrm>
          <a:prstGeom prst="rect">
            <a:avLst/>
          </a:prstGeom>
          <a:noFill/>
          <a:ln w="9525">
            <a:noFill/>
            <a:miter lim="800000"/>
            <a:headEnd/>
            <a:tailEnd/>
          </a:ln>
        </p:spPr>
        <p:txBody>
          <a:bodyPr>
            <a:spAutoFit/>
          </a:bodyPr>
          <a:lstStyle/>
          <a:p>
            <a:r>
              <a:rPr lang="en-US" sz="2000"/>
              <a:t>……</a:t>
            </a:r>
          </a:p>
        </p:txBody>
      </p:sp>
      <p:sp>
        <p:nvSpPr>
          <p:cNvPr id="21523" name="TextBox 29"/>
          <p:cNvSpPr txBox="1">
            <a:spLocks noChangeArrowheads="1"/>
          </p:cNvSpPr>
          <p:nvPr/>
        </p:nvSpPr>
        <p:spPr bwMode="auto">
          <a:xfrm>
            <a:off x="2133600" y="5715000"/>
            <a:ext cx="838200" cy="400050"/>
          </a:xfrm>
          <a:prstGeom prst="rect">
            <a:avLst/>
          </a:prstGeom>
          <a:noFill/>
          <a:ln w="9525">
            <a:noFill/>
            <a:miter lim="800000"/>
            <a:headEnd/>
            <a:tailEnd/>
          </a:ln>
        </p:spPr>
        <p:txBody>
          <a:bodyPr>
            <a:spAutoFit/>
          </a:bodyPr>
          <a:lstStyle/>
          <a:p>
            <a:r>
              <a:rPr lang="en-US" sz="2000"/>
              <a:t>……</a:t>
            </a:r>
          </a:p>
        </p:txBody>
      </p:sp>
      <p:cxnSp>
        <p:nvCxnSpPr>
          <p:cNvPr id="31" name="Straight Arrow Connector 30"/>
          <p:cNvCxnSpPr/>
          <p:nvPr/>
        </p:nvCxnSpPr>
        <p:spPr>
          <a:xfrm rot="5400000">
            <a:off x="838994" y="5104606"/>
            <a:ext cx="762000" cy="153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1524794" y="4953794"/>
            <a:ext cx="838200" cy="531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277394" y="5104606"/>
            <a:ext cx="762000" cy="153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401594" y="5028406"/>
            <a:ext cx="762000" cy="153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4191000" y="4876800"/>
            <a:ext cx="7620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7315994" y="4877594"/>
            <a:ext cx="838200" cy="531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Left-Right Arrow 41"/>
          <p:cNvSpPr/>
          <p:nvPr/>
        </p:nvSpPr>
        <p:spPr>
          <a:xfrm rot="2257461">
            <a:off x="1903413" y="3690938"/>
            <a:ext cx="685800" cy="228600"/>
          </a:xfrm>
          <a:prstGeom prst="leftRightArrow">
            <a:avLst/>
          </a:prstGeom>
          <a:solidFill>
            <a:srgbClr val="FF0000"/>
          </a:solidFill>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4" name="Round Single Corner Rectangle 33"/>
          <p:cNvSpPr/>
          <p:nvPr/>
        </p:nvSpPr>
        <p:spPr>
          <a:xfrm>
            <a:off x="5535613" y="1209675"/>
            <a:ext cx="3460750" cy="2003425"/>
          </a:xfrm>
          <a:prstGeom prst="round1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dirty="0"/>
              <a:t>Events  contain both Semantic and temporal information; act like routers to connect different news stories</a:t>
            </a:r>
          </a:p>
        </p:txBody>
      </p:sp>
      <p:sp>
        <p:nvSpPr>
          <p:cNvPr id="39" name="Diamond 38"/>
          <p:cNvSpPr/>
          <p:nvPr/>
        </p:nvSpPr>
        <p:spPr>
          <a:xfrm>
            <a:off x="609600" y="48768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0" name="Diamond 39"/>
          <p:cNvSpPr/>
          <p:nvPr/>
        </p:nvSpPr>
        <p:spPr>
          <a:xfrm>
            <a:off x="1143000" y="51054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1" name="Diamond 40"/>
          <p:cNvSpPr/>
          <p:nvPr/>
        </p:nvSpPr>
        <p:spPr>
          <a:xfrm>
            <a:off x="7391400" y="47244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4" name="Diamond 43"/>
          <p:cNvSpPr/>
          <p:nvPr/>
        </p:nvSpPr>
        <p:spPr>
          <a:xfrm>
            <a:off x="6934200" y="50292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5" name="Diamond 44"/>
          <p:cNvSpPr/>
          <p:nvPr/>
        </p:nvSpPr>
        <p:spPr>
          <a:xfrm>
            <a:off x="3352800" y="49530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6" name="Diamond 45"/>
          <p:cNvSpPr/>
          <p:nvPr/>
        </p:nvSpPr>
        <p:spPr>
          <a:xfrm>
            <a:off x="6324600" y="48006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7" name="Diamond 46"/>
          <p:cNvSpPr/>
          <p:nvPr/>
        </p:nvSpPr>
        <p:spPr>
          <a:xfrm>
            <a:off x="4191000" y="49530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48" name="Diamond 47"/>
          <p:cNvSpPr/>
          <p:nvPr/>
        </p:nvSpPr>
        <p:spPr>
          <a:xfrm>
            <a:off x="1752600" y="4876800"/>
            <a:ext cx="457200" cy="457200"/>
          </a:xfrm>
          <a:prstGeom prst="diamond">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t>E</a:t>
            </a:r>
          </a:p>
        </p:txBody>
      </p:sp>
      <p:sp>
        <p:nvSpPr>
          <p:cNvPr id="21556" name="Slide Number Placeholder 48"/>
          <p:cNvSpPr>
            <a:spLocks noGrp="1"/>
          </p:cNvSpPr>
          <p:nvPr>
            <p:ph type="sldNum" sz="quarter" idx="12"/>
          </p:nvPr>
        </p:nvSpPr>
        <p:spPr>
          <a:noFill/>
        </p:spPr>
        <p:txBody>
          <a:bodyPr/>
          <a:lstStyle/>
          <a:p>
            <a:fld id="{3D025DB3-6871-4F1E-8507-8E87DD06CC82}"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5500688"/>
            <a:ext cx="9144000" cy="1625600"/>
          </a:xfrm>
          <a:prstGeom prst="rect">
            <a:avLst/>
          </a:prstGeom>
          <a:solidFill>
            <a:schemeClr val="bg1"/>
          </a:solidFill>
          <a:ln w="9525">
            <a:noFill/>
            <a:miter lim="800000"/>
            <a:headEnd/>
            <a:tailEnd/>
          </a:ln>
        </p:spPr>
        <p:txBody>
          <a:bodyPr wrap="none" anchor="ctr"/>
          <a:lstStyle/>
          <a:p>
            <a:endParaRPr lang="en-US"/>
          </a:p>
        </p:txBody>
      </p:sp>
      <p:sp>
        <p:nvSpPr>
          <p:cNvPr id="4098" name="Titel 1"/>
          <p:cNvSpPr>
            <a:spLocks noGrp="1"/>
          </p:cNvSpPr>
          <p:nvPr>
            <p:ph type="title"/>
          </p:nvPr>
        </p:nvSpPr>
        <p:spPr bwMode="auto">
          <a:xfrm>
            <a:off x="833438" y="533400"/>
            <a:ext cx="7472362" cy="4286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z="3200" b="1" dirty="0" smtClean="0">
                <a:solidFill>
                  <a:srgbClr val="002060"/>
                </a:solidFill>
                <a:latin typeface="Arial" pitchFamily="34" charset="0"/>
                <a:cs typeface="Arial" pitchFamily="34" charset="0"/>
              </a:rPr>
              <a:t>JRC European Media Monitor</a:t>
            </a:r>
          </a:p>
        </p:txBody>
      </p:sp>
      <p:sp>
        <p:nvSpPr>
          <p:cNvPr id="4099" name="Inhaltsplatzhalter 2"/>
          <p:cNvSpPr>
            <a:spLocks noGrp="1"/>
          </p:cNvSpPr>
          <p:nvPr>
            <p:ph idx="1"/>
          </p:nvPr>
        </p:nvSpPr>
        <p:spPr bwMode="auto">
          <a:xfrm>
            <a:off x="5643563" y="4286250"/>
            <a:ext cx="3186112" cy="23574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z="1800" dirty="0" smtClean="0">
                <a:latin typeface="Calibri" pitchFamily="32" charset="0"/>
              </a:rPr>
              <a:t>News Stream</a:t>
            </a:r>
          </a:p>
          <a:p>
            <a:pPr eaLnBrk="1" hangingPunct="1"/>
            <a:r>
              <a:rPr lang="de-DE" sz="1800" dirty="0" smtClean="0">
                <a:latin typeface="Calibri" pitchFamily="32" charset="0"/>
              </a:rPr>
              <a:t>monitoring about 4000 sources from 1600 portal in 43 languages</a:t>
            </a:r>
          </a:p>
          <a:p>
            <a:pPr eaLnBrk="1" hangingPunct="1"/>
            <a:endParaRPr lang="de-DE" sz="1800" dirty="0" smtClean="0">
              <a:latin typeface="Calibri" pitchFamily="32" charset="0"/>
            </a:endParaRPr>
          </a:p>
          <a:p>
            <a:pPr eaLnBrk="1" hangingPunct="1"/>
            <a:endParaRPr lang="de-DE" sz="1800" dirty="0" smtClean="0">
              <a:solidFill>
                <a:srgbClr val="FF0000"/>
              </a:solidFill>
              <a:latin typeface="Calibri" pitchFamily="32" charset="0"/>
            </a:endParaRPr>
          </a:p>
        </p:txBody>
      </p:sp>
      <p:pic>
        <p:nvPicPr>
          <p:cNvPr id="4100" name="Picture 2"/>
          <p:cNvPicPr>
            <a:picLocks noChangeAspect="1" noChangeArrowheads="1"/>
          </p:cNvPicPr>
          <p:nvPr/>
        </p:nvPicPr>
        <p:blipFill>
          <a:blip r:embed="rId3" cstate="print"/>
          <a:srcRect r="47916"/>
          <a:stretch>
            <a:fillRect/>
          </a:stretch>
        </p:blipFill>
        <p:spPr bwMode="auto">
          <a:xfrm>
            <a:off x="231775" y="1357313"/>
            <a:ext cx="5197475" cy="5286375"/>
          </a:xfrm>
          <a:prstGeom prst="rect">
            <a:avLst/>
          </a:prstGeom>
          <a:noFill/>
          <a:ln w="9525">
            <a:noFill/>
            <a:miter lim="800000"/>
            <a:headEnd/>
            <a:tailEnd/>
          </a:ln>
        </p:spPr>
      </p:pic>
      <p:sp>
        <p:nvSpPr>
          <p:cNvPr id="4101" name="Textfeld 4"/>
          <p:cNvSpPr txBox="1">
            <a:spLocks noChangeArrowheads="1"/>
          </p:cNvSpPr>
          <p:nvPr/>
        </p:nvSpPr>
        <p:spPr bwMode="auto">
          <a:xfrm>
            <a:off x="6000750" y="1428750"/>
            <a:ext cx="3000375" cy="2308225"/>
          </a:xfrm>
          <a:prstGeom prst="rect">
            <a:avLst/>
          </a:prstGeom>
          <a:noFill/>
          <a:ln w="9525">
            <a:noFill/>
            <a:miter lim="800000"/>
            <a:headEnd/>
            <a:tailEnd/>
          </a:ln>
        </p:spPr>
        <p:txBody>
          <a:bodyPr>
            <a:spAutoFit/>
          </a:bodyPr>
          <a:lstStyle/>
          <a:p>
            <a:r>
              <a:rPr lang="de-DE" sz="1800">
                <a:solidFill>
                  <a:srgbClr val="005D82"/>
                </a:solidFill>
                <a:latin typeface="Calibri" pitchFamily="32" charset="0"/>
              </a:rPr>
              <a:t>geo-tagged</a:t>
            </a:r>
          </a:p>
          <a:p>
            <a:endParaRPr lang="de-DE" sz="1800">
              <a:solidFill>
                <a:srgbClr val="005D82"/>
              </a:solidFill>
              <a:latin typeface="Calibri" pitchFamily="32" charset="0"/>
            </a:endParaRPr>
          </a:p>
          <a:p>
            <a:r>
              <a:rPr lang="de-DE" sz="1800">
                <a:solidFill>
                  <a:srgbClr val="005D82"/>
                </a:solidFill>
                <a:latin typeface="Calibri" pitchFamily="32" charset="0"/>
              </a:rPr>
              <a:t>multilingual</a:t>
            </a:r>
          </a:p>
          <a:p>
            <a:endParaRPr lang="de-DE" sz="1800">
              <a:solidFill>
                <a:srgbClr val="005D82"/>
              </a:solidFill>
              <a:latin typeface="Calibri" pitchFamily="32" charset="0"/>
            </a:endParaRPr>
          </a:p>
          <a:p>
            <a:r>
              <a:rPr lang="de-DE" sz="1800">
                <a:solidFill>
                  <a:srgbClr val="005D82"/>
                </a:solidFill>
                <a:latin typeface="Calibri" pitchFamily="32" charset="0"/>
              </a:rPr>
              <a:t>clustered (event detection) and categorized</a:t>
            </a:r>
          </a:p>
          <a:p>
            <a:endParaRPr lang="de-DE" sz="1800">
              <a:solidFill>
                <a:srgbClr val="005D82"/>
              </a:solidFill>
              <a:latin typeface="Calibri" pitchFamily="32" charset="0"/>
            </a:endParaRPr>
          </a:p>
          <a:p>
            <a:r>
              <a:rPr lang="de-DE" sz="1800">
                <a:solidFill>
                  <a:srgbClr val="005D82"/>
                </a:solidFill>
                <a:latin typeface="Calibri" pitchFamily="32" charset="0"/>
              </a:rPr>
              <a:t>extracted entities</a:t>
            </a:r>
          </a:p>
        </p:txBody>
      </p:sp>
      <p:cxnSp>
        <p:nvCxnSpPr>
          <p:cNvPr id="7" name="Gerade Verbindung mit Pfeil 6"/>
          <p:cNvCxnSpPr/>
          <p:nvPr/>
        </p:nvCxnSpPr>
        <p:spPr>
          <a:xfrm rot="10800000" flipV="1">
            <a:off x="2786063" y="1643063"/>
            <a:ext cx="3286125" cy="500062"/>
          </a:xfrm>
          <a:prstGeom prst="straightConnector1">
            <a:avLst/>
          </a:prstGeom>
          <a:ln w="9525">
            <a:solidFill>
              <a:srgbClr val="005D8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rot="10800000" flipV="1">
            <a:off x="2071688" y="2143125"/>
            <a:ext cx="4000500" cy="1214438"/>
          </a:xfrm>
          <a:prstGeom prst="straightConnector1">
            <a:avLst/>
          </a:prstGeom>
          <a:ln w="9525">
            <a:solidFill>
              <a:srgbClr val="005D8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rot="10800000" flipV="1">
            <a:off x="2857500" y="2714625"/>
            <a:ext cx="3214688" cy="1143000"/>
          </a:xfrm>
          <a:prstGeom prst="straightConnector1">
            <a:avLst/>
          </a:prstGeom>
          <a:ln w="9525">
            <a:solidFill>
              <a:srgbClr val="005D8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10800000" flipV="1">
            <a:off x="3929063" y="3571875"/>
            <a:ext cx="2071687" cy="642938"/>
          </a:xfrm>
          <a:prstGeom prst="straightConnector1">
            <a:avLst/>
          </a:prstGeom>
          <a:ln w="9525">
            <a:solidFill>
              <a:srgbClr val="005D8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10800000" flipV="1">
            <a:off x="4071938" y="3500438"/>
            <a:ext cx="1928812" cy="71437"/>
          </a:xfrm>
          <a:prstGeom prst="straightConnector1">
            <a:avLst/>
          </a:prstGeom>
          <a:ln w="9525">
            <a:solidFill>
              <a:srgbClr val="005D8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rot="10800000" flipV="1">
            <a:off x="4000500" y="1643063"/>
            <a:ext cx="2071688" cy="785812"/>
          </a:xfrm>
          <a:prstGeom prst="straightConnector1">
            <a:avLst/>
          </a:prstGeom>
          <a:ln w="9525">
            <a:solidFill>
              <a:srgbClr val="005D82"/>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715000"/>
            <a:ext cx="2438400" cy="646331"/>
          </a:xfrm>
          <a:prstGeom prst="rect">
            <a:avLst/>
          </a:prstGeom>
          <a:noFill/>
        </p:spPr>
        <p:txBody>
          <a:bodyPr wrap="square" rtlCol="0">
            <a:spAutoFit/>
          </a:bodyPr>
          <a:lstStyle/>
          <a:p>
            <a:r>
              <a:rPr lang="en-US" sz="1800" dirty="0" smtClean="0"/>
              <a:t>Work by Daniel </a:t>
            </a:r>
            <a:r>
              <a:rPr lang="en-US" sz="1800" dirty="0" err="1" smtClean="0"/>
              <a:t>Keim</a:t>
            </a:r>
            <a:r>
              <a:rPr lang="en-US" sz="1800" dirty="0" smtClean="0"/>
              <a:t> and his team</a:t>
            </a:r>
            <a:endParaRPr lang="en-US" sz="1800" dirty="0"/>
          </a:p>
        </p:txBody>
      </p:sp>
    </p:spTree>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82880" y="228600"/>
            <a:ext cx="9479280" cy="1077218"/>
          </a:xfrm>
          <a:prstGeom prst="rect">
            <a:avLst/>
          </a:prstGeom>
          <a:noFill/>
          <a:ln w="9525">
            <a:noFill/>
            <a:miter lim="800000"/>
            <a:headEnd/>
            <a:tailEnd/>
          </a:ln>
        </p:spPr>
        <p:txBody>
          <a:bodyPr wrap="square">
            <a:spAutoFit/>
          </a:bodyPr>
          <a:lstStyle/>
          <a:p>
            <a:pPr algn="ctr"/>
            <a:r>
              <a:rPr lang="en-US" sz="3200" b="1" dirty="0" smtClean="0">
                <a:solidFill>
                  <a:srgbClr val="002060"/>
                </a:solidFill>
              </a:rPr>
              <a:t>The Future Environment:</a:t>
            </a:r>
          </a:p>
          <a:p>
            <a:pPr algn="ctr"/>
            <a:r>
              <a:rPr lang="en-US" sz="3200" b="1" dirty="0" smtClean="0">
                <a:solidFill>
                  <a:srgbClr val="002060"/>
                </a:solidFill>
              </a:rPr>
              <a:t>The Data Problem &amp; the Complexity Problem</a:t>
            </a:r>
            <a:endParaRPr lang="en-US" sz="3200" b="1" dirty="0">
              <a:solidFill>
                <a:srgbClr val="002060"/>
              </a:solidFill>
            </a:endParaRPr>
          </a:p>
        </p:txBody>
      </p:sp>
      <p:sp>
        <p:nvSpPr>
          <p:cNvPr id="6147" name="TextBox 2"/>
          <p:cNvSpPr txBox="1">
            <a:spLocks noChangeArrowheads="1"/>
          </p:cNvSpPr>
          <p:nvPr/>
        </p:nvSpPr>
        <p:spPr bwMode="auto">
          <a:xfrm>
            <a:off x="533400" y="1447800"/>
            <a:ext cx="7620000" cy="4555093"/>
          </a:xfrm>
          <a:prstGeom prst="rect">
            <a:avLst/>
          </a:prstGeom>
          <a:noFill/>
          <a:ln w="9525">
            <a:noFill/>
            <a:miter lim="800000"/>
            <a:headEnd/>
            <a:tailEnd/>
          </a:ln>
        </p:spPr>
        <p:txBody>
          <a:bodyPr wrap="square">
            <a:spAutoFit/>
          </a:bodyPr>
          <a:lstStyle/>
          <a:p>
            <a:pPr marL="169863" indent="-169863">
              <a:buFont typeface="Arial" pitchFamily="34" charset="0"/>
              <a:buChar char="•"/>
            </a:pPr>
            <a:r>
              <a:rPr lang="en-US" dirty="0" smtClean="0"/>
              <a:t>The amount of data generated or observed will continue to outstrip the ability to analyze it in a deep way.</a:t>
            </a:r>
          </a:p>
          <a:p>
            <a:pPr marL="169863" indent="-169863">
              <a:buFont typeface="Arial" pitchFamily="34" charset="0"/>
              <a:buChar char="•"/>
            </a:pPr>
            <a:endParaRPr lang="en-US" sz="1000" dirty="0" smtClean="0"/>
          </a:p>
          <a:p>
            <a:pPr marL="169863" indent="-169863">
              <a:buFont typeface="Arial" pitchFamily="34" charset="0"/>
              <a:buChar char="•"/>
            </a:pPr>
            <a:r>
              <a:rPr lang="en-US" dirty="0" smtClean="0"/>
              <a:t>The amount of data will continue to outstrip the ability to store it comprehensively.</a:t>
            </a:r>
          </a:p>
          <a:p>
            <a:pPr marL="169863" indent="-169863">
              <a:buFont typeface="Arial" pitchFamily="34" charset="0"/>
              <a:buChar char="•"/>
            </a:pPr>
            <a:endParaRPr lang="en-US" sz="1000" dirty="0" smtClean="0"/>
          </a:p>
          <a:p>
            <a:pPr marL="169863" indent="-169863">
              <a:buFont typeface="Arial" pitchFamily="34" charset="0"/>
              <a:buChar char="•"/>
            </a:pPr>
            <a:r>
              <a:rPr lang="en-US" dirty="0" smtClean="0"/>
              <a:t>Comprehensive data sharing will become more and more difficult.</a:t>
            </a:r>
          </a:p>
          <a:p>
            <a:pPr marL="169863" indent="-169863">
              <a:buFont typeface="Arial" pitchFamily="34" charset="0"/>
              <a:buChar char="•"/>
            </a:pPr>
            <a:endParaRPr lang="en-US" sz="1000" dirty="0" smtClean="0"/>
          </a:p>
          <a:p>
            <a:pPr marL="169863" indent="-169863">
              <a:buFont typeface="Arial" pitchFamily="34" charset="0"/>
              <a:buChar char="•"/>
            </a:pPr>
            <a:r>
              <a:rPr lang="en-US" dirty="0" smtClean="0"/>
              <a:t>Databases and warehouses are becoming opaque. </a:t>
            </a:r>
          </a:p>
          <a:p>
            <a:pPr marL="169863" indent="-169863">
              <a:buFont typeface="Arial" pitchFamily="34" charset="0"/>
              <a:buChar char="•"/>
            </a:pPr>
            <a:endParaRPr lang="en-US" sz="1000" dirty="0" smtClean="0"/>
          </a:p>
          <a:p>
            <a:pPr marL="169863" indent="-169863">
              <a:buFont typeface="Arial" pitchFamily="34" charset="0"/>
              <a:buChar char="•"/>
            </a:pPr>
            <a:r>
              <a:rPr lang="en-US" dirty="0" smtClean="0"/>
              <a:t>Simulations and models will become even more complex and integrated.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304800" y="152400"/>
            <a:ext cx="8229600" cy="685800"/>
          </a:xfrm>
        </p:spPr>
        <p:txBody>
          <a:bodyPr/>
          <a:lstStyle/>
          <a:p>
            <a:pPr algn="ctr" eaLnBrk="1" hangingPunct="1">
              <a:buFontTx/>
              <a:buNone/>
            </a:pPr>
            <a:r>
              <a:rPr lang="en-US" b="1" dirty="0" smtClean="0">
                <a:solidFill>
                  <a:srgbClr val="002060"/>
                </a:solidFill>
              </a:rPr>
              <a:t>What is a Probe?</a:t>
            </a:r>
          </a:p>
        </p:txBody>
      </p:sp>
      <p:pic>
        <p:nvPicPr>
          <p:cNvPr id="6147" name="Picture 3" descr="splats"/>
          <p:cNvPicPr>
            <a:picLocks noChangeAspect="1" noChangeArrowheads="1"/>
          </p:cNvPicPr>
          <p:nvPr/>
        </p:nvPicPr>
        <p:blipFill>
          <a:blip r:embed="rId2" cstate="print"/>
          <a:srcRect l="81731"/>
          <a:stretch>
            <a:fillRect/>
          </a:stretch>
        </p:blipFill>
        <p:spPr bwMode="auto">
          <a:xfrm>
            <a:off x="4724400" y="914400"/>
            <a:ext cx="2895600" cy="1733550"/>
          </a:xfrm>
          <a:prstGeom prst="rect">
            <a:avLst/>
          </a:prstGeom>
          <a:noFill/>
          <a:ln w="9525">
            <a:noFill/>
            <a:miter lim="800000"/>
            <a:headEnd/>
            <a:tailEnd/>
          </a:ln>
        </p:spPr>
      </p:pic>
      <p:sp>
        <p:nvSpPr>
          <p:cNvPr id="6148" name="Rectangle 4"/>
          <p:cNvSpPr>
            <a:spLocks noChangeArrowheads="1"/>
          </p:cNvSpPr>
          <p:nvPr/>
        </p:nvSpPr>
        <p:spPr bwMode="auto">
          <a:xfrm>
            <a:off x="304800" y="1524000"/>
            <a:ext cx="8534400" cy="3124200"/>
          </a:xfrm>
          <a:prstGeom prst="rect">
            <a:avLst/>
          </a:prstGeom>
          <a:noFill/>
          <a:ln w="9525">
            <a:noFill/>
            <a:miter lim="800000"/>
            <a:headEnd/>
            <a:tailEnd/>
          </a:ln>
        </p:spPr>
        <p:txBody>
          <a:bodyPr/>
          <a:lstStyle/>
          <a:p>
            <a:pPr marL="342900" indent="-342900" eaLnBrk="1" hangingPunct="1">
              <a:spcBef>
                <a:spcPct val="20000"/>
              </a:spcBef>
            </a:pPr>
            <a:r>
              <a:rPr lang="en-US">
                <a:sym typeface="Wingdings" pitchFamily="2" charset="2"/>
              </a:rPr>
              <a:t>Pair consisting of:</a:t>
            </a:r>
          </a:p>
          <a:p>
            <a:pPr marL="342900" indent="-342900" eaLnBrk="1" hangingPunct="1">
              <a:spcBef>
                <a:spcPct val="20000"/>
              </a:spcBef>
            </a:pPr>
            <a:r>
              <a:rPr lang="en-US">
                <a:sym typeface="Wingdings" pitchFamily="2" charset="2"/>
              </a:rPr>
              <a:t> - Region-of-Interest</a:t>
            </a:r>
          </a:p>
          <a:p>
            <a:pPr marL="342900" indent="-342900" eaLnBrk="1" hangingPunct="1">
              <a:spcBef>
                <a:spcPct val="20000"/>
              </a:spcBef>
            </a:pPr>
            <a:r>
              <a:rPr lang="en-US">
                <a:sym typeface="Wingdings" pitchFamily="2" charset="2"/>
              </a:rPr>
              <a:t> - Coordinated Visualization</a:t>
            </a:r>
          </a:p>
          <a:p>
            <a:pPr marL="342900" indent="-342900" eaLnBrk="1" hangingPunct="1">
              <a:spcBef>
                <a:spcPct val="20000"/>
              </a:spcBef>
            </a:pPr>
            <a:r>
              <a:rPr lang="en-US">
                <a:sym typeface="Wingdings" pitchFamily="2" charset="2"/>
              </a:rPr>
              <a:t>&amp; Some visual connection</a:t>
            </a:r>
          </a:p>
          <a:p>
            <a:pPr marL="342900" indent="-342900" eaLnBrk="1" hangingPunct="1">
              <a:spcBef>
                <a:spcPct val="20000"/>
              </a:spcBef>
            </a:pPr>
            <a:endParaRPr lang="en-US" sz="1800">
              <a:sym typeface="Wingdings" pitchFamily="2" charset="2"/>
            </a:endParaRPr>
          </a:p>
          <a:p>
            <a:pPr marL="342900" indent="-342900" eaLnBrk="1" hangingPunct="1">
              <a:spcBef>
                <a:spcPct val="20000"/>
              </a:spcBef>
            </a:pPr>
            <a:r>
              <a:rPr lang="en-US">
                <a:sym typeface="Wingdings" pitchFamily="2" charset="2"/>
              </a:rPr>
              <a:t>Rendered directly within the main visualization</a:t>
            </a:r>
          </a:p>
          <a:p>
            <a:pPr marL="342900" indent="-342900" eaLnBrk="1" hangingPunct="1">
              <a:spcBef>
                <a:spcPct val="20000"/>
              </a:spcBef>
            </a:pPr>
            <a:endParaRPr lang="en-US" sz="1800">
              <a:sym typeface="Wingdings" pitchFamily="2" charset="2"/>
            </a:endParaRPr>
          </a:p>
          <a:p>
            <a:pPr marL="342900" indent="-342900" eaLnBrk="1" hangingPunct="1">
              <a:spcBef>
                <a:spcPct val="20000"/>
              </a:spcBef>
            </a:pPr>
            <a:r>
              <a:rPr lang="en-US">
                <a:sym typeface="Wingdings" pitchFamily="2" charset="2"/>
              </a:rPr>
              <a:t>Can be directly interacted with</a:t>
            </a:r>
          </a:p>
          <a:p>
            <a:pPr marL="342900" indent="-342900" eaLnBrk="1" hangingPunct="1">
              <a:spcBef>
                <a:spcPct val="20000"/>
              </a:spcBef>
            </a:pPr>
            <a:endParaRPr lang="en-US" sz="1800">
              <a:sym typeface="Wingdings" pitchFamily="2" charset="2"/>
            </a:endParaRPr>
          </a:p>
          <a:p>
            <a:pPr marL="342900" indent="-342900" eaLnBrk="1" hangingPunct="1">
              <a:spcBef>
                <a:spcPct val="20000"/>
              </a:spcBef>
            </a:pPr>
            <a:r>
              <a:rPr lang="en-US">
                <a:sym typeface="Wingdings" pitchFamily="2" charset="2"/>
              </a:rPr>
              <a:t>Powerful in multiples</a:t>
            </a:r>
            <a:endParaRPr lang="en-US"/>
          </a:p>
        </p:txBody>
      </p:sp>
      <p:pic>
        <p:nvPicPr>
          <p:cNvPr id="6149" name="Picture 10" descr="splats"/>
          <p:cNvPicPr>
            <a:picLocks noChangeAspect="1" noChangeArrowheads="1"/>
          </p:cNvPicPr>
          <p:nvPr/>
        </p:nvPicPr>
        <p:blipFill>
          <a:blip r:embed="rId2" cstate="print"/>
          <a:srcRect l="10083" t="35213" r="81270" b="12265"/>
          <a:stretch>
            <a:fillRect/>
          </a:stretch>
        </p:blipFill>
        <p:spPr bwMode="auto">
          <a:xfrm>
            <a:off x="5943600" y="990600"/>
            <a:ext cx="1370013" cy="909638"/>
          </a:xfrm>
          <a:prstGeom prst="rect">
            <a:avLst/>
          </a:prstGeom>
          <a:noFill/>
          <a:ln w="25400">
            <a:solidFill>
              <a:srgbClr val="00CCFF"/>
            </a:solidFill>
            <a:miter lim="800000"/>
            <a:headEnd/>
            <a:tailEnd/>
          </a:ln>
        </p:spPr>
      </p:pic>
      <p:sp>
        <p:nvSpPr>
          <p:cNvPr id="6150" name="Rectangle 12"/>
          <p:cNvSpPr>
            <a:spLocks noChangeArrowheads="1"/>
          </p:cNvSpPr>
          <p:nvPr/>
        </p:nvSpPr>
        <p:spPr bwMode="auto">
          <a:xfrm>
            <a:off x="4953000" y="1676400"/>
            <a:ext cx="457200" cy="381000"/>
          </a:xfrm>
          <a:prstGeom prst="rect">
            <a:avLst/>
          </a:prstGeom>
          <a:noFill/>
          <a:ln w="12700">
            <a:solidFill>
              <a:srgbClr val="00CCFF"/>
            </a:solidFill>
            <a:miter lim="800000"/>
            <a:headEnd/>
            <a:tailEnd/>
          </a:ln>
        </p:spPr>
        <p:txBody>
          <a:bodyPr wrap="none" anchor="ctr"/>
          <a:lstStyle/>
          <a:p>
            <a:endParaRPr lang="en-US"/>
          </a:p>
        </p:txBody>
      </p:sp>
      <p:sp>
        <p:nvSpPr>
          <p:cNvPr id="6151" name="Line 13"/>
          <p:cNvSpPr>
            <a:spLocks noChangeShapeType="1"/>
          </p:cNvSpPr>
          <p:nvPr/>
        </p:nvSpPr>
        <p:spPr bwMode="auto">
          <a:xfrm flipH="1">
            <a:off x="5410200" y="1600200"/>
            <a:ext cx="533400" cy="76200"/>
          </a:xfrm>
          <a:prstGeom prst="line">
            <a:avLst/>
          </a:prstGeom>
          <a:noFill/>
          <a:ln w="15875">
            <a:solidFill>
              <a:srgbClr val="00CCFF"/>
            </a:solidFill>
            <a:round/>
            <a:headEnd/>
            <a:tailEnd/>
          </a:ln>
        </p:spPr>
        <p:txBody>
          <a:bodyPr/>
          <a:lstStyle/>
          <a:p>
            <a:endParaRPr lang="en-US"/>
          </a:p>
        </p:txBody>
      </p:sp>
      <p:sp>
        <p:nvSpPr>
          <p:cNvPr id="6152" name="AutoShape 16"/>
          <p:cNvSpPr>
            <a:spLocks noChangeArrowheads="1"/>
          </p:cNvSpPr>
          <p:nvPr/>
        </p:nvSpPr>
        <p:spPr bwMode="auto">
          <a:xfrm rot="-668603">
            <a:off x="3200400" y="1905000"/>
            <a:ext cx="1824038" cy="203200"/>
          </a:xfrm>
          <a:prstGeom prst="rightArrow">
            <a:avLst>
              <a:gd name="adj1" fmla="val 50000"/>
              <a:gd name="adj2" fmla="val 224414"/>
            </a:avLst>
          </a:prstGeom>
          <a:solidFill>
            <a:srgbClr val="FF9900"/>
          </a:solidFill>
          <a:ln w="9525">
            <a:solidFill>
              <a:schemeClr val="tx1"/>
            </a:solidFill>
            <a:miter lim="800000"/>
            <a:headEnd/>
            <a:tailEnd/>
          </a:ln>
        </p:spPr>
        <p:txBody>
          <a:bodyPr wrap="none" anchor="ctr"/>
          <a:lstStyle/>
          <a:p>
            <a:endParaRPr lang="en-US"/>
          </a:p>
        </p:txBody>
      </p:sp>
      <p:sp>
        <p:nvSpPr>
          <p:cNvPr id="6153" name="AutoShape 18"/>
          <p:cNvSpPr>
            <a:spLocks noChangeArrowheads="1"/>
          </p:cNvSpPr>
          <p:nvPr/>
        </p:nvSpPr>
        <p:spPr bwMode="auto">
          <a:xfrm rot="-1297830">
            <a:off x="4191000" y="2133600"/>
            <a:ext cx="2362200" cy="203200"/>
          </a:xfrm>
          <a:prstGeom prst="rightArrow">
            <a:avLst>
              <a:gd name="adj1" fmla="val 50000"/>
              <a:gd name="adj2" fmla="val 290625"/>
            </a:avLst>
          </a:prstGeom>
          <a:solidFill>
            <a:srgbClr val="FF99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533400"/>
            <a:ext cx="8229600" cy="990600"/>
          </a:xfrm>
        </p:spPr>
        <p:txBody>
          <a:bodyPr/>
          <a:lstStyle/>
          <a:p>
            <a:pPr eaLnBrk="1" hangingPunct="1"/>
            <a:r>
              <a:rPr lang="en-US" sz="3200" b="1" dirty="0" smtClean="0">
                <a:solidFill>
                  <a:srgbClr val="002060"/>
                </a:solidFill>
              </a:rPr>
              <a:t>Why Probes?</a:t>
            </a:r>
          </a:p>
        </p:txBody>
      </p:sp>
      <p:sp>
        <p:nvSpPr>
          <p:cNvPr id="7171" name="Rectangle 3"/>
          <p:cNvSpPr>
            <a:spLocks noGrp="1" noChangeArrowheads="1"/>
          </p:cNvSpPr>
          <p:nvPr>
            <p:ph idx="1"/>
          </p:nvPr>
        </p:nvSpPr>
        <p:spPr>
          <a:xfrm>
            <a:off x="381000" y="2057400"/>
            <a:ext cx="8382000" cy="3429000"/>
          </a:xfrm>
        </p:spPr>
        <p:txBody>
          <a:bodyPr/>
          <a:lstStyle/>
          <a:p>
            <a:pPr eaLnBrk="1" hangingPunct="1"/>
            <a:r>
              <a:rPr lang="en-US" smtClean="0"/>
              <a:t>More massive simulations</a:t>
            </a:r>
          </a:p>
          <a:p>
            <a:pPr lvl="1" eaLnBrk="1" hangingPunct="1"/>
            <a:r>
              <a:rPr lang="en-US" smtClean="0"/>
              <a:t>Computer </a:t>
            </a:r>
            <a:r>
              <a:rPr lang="en-US" u="sng" smtClean="0"/>
              <a:t>experiments</a:t>
            </a:r>
            <a:r>
              <a:rPr lang="en-US" smtClean="0"/>
              <a:t>, requiring experimental probing of data collection &amp; exploration of the simulation space.</a:t>
            </a:r>
          </a:p>
          <a:p>
            <a:pPr eaLnBrk="1" hangingPunct="1"/>
            <a:r>
              <a:rPr lang="en-US" smtClean="0"/>
              <a:t>Massive observational networks</a:t>
            </a:r>
          </a:p>
          <a:p>
            <a:pPr lvl="1" eaLnBrk="1" hangingPunct="1"/>
            <a:r>
              <a:rPr lang="en-US" smtClean="0"/>
              <a:t>Again, must be probed experimentally.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p:spPr>
        <p:txBody>
          <a:bodyPr/>
          <a:lstStyle/>
          <a:p>
            <a:pPr eaLnBrk="1" hangingPunct="1"/>
            <a:r>
              <a:rPr lang="en-US" sz="3200" b="1" dirty="0" err="1" smtClean="0">
                <a:solidFill>
                  <a:srgbClr val="002060"/>
                </a:solidFill>
              </a:rPr>
              <a:t>UrbanVis</a:t>
            </a:r>
            <a:r>
              <a:rPr lang="en-US" sz="3200" b="1" dirty="0" smtClean="0">
                <a:solidFill>
                  <a:srgbClr val="002060"/>
                </a:solidFill>
              </a:rPr>
              <a:t>, Before</a:t>
            </a:r>
          </a:p>
        </p:txBody>
      </p:sp>
      <p:pic>
        <p:nvPicPr>
          <p:cNvPr id="12291" name="Picture 6"/>
          <p:cNvPicPr>
            <a:picLocks noChangeAspect="1" noChangeArrowheads="1"/>
          </p:cNvPicPr>
          <p:nvPr/>
        </p:nvPicPr>
        <p:blipFill>
          <a:blip r:embed="rId2" cstate="print"/>
          <a:srcRect/>
          <a:stretch>
            <a:fillRect/>
          </a:stretch>
        </p:blipFill>
        <p:spPr bwMode="auto">
          <a:xfrm>
            <a:off x="152400" y="1371600"/>
            <a:ext cx="8839200" cy="4421188"/>
          </a:xfrm>
          <a:prstGeom prst="rect">
            <a:avLst/>
          </a:prstGeom>
          <a:noFill/>
          <a:ln w="9525">
            <a:noFill/>
            <a:miter lim="800000"/>
            <a:headEnd/>
            <a:tailEnd/>
          </a:ln>
        </p:spPr>
      </p:pic>
      <p:sp>
        <p:nvSpPr>
          <p:cNvPr id="4" name="TextBox 3"/>
          <p:cNvSpPr txBox="1"/>
          <p:nvPr/>
        </p:nvSpPr>
        <p:spPr>
          <a:xfrm>
            <a:off x="1722121" y="6031170"/>
            <a:ext cx="3505199" cy="707886"/>
          </a:xfrm>
          <a:prstGeom prst="rect">
            <a:avLst/>
          </a:prstGeom>
          <a:noFill/>
        </p:spPr>
        <p:txBody>
          <a:bodyPr wrap="square" rtlCol="0">
            <a:spAutoFit/>
          </a:bodyPr>
          <a:lstStyle/>
          <a:p>
            <a:r>
              <a:rPr lang="en-US" sz="2000" i="1" dirty="0" smtClean="0"/>
              <a:t>Work by Tom </a:t>
            </a:r>
            <a:r>
              <a:rPr lang="en-US" sz="2000" i="1" dirty="0" err="1" smtClean="0"/>
              <a:t>Butkiewicz</a:t>
            </a:r>
            <a:r>
              <a:rPr lang="en-US" sz="2000" i="1" dirty="0" smtClean="0"/>
              <a:t>, </a:t>
            </a:r>
            <a:r>
              <a:rPr lang="en-US" sz="2000" i="1" dirty="0" err="1" smtClean="0"/>
              <a:t>Remco</a:t>
            </a:r>
            <a:r>
              <a:rPr lang="en-US" sz="2000" i="1" dirty="0" smtClean="0"/>
              <a:t> Chang et al.</a:t>
            </a:r>
            <a:endParaRPr lang="en-US" sz="20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43000"/>
          </a:xfrm>
        </p:spPr>
        <p:txBody>
          <a:bodyPr/>
          <a:lstStyle/>
          <a:p>
            <a:pPr eaLnBrk="1" hangingPunct="1"/>
            <a:r>
              <a:rPr lang="en-US" sz="3200" b="1" dirty="0" err="1" smtClean="0">
                <a:solidFill>
                  <a:srgbClr val="002060"/>
                </a:solidFill>
              </a:rPr>
              <a:t>UrbanVis</a:t>
            </a:r>
            <a:r>
              <a:rPr lang="en-US" sz="3200" b="1" dirty="0" smtClean="0">
                <a:solidFill>
                  <a:srgbClr val="002060"/>
                </a:solidFill>
              </a:rPr>
              <a:t>, After</a:t>
            </a:r>
          </a:p>
        </p:txBody>
      </p:sp>
      <p:pic>
        <p:nvPicPr>
          <p:cNvPr id="14339" name="Picture 4"/>
          <p:cNvPicPr>
            <a:picLocks noChangeAspect="1" noChangeArrowheads="1"/>
          </p:cNvPicPr>
          <p:nvPr/>
        </p:nvPicPr>
        <p:blipFill>
          <a:blip r:embed="rId2" cstate="print"/>
          <a:srcRect/>
          <a:stretch>
            <a:fillRect/>
          </a:stretch>
        </p:blipFill>
        <p:spPr bwMode="auto">
          <a:xfrm>
            <a:off x="838200" y="1752600"/>
            <a:ext cx="731520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1143000"/>
          </a:xfrm>
        </p:spPr>
        <p:txBody>
          <a:bodyPr/>
          <a:lstStyle/>
          <a:p>
            <a:pPr eaLnBrk="1" hangingPunct="1"/>
            <a:r>
              <a:rPr lang="en-US" sz="3200" b="1" dirty="0" err="1" smtClean="0">
                <a:solidFill>
                  <a:srgbClr val="002060"/>
                </a:solidFill>
              </a:rPr>
              <a:t>UrbanVis</a:t>
            </a:r>
            <a:r>
              <a:rPr lang="en-US" sz="3200" b="1" dirty="0" smtClean="0">
                <a:solidFill>
                  <a:srgbClr val="002060"/>
                </a:solidFill>
              </a:rPr>
              <a:t>, After</a:t>
            </a:r>
          </a:p>
        </p:txBody>
      </p:sp>
      <p:pic>
        <p:nvPicPr>
          <p:cNvPr id="15363" name="Picture 4"/>
          <p:cNvPicPr>
            <a:picLocks noChangeAspect="1" noChangeArrowheads="1"/>
          </p:cNvPicPr>
          <p:nvPr/>
        </p:nvPicPr>
        <p:blipFill>
          <a:blip r:embed="rId2" cstate="print"/>
          <a:srcRect/>
          <a:stretch>
            <a:fillRect/>
          </a:stretch>
        </p:blipFill>
        <p:spPr bwMode="auto">
          <a:xfrm>
            <a:off x="609600" y="1905000"/>
            <a:ext cx="792480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486102"/>
            <a:ext cx="8229600" cy="990600"/>
          </a:xfrm>
        </p:spPr>
        <p:txBody>
          <a:bodyPr/>
          <a:lstStyle/>
          <a:p>
            <a:pPr eaLnBrk="1" hangingPunct="1"/>
            <a:r>
              <a:rPr lang="en-US" sz="3200" b="1" dirty="0" err="1" smtClean="0">
                <a:solidFill>
                  <a:srgbClr val="002060"/>
                </a:solidFill>
              </a:rPr>
              <a:t>Multitouch</a:t>
            </a:r>
            <a:r>
              <a:rPr lang="en-US" sz="3200" b="1" dirty="0" smtClean="0">
                <a:solidFill>
                  <a:srgbClr val="002060"/>
                </a:solidFill>
              </a:rPr>
              <a:t> </a:t>
            </a:r>
            <a:r>
              <a:rPr lang="en-US" sz="3200" b="1" dirty="0" err="1" smtClean="0">
                <a:solidFill>
                  <a:srgbClr val="002060"/>
                </a:solidFill>
              </a:rPr>
              <a:t>ProbeVis</a:t>
            </a:r>
            <a:endParaRPr lang="en-US" sz="3200" b="1" dirty="0" smtClean="0">
              <a:solidFill>
                <a:srgbClr val="002060"/>
              </a:solidFill>
            </a:endParaRPr>
          </a:p>
        </p:txBody>
      </p:sp>
      <p:pic>
        <p:nvPicPr>
          <p:cNvPr id="77826" name="Picture 2"/>
          <p:cNvPicPr>
            <a:picLocks noChangeAspect="1" noChangeArrowheads="1"/>
          </p:cNvPicPr>
          <p:nvPr/>
        </p:nvPicPr>
        <p:blipFill>
          <a:blip r:embed="rId2" cstate="print"/>
          <a:srcRect/>
          <a:stretch>
            <a:fillRect/>
          </a:stretch>
        </p:blipFill>
        <p:spPr bwMode="auto">
          <a:xfrm>
            <a:off x="0" y="1869857"/>
            <a:ext cx="1412557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1" y="2611935"/>
            <a:ext cx="9143999" cy="4214533"/>
          </a:xfrm>
          <a:prstGeom prst="rect">
            <a:avLst/>
          </a:prstGeom>
          <a:noFill/>
          <a:ln w="9525">
            <a:noFill/>
            <a:miter lim="800000"/>
            <a:headEnd/>
            <a:tailEnd/>
          </a:ln>
        </p:spPr>
      </p:pic>
      <p:sp>
        <p:nvSpPr>
          <p:cNvPr id="7" name="Rectangle 2"/>
          <p:cNvSpPr>
            <a:spLocks noGrp="1" noChangeArrowheads="1"/>
          </p:cNvSpPr>
          <p:nvPr>
            <p:ph type="title"/>
          </p:nvPr>
        </p:nvSpPr>
        <p:spPr>
          <a:xfrm>
            <a:off x="381000" y="486102"/>
            <a:ext cx="8229600" cy="990600"/>
          </a:xfrm>
        </p:spPr>
        <p:txBody>
          <a:bodyPr/>
          <a:lstStyle/>
          <a:p>
            <a:pPr eaLnBrk="1" hangingPunct="1"/>
            <a:r>
              <a:rPr lang="en-US" sz="3200" b="1" dirty="0" err="1" smtClean="0">
                <a:solidFill>
                  <a:srgbClr val="002060"/>
                </a:solidFill>
              </a:rPr>
              <a:t>Multitouch</a:t>
            </a:r>
            <a:r>
              <a:rPr lang="en-US" sz="3200" b="1" dirty="0" smtClean="0">
                <a:solidFill>
                  <a:srgbClr val="002060"/>
                </a:solidFill>
              </a:rPr>
              <a:t> </a:t>
            </a:r>
            <a:r>
              <a:rPr lang="en-US" sz="3200" b="1" dirty="0" err="1" smtClean="0">
                <a:solidFill>
                  <a:srgbClr val="002060"/>
                </a:solidFill>
              </a:rPr>
              <a:t>ProbeVis</a:t>
            </a:r>
            <a:endParaRPr lang="en-US" sz="3200" b="1" dirty="0" smtClean="0">
              <a:solidFill>
                <a:srgbClr val="002060"/>
              </a:solidFill>
            </a:endParaRPr>
          </a:p>
        </p:txBody>
      </p:sp>
      <p:sp>
        <p:nvSpPr>
          <p:cNvPr id="8" name="TextBox 7"/>
          <p:cNvSpPr txBox="1"/>
          <p:nvPr/>
        </p:nvSpPr>
        <p:spPr>
          <a:xfrm>
            <a:off x="315311" y="1324302"/>
            <a:ext cx="8614922" cy="1569660"/>
          </a:xfrm>
          <a:prstGeom prst="rect">
            <a:avLst/>
          </a:prstGeom>
          <a:noFill/>
        </p:spPr>
        <p:txBody>
          <a:bodyPr wrap="none" rtlCol="0">
            <a:spAutoFit/>
          </a:bodyPr>
          <a:lstStyle/>
          <a:p>
            <a:pPr>
              <a:buFont typeface="Arial" pitchFamily="34" charset="0"/>
              <a:buChar char="•"/>
            </a:pPr>
            <a:r>
              <a:rPr lang="en-US" dirty="0" smtClean="0"/>
              <a:t>Large scale urban land use simulation</a:t>
            </a:r>
          </a:p>
          <a:p>
            <a:pPr lvl="1">
              <a:buFont typeface="Arial" pitchFamily="34" charset="0"/>
              <a:buChar char="•"/>
            </a:pPr>
            <a:r>
              <a:rPr lang="en-US" dirty="0" smtClean="0"/>
              <a:t>Difficult to see &amp; understand details in context</a:t>
            </a:r>
          </a:p>
          <a:p>
            <a:pPr lvl="1">
              <a:buFont typeface="Arial" pitchFamily="34" charset="0"/>
              <a:buChar char="•"/>
            </a:pPr>
            <a:r>
              <a:rPr lang="en-US" dirty="0" smtClean="0"/>
              <a:t>Difficult to compare &amp; understand trends in different areas</a:t>
            </a:r>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Evaluation</a:t>
            </a:r>
            <a:endParaRPr lang="en-US" sz="2800" b="1" dirty="0">
              <a:solidFill>
                <a:srgbClr val="002060"/>
              </a:solidFill>
            </a:endParaRPr>
          </a:p>
        </p:txBody>
      </p:sp>
      <p:sp>
        <p:nvSpPr>
          <p:cNvPr id="3" name="Content Placeholder 2"/>
          <p:cNvSpPr>
            <a:spLocks noGrp="1"/>
          </p:cNvSpPr>
          <p:nvPr>
            <p:ph idx="1"/>
          </p:nvPr>
        </p:nvSpPr>
        <p:spPr>
          <a:xfrm>
            <a:off x="457200" y="1670304"/>
            <a:ext cx="8229600" cy="4525963"/>
          </a:xfrm>
        </p:spPr>
        <p:txBody>
          <a:bodyPr/>
          <a:lstStyle/>
          <a:p>
            <a:pPr>
              <a:buNone/>
              <a:tabLst>
                <a:tab pos="5600700" algn="l"/>
              </a:tabLst>
            </a:pPr>
            <a:r>
              <a:rPr lang="en-US" sz="2400" u="sng" dirty="0" smtClean="0">
                <a:latin typeface="+mj-lt"/>
              </a:rPr>
              <a:t>Learning-based Evaluation</a:t>
            </a:r>
          </a:p>
          <a:p>
            <a:pPr>
              <a:tabLst>
                <a:tab pos="5600700" algn="l"/>
              </a:tabLst>
            </a:pPr>
            <a:r>
              <a:rPr lang="en-US" sz="2400" dirty="0" smtClean="0">
                <a:latin typeface="+mj-lt"/>
              </a:rPr>
              <a:t>Describe and measure knowledge gain and insights discovered.</a:t>
            </a:r>
          </a:p>
          <a:p>
            <a:pPr>
              <a:tabLst>
                <a:tab pos="5600700" algn="l"/>
              </a:tabLst>
            </a:pPr>
            <a:r>
              <a:rPr lang="en-US" sz="2400" dirty="0" smtClean="0">
                <a:latin typeface="+mj-lt"/>
              </a:rPr>
              <a:t>Must separate out 3 types of learning: about the system, the data, and the cognitive task(s) at hand. </a:t>
            </a:r>
          </a:p>
          <a:p>
            <a:pPr>
              <a:buNone/>
              <a:tabLst>
                <a:tab pos="5600700" algn="l"/>
              </a:tabLst>
            </a:pPr>
            <a:endParaRPr lang="en-US" sz="2400" dirty="0" smtClean="0">
              <a:latin typeface="+mj-lt"/>
            </a:endParaRPr>
          </a:p>
        </p:txBody>
      </p:sp>
      <p:pic>
        <p:nvPicPr>
          <p:cNvPr id="50178" name="Picture 2"/>
          <p:cNvPicPr>
            <a:picLocks noChangeAspect="1" noChangeArrowheads="1"/>
          </p:cNvPicPr>
          <p:nvPr/>
        </p:nvPicPr>
        <p:blipFill>
          <a:blip r:embed="rId3" cstate="print"/>
          <a:srcRect/>
          <a:stretch>
            <a:fillRect/>
          </a:stretch>
        </p:blipFill>
        <p:spPr bwMode="auto">
          <a:xfrm>
            <a:off x="643565" y="3749040"/>
            <a:ext cx="7393258" cy="3108960"/>
          </a:xfrm>
          <a:prstGeom prst="rect">
            <a:avLst/>
          </a:prstGeom>
          <a:noFill/>
          <a:ln w="9525">
            <a:noFill/>
            <a:miter lim="800000"/>
            <a:headEnd/>
            <a:tailEnd/>
          </a:ln>
        </p:spPr>
      </p:pic>
      <p:sp>
        <p:nvSpPr>
          <p:cNvPr id="6" name="TextBox 5"/>
          <p:cNvSpPr txBox="1"/>
          <p:nvPr/>
        </p:nvSpPr>
        <p:spPr>
          <a:xfrm>
            <a:off x="457200" y="1203960"/>
            <a:ext cx="7968848" cy="830997"/>
          </a:xfrm>
          <a:prstGeom prst="rect">
            <a:avLst/>
          </a:prstGeom>
          <a:noFill/>
        </p:spPr>
        <p:txBody>
          <a:bodyPr wrap="none" rtlCol="0">
            <a:spAutoFit/>
          </a:bodyPr>
          <a:lstStyle/>
          <a:p>
            <a:r>
              <a:rPr lang="en-US" dirty="0" smtClean="0"/>
              <a:t>New evaluation strategies and results have emerged.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fade">
                                      <p:cBhvr>
                                        <p:cTn id="22"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A Few Words about</a:t>
            </a:r>
            <a:br>
              <a:rPr lang="en-US" sz="2800" b="1" dirty="0" smtClean="0">
                <a:solidFill>
                  <a:srgbClr val="002060"/>
                </a:solidFill>
              </a:rPr>
            </a:br>
            <a:r>
              <a:rPr lang="en-US" sz="2800" b="1" dirty="0" smtClean="0">
                <a:solidFill>
                  <a:srgbClr val="002060"/>
                </a:solidFill>
              </a:rPr>
              <a:t>Knowledge and Insight….</a:t>
            </a:r>
            <a:endParaRPr lang="en-US" sz="2800" b="1" dirty="0">
              <a:solidFill>
                <a:srgbClr val="002060"/>
              </a:solidFill>
            </a:endParaRPr>
          </a:p>
        </p:txBody>
      </p:sp>
      <p:sp>
        <p:nvSpPr>
          <p:cNvPr id="3" name="Content Placeholder 2"/>
          <p:cNvSpPr>
            <a:spLocks noGrp="1"/>
          </p:cNvSpPr>
          <p:nvPr>
            <p:ph idx="1"/>
          </p:nvPr>
        </p:nvSpPr>
        <p:spPr>
          <a:xfrm>
            <a:off x="563880" y="1807464"/>
            <a:ext cx="8061960" cy="4525963"/>
          </a:xfrm>
        </p:spPr>
        <p:txBody>
          <a:bodyPr/>
          <a:lstStyle/>
          <a:p>
            <a:pPr>
              <a:tabLst>
                <a:tab pos="5600700" algn="l"/>
              </a:tabLst>
            </a:pPr>
            <a:r>
              <a:rPr lang="en-US" sz="2400" dirty="0" smtClean="0">
                <a:latin typeface="+mj-lt"/>
              </a:rPr>
              <a:t>Knowledge is compact.</a:t>
            </a:r>
          </a:p>
          <a:p>
            <a:pPr>
              <a:tabLst>
                <a:tab pos="5600700" algn="l"/>
              </a:tabLst>
            </a:pPr>
            <a:endParaRPr lang="en-US" sz="2400" dirty="0" smtClean="0">
              <a:latin typeface="+mj-lt"/>
            </a:endParaRPr>
          </a:p>
          <a:p>
            <a:pPr>
              <a:tabLst>
                <a:tab pos="5600700" algn="l"/>
              </a:tabLst>
            </a:pPr>
            <a:r>
              <a:rPr lang="en-US" sz="2400" dirty="0" smtClean="0">
                <a:latin typeface="+mj-lt"/>
              </a:rPr>
              <a:t>Knowledge begets knowledge.</a:t>
            </a:r>
          </a:p>
          <a:p>
            <a:pPr>
              <a:tabLst>
                <a:tab pos="5600700" algn="l"/>
              </a:tabLst>
            </a:pPr>
            <a:endParaRPr lang="en-US" sz="2400" dirty="0" smtClean="0">
              <a:latin typeface="+mj-lt"/>
            </a:endParaRPr>
          </a:p>
          <a:p>
            <a:pPr>
              <a:tabLst>
                <a:tab pos="5600700" algn="l"/>
              </a:tabLst>
            </a:pPr>
            <a:r>
              <a:rPr lang="en-US" sz="2400" dirty="0" smtClean="0">
                <a:latin typeface="+mj-lt"/>
              </a:rPr>
              <a:t>Knowledge is flexible, reusable, and </a:t>
            </a:r>
            <a:r>
              <a:rPr lang="en-US" sz="2400" dirty="0" err="1" smtClean="0">
                <a:latin typeface="+mj-lt"/>
              </a:rPr>
              <a:t>generalizable</a:t>
            </a:r>
            <a:r>
              <a:rPr lang="en-US" sz="2400" dirty="0" smtClean="0">
                <a:latin typeface="+mj-lt"/>
              </a:rPr>
              <a:t>.</a:t>
            </a:r>
          </a:p>
          <a:p>
            <a:pPr>
              <a:tabLst>
                <a:tab pos="5600700" algn="l"/>
              </a:tabLst>
            </a:pPr>
            <a:endParaRPr lang="en-US" sz="2400" dirty="0" smtClean="0">
              <a:latin typeface="+mj-lt"/>
            </a:endParaRPr>
          </a:p>
          <a:p>
            <a:pPr>
              <a:tabLst>
                <a:tab pos="5600700" algn="l"/>
              </a:tabLst>
            </a:pPr>
            <a:r>
              <a:rPr lang="en-US" sz="2400" dirty="0" smtClean="0">
                <a:latin typeface="+mj-lt"/>
              </a:rPr>
              <a:t>There are two types of insight</a:t>
            </a:r>
          </a:p>
          <a:p>
            <a:pPr lvl="1">
              <a:tabLst>
                <a:tab pos="5600700" algn="l"/>
              </a:tabLst>
            </a:pPr>
            <a:r>
              <a:rPr lang="en-US" sz="2000" dirty="0" smtClean="0">
                <a:latin typeface="+mj-lt"/>
              </a:rPr>
              <a:t>Spontaneous insight</a:t>
            </a:r>
          </a:p>
          <a:p>
            <a:pPr lvl="1">
              <a:tabLst>
                <a:tab pos="5600700" algn="l"/>
              </a:tabLst>
            </a:pPr>
            <a:r>
              <a:rPr lang="en-US" sz="2000" dirty="0" smtClean="0">
                <a:latin typeface="+mj-lt"/>
              </a:rPr>
              <a:t>Knowledge-building insight</a:t>
            </a:r>
          </a:p>
          <a:p>
            <a:pPr>
              <a:tabLst>
                <a:tab pos="5600700" algn="l"/>
              </a:tabLst>
            </a:pPr>
            <a:endParaRPr lang="en-US" sz="2400" dirty="0" smtClean="0">
              <a:latin typeface="+mj-lt"/>
            </a:endParaRPr>
          </a:p>
          <a:p>
            <a:pPr>
              <a:tabLst>
                <a:tab pos="5600700" algn="l"/>
              </a:tabLst>
            </a:pPr>
            <a:endParaRPr lang="en-US" sz="2400" dirty="0" smtClean="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Long-Term Research Goals</a:t>
            </a:r>
            <a:endParaRPr lang="en-US" sz="2800" b="1" dirty="0">
              <a:solidFill>
                <a:srgbClr val="002060"/>
              </a:solidFill>
            </a:endParaRPr>
          </a:p>
        </p:txBody>
      </p:sp>
      <p:sp>
        <p:nvSpPr>
          <p:cNvPr id="3" name="Content Placeholder 2"/>
          <p:cNvSpPr>
            <a:spLocks noGrp="1"/>
          </p:cNvSpPr>
          <p:nvPr>
            <p:ph idx="1"/>
          </p:nvPr>
        </p:nvSpPr>
        <p:spPr>
          <a:xfrm>
            <a:off x="624840" y="1197864"/>
            <a:ext cx="8061960" cy="4525963"/>
          </a:xfrm>
        </p:spPr>
        <p:txBody>
          <a:bodyPr/>
          <a:lstStyle/>
          <a:p>
            <a:pPr>
              <a:tabLst>
                <a:tab pos="5600700" algn="l"/>
              </a:tabLst>
            </a:pPr>
            <a:r>
              <a:rPr lang="en-US" sz="2400" dirty="0" smtClean="0">
                <a:latin typeface="+mj-lt"/>
              </a:rPr>
              <a:t>Establish design principles for visual analytics systems.</a:t>
            </a:r>
          </a:p>
          <a:p>
            <a:pPr>
              <a:tabLst>
                <a:tab pos="5600700" algn="l"/>
              </a:tabLst>
            </a:pPr>
            <a:r>
              <a:rPr lang="en-US" sz="2400" dirty="0" smtClean="0">
                <a:latin typeface="+mj-lt"/>
              </a:rPr>
              <a:t>Develop a </a:t>
            </a:r>
            <a:r>
              <a:rPr lang="en-US" sz="2400" u="sng" dirty="0" smtClean="0">
                <a:latin typeface="+mj-lt"/>
              </a:rPr>
              <a:t>predictive</a:t>
            </a:r>
            <a:r>
              <a:rPr lang="en-US" sz="2400" dirty="0" smtClean="0">
                <a:latin typeface="+mj-lt"/>
              </a:rPr>
              <a:t> human cognitive model.</a:t>
            </a:r>
          </a:p>
          <a:p>
            <a:pPr>
              <a:tabLst>
                <a:tab pos="5600700" algn="l"/>
              </a:tabLst>
            </a:pPr>
            <a:r>
              <a:rPr lang="en-US" sz="2400" dirty="0" smtClean="0">
                <a:latin typeface="+mj-lt"/>
              </a:rPr>
              <a:t>Create a theory of interaction.</a:t>
            </a:r>
          </a:p>
          <a:p>
            <a:pPr>
              <a:tabLst>
                <a:tab pos="5600700" algn="l"/>
              </a:tabLst>
            </a:pPr>
            <a:r>
              <a:rPr lang="en-US" sz="2400" dirty="0" smtClean="0">
                <a:latin typeface="+mj-lt"/>
              </a:rPr>
              <a:t>Develop a process for evaluation of exploratory, investigative, insight discovery, and knowledge-building systems.</a:t>
            </a:r>
          </a:p>
          <a:p>
            <a:pPr>
              <a:tabLst>
                <a:tab pos="5600700" algn="l"/>
              </a:tabLst>
            </a:pPr>
            <a:r>
              <a:rPr lang="en-US" sz="2400" dirty="0" smtClean="0">
                <a:latin typeface="+mj-lt"/>
              </a:rPr>
              <a:t>Successfully attack large, complex real-world problems.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609600" y="1295400"/>
            <a:ext cx="8534400" cy="5324535"/>
          </a:xfrm>
          <a:prstGeom prst="rect">
            <a:avLst/>
          </a:prstGeom>
          <a:noFill/>
          <a:ln w="9525">
            <a:noFill/>
            <a:miter lim="800000"/>
            <a:headEnd/>
            <a:tailEnd/>
          </a:ln>
        </p:spPr>
        <p:txBody>
          <a:bodyPr wrap="square">
            <a:spAutoFit/>
          </a:bodyPr>
          <a:lstStyle/>
          <a:p>
            <a:pPr marL="169863" indent="-169863"/>
            <a:endParaRPr lang="en-US" dirty="0" smtClean="0"/>
          </a:p>
          <a:p>
            <a:pPr marL="169863" indent="-169863">
              <a:buFont typeface="Arial" pitchFamily="34" charset="0"/>
              <a:buChar char="•"/>
            </a:pPr>
            <a:r>
              <a:rPr lang="en-US" dirty="0" smtClean="0"/>
              <a:t>The process </a:t>
            </a:r>
            <a:r>
              <a:rPr lang="en-US" u="sng" dirty="0" smtClean="0"/>
              <a:t>cannot</a:t>
            </a:r>
            <a:r>
              <a:rPr lang="en-US" dirty="0" smtClean="0"/>
              <a:t> be entirely automated. Providing meaning and direction in the analysis process requires human involvement.</a:t>
            </a:r>
          </a:p>
          <a:p>
            <a:pPr marL="627063" lvl="1" indent="-169863">
              <a:buFont typeface="Courier New" pitchFamily="49" charset="0"/>
              <a:buChar char="o"/>
            </a:pPr>
            <a:r>
              <a:rPr lang="en-US" sz="2000" dirty="0" smtClean="0"/>
              <a:t>Data, simulations, and simulation results are becoming so complex and large that their content is not completely knowable. They must be probed, explored, discovered.</a:t>
            </a:r>
          </a:p>
          <a:p>
            <a:pPr marL="169863" indent="-169863">
              <a:buFont typeface="Arial" pitchFamily="34" charset="0"/>
              <a:buChar char="•"/>
            </a:pPr>
            <a:endParaRPr lang="en-US" sz="1000" dirty="0" smtClean="0"/>
          </a:p>
          <a:p>
            <a:pPr marL="169863" indent="-169863">
              <a:buFont typeface="Arial" pitchFamily="34" charset="0"/>
              <a:buChar char="•"/>
            </a:pPr>
            <a:r>
              <a:rPr lang="en-US" dirty="0" smtClean="0"/>
              <a:t>Humans (and many times expert humans) are a very expensive and/or limited resource.</a:t>
            </a:r>
            <a:endParaRPr lang="en-US" sz="1000" dirty="0" smtClean="0"/>
          </a:p>
          <a:p>
            <a:pPr marL="169863" indent="-169863"/>
            <a:endParaRPr lang="en-US" sz="1000" dirty="0" smtClean="0"/>
          </a:p>
          <a:p>
            <a:pPr marL="627063" lvl="1" indent="-169863"/>
            <a:r>
              <a:rPr lang="en-US" dirty="0" smtClean="0"/>
              <a:t>So, a significant aspect of the data and complexity problems is how to involve the human in an intimate partnership with the computer even when the problem becomes very complex and large.</a:t>
            </a:r>
          </a:p>
          <a:p>
            <a:pPr marL="169863" indent="-169863">
              <a:buFont typeface="Arial" pitchFamily="34" charset="0"/>
              <a:buChar char="•"/>
            </a:pPr>
            <a:endParaRPr lang="en-US" sz="1000" dirty="0" smtClean="0"/>
          </a:p>
        </p:txBody>
      </p:sp>
      <p:sp>
        <p:nvSpPr>
          <p:cNvPr id="4" name="TextBox 3"/>
          <p:cNvSpPr txBox="1"/>
          <p:nvPr/>
        </p:nvSpPr>
        <p:spPr>
          <a:xfrm>
            <a:off x="609600" y="1295400"/>
            <a:ext cx="925831" cy="461665"/>
          </a:xfrm>
          <a:prstGeom prst="rect">
            <a:avLst/>
          </a:prstGeom>
          <a:noFill/>
        </p:spPr>
        <p:txBody>
          <a:bodyPr wrap="none" rtlCol="0">
            <a:spAutoFit/>
          </a:bodyPr>
          <a:lstStyle/>
          <a:p>
            <a:r>
              <a:rPr lang="en-US" dirty="0" smtClean="0"/>
              <a:t>Yet…</a:t>
            </a:r>
            <a:endParaRPr lang="en-US" dirty="0"/>
          </a:p>
        </p:txBody>
      </p:sp>
      <p:sp>
        <p:nvSpPr>
          <p:cNvPr id="6" name="TextBox 1"/>
          <p:cNvSpPr txBox="1">
            <a:spLocks noChangeArrowheads="1"/>
          </p:cNvSpPr>
          <p:nvPr/>
        </p:nvSpPr>
        <p:spPr bwMode="auto">
          <a:xfrm>
            <a:off x="-182880" y="228600"/>
            <a:ext cx="9479280" cy="1077218"/>
          </a:xfrm>
          <a:prstGeom prst="rect">
            <a:avLst/>
          </a:prstGeom>
          <a:noFill/>
          <a:ln w="9525">
            <a:noFill/>
            <a:miter lim="800000"/>
            <a:headEnd/>
            <a:tailEnd/>
          </a:ln>
        </p:spPr>
        <p:txBody>
          <a:bodyPr wrap="square">
            <a:spAutoFit/>
          </a:bodyPr>
          <a:lstStyle/>
          <a:p>
            <a:pPr algn="ctr"/>
            <a:r>
              <a:rPr lang="en-US" sz="3200" b="1" dirty="0" smtClean="0">
                <a:solidFill>
                  <a:srgbClr val="002060"/>
                </a:solidFill>
              </a:rPr>
              <a:t>The Future Environment:</a:t>
            </a:r>
          </a:p>
          <a:p>
            <a:pPr algn="ctr"/>
            <a:r>
              <a:rPr lang="en-US" sz="3200" b="1" dirty="0" smtClean="0">
                <a:solidFill>
                  <a:srgbClr val="002060"/>
                </a:solidFill>
              </a:rPr>
              <a:t>The Data Problem &amp; the Complexity Problem</a:t>
            </a:r>
            <a:endParaRPr lang="en-US" sz="3200" b="1" dirty="0">
              <a:solidFill>
                <a:srgbClr val="00206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1000"/>
                                        <p:tgtEl>
                                          <p:spTgt spid="61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animEffect transition="in" filter="fade">
                                      <p:cBhvr>
                                        <p:cTn id="15" dur="1000"/>
                                        <p:tgtEl>
                                          <p:spTgt spid="6147">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7">
                                            <p:txEl>
                                              <p:pRg st="6" end="6"/>
                                            </p:txEl>
                                          </p:spTgt>
                                        </p:tgtEl>
                                        <p:attrNameLst>
                                          <p:attrName>style.visibility</p:attrName>
                                        </p:attrNameLst>
                                      </p:cBhvr>
                                      <p:to>
                                        <p:strVal val="visible"/>
                                      </p:to>
                                    </p:set>
                                    <p:animEffect transition="in" filter="fade">
                                      <p:cBhvr>
                                        <p:cTn id="18" dur="1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77540" y="1974773"/>
            <a:ext cx="7772400" cy="4525963"/>
          </a:xfrm>
        </p:spPr>
        <p:txBody>
          <a:bodyPr/>
          <a:lstStyle/>
          <a:p>
            <a:pPr algn="ctr">
              <a:buNone/>
            </a:pPr>
            <a:r>
              <a:rPr lang="en-US" sz="4000" b="1" dirty="0" smtClean="0">
                <a:solidFill>
                  <a:srgbClr val="002060"/>
                </a:solidFill>
              </a:rPr>
              <a:t>Questions?</a:t>
            </a:r>
            <a:endParaRPr lang="en-US" sz="4000" b="1" dirty="0">
              <a:solidFill>
                <a:srgbClr val="002060"/>
              </a:solidFill>
            </a:endParaRPr>
          </a:p>
        </p:txBody>
      </p:sp>
      <p:sp>
        <p:nvSpPr>
          <p:cNvPr id="4" name="TextBox 3"/>
          <p:cNvSpPr txBox="1"/>
          <p:nvPr/>
        </p:nvSpPr>
        <p:spPr>
          <a:xfrm>
            <a:off x="2514600" y="4953000"/>
            <a:ext cx="4392741" cy="584775"/>
          </a:xfrm>
          <a:prstGeom prst="rect">
            <a:avLst/>
          </a:prstGeom>
          <a:noFill/>
        </p:spPr>
        <p:txBody>
          <a:bodyPr wrap="none" rtlCol="0">
            <a:spAutoFit/>
          </a:bodyPr>
          <a:lstStyle/>
          <a:p>
            <a:r>
              <a:rPr lang="en-US" sz="3200" b="1" dirty="0" smtClean="0">
                <a:solidFill>
                  <a:srgbClr val="FF0000"/>
                </a:solidFill>
              </a:rPr>
              <a:t>www.srvac.uncc.edu</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81000" y="457200"/>
            <a:ext cx="8305800" cy="584775"/>
          </a:xfrm>
          <a:prstGeom prst="rect">
            <a:avLst/>
          </a:prstGeom>
          <a:noFill/>
          <a:ln w="9525">
            <a:noFill/>
            <a:miter lim="800000"/>
            <a:headEnd/>
            <a:tailEnd/>
          </a:ln>
        </p:spPr>
        <p:txBody>
          <a:bodyPr wrap="square">
            <a:spAutoFit/>
          </a:bodyPr>
          <a:lstStyle/>
          <a:p>
            <a:pPr algn="ctr"/>
            <a:r>
              <a:rPr lang="en-US" sz="3200" b="1" dirty="0" smtClean="0">
                <a:solidFill>
                  <a:srgbClr val="002060"/>
                </a:solidFill>
              </a:rPr>
              <a:t>What Can Visual Analytics Provide?</a:t>
            </a:r>
            <a:endParaRPr lang="en-US" sz="3200" b="1" dirty="0">
              <a:solidFill>
                <a:srgbClr val="002060"/>
              </a:solidFill>
            </a:endParaRPr>
          </a:p>
        </p:txBody>
      </p:sp>
      <p:sp>
        <p:nvSpPr>
          <p:cNvPr id="6147" name="TextBox 2"/>
          <p:cNvSpPr txBox="1">
            <a:spLocks noChangeArrowheads="1"/>
          </p:cNvSpPr>
          <p:nvPr/>
        </p:nvSpPr>
        <p:spPr bwMode="auto">
          <a:xfrm>
            <a:off x="685800" y="1295400"/>
            <a:ext cx="7848600" cy="3416320"/>
          </a:xfrm>
          <a:prstGeom prst="rect">
            <a:avLst/>
          </a:prstGeom>
          <a:noFill/>
          <a:ln w="9525">
            <a:noFill/>
            <a:miter lim="800000"/>
            <a:headEnd/>
            <a:tailEnd/>
          </a:ln>
        </p:spPr>
        <p:txBody>
          <a:bodyPr wrap="square">
            <a:spAutoFit/>
          </a:bodyPr>
          <a:lstStyle/>
          <a:p>
            <a:pPr marL="169863" indent="-169863">
              <a:buFont typeface="Arial" pitchFamily="34" charset="0"/>
              <a:buChar char="•"/>
            </a:pPr>
            <a:r>
              <a:rPr lang="en-US" dirty="0" smtClean="0"/>
              <a:t>It provides a human-centered approach to attack the </a:t>
            </a:r>
            <a:r>
              <a:rPr lang="en-US" b="1" dirty="0" smtClean="0">
                <a:solidFill>
                  <a:srgbClr val="002060"/>
                </a:solidFill>
              </a:rPr>
              <a:t>human reasoning bottleneck</a:t>
            </a:r>
            <a:r>
              <a:rPr lang="en-US" dirty="0" smtClean="0"/>
              <a:t>.</a:t>
            </a:r>
            <a:endParaRPr lang="en-US" dirty="0"/>
          </a:p>
          <a:p>
            <a:pPr marL="169863" indent="-169863">
              <a:buFont typeface="Arial" pitchFamily="34" charset="0"/>
              <a:buChar char="•"/>
            </a:pPr>
            <a:r>
              <a:rPr lang="en-US" dirty="0" smtClean="0"/>
              <a:t>Visual analytics provides an approach that </a:t>
            </a:r>
            <a:r>
              <a:rPr lang="en-US" u="sng" dirty="0" smtClean="0"/>
              <a:t>starts</a:t>
            </a:r>
            <a:r>
              <a:rPr lang="en-US" dirty="0" smtClean="0"/>
              <a:t> from integration of computer-based analysis methods and interactive visualization to support:</a:t>
            </a:r>
          </a:p>
          <a:p>
            <a:pPr marL="627063" lvl="1" indent="-169863">
              <a:buFont typeface="Arial" pitchFamily="34" charset="0"/>
              <a:buChar char="•"/>
            </a:pPr>
            <a:r>
              <a:rPr lang="en-US" dirty="0" smtClean="0"/>
              <a:t>Reasoning and evidence gathering at scale</a:t>
            </a:r>
          </a:p>
          <a:p>
            <a:pPr marL="627063" lvl="1" indent="-169863">
              <a:buFont typeface="Arial" pitchFamily="34" charset="0"/>
              <a:buChar char="•"/>
            </a:pPr>
            <a:r>
              <a:rPr lang="en-US" dirty="0" smtClean="0"/>
              <a:t>Exploration in context and uncovering of unforeseen relationships.</a:t>
            </a:r>
          </a:p>
          <a:p>
            <a:pPr marL="627063" lvl="1" indent="-169863">
              <a:buFont typeface="Arial" pitchFamily="34" charset="0"/>
              <a:buChar char="•"/>
            </a:pPr>
            <a:r>
              <a:rPr lang="en-US" dirty="0" smtClean="0"/>
              <a:t>Insight discovery.</a:t>
            </a:r>
            <a:endParaRPr lang="en-US" dirty="0"/>
          </a:p>
        </p:txBody>
      </p:sp>
      <p:sp>
        <p:nvSpPr>
          <p:cNvPr id="4" name="TextBox 3"/>
          <p:cNvSpPr txBox="1"/>
          <p:nvPr/>
        </p:nvSpPr>
        <p:spPr>
          <a:xfrm>
            <a:off x="381000" y="4724400"/>
            <a:ext cx="8229600" cy="1200329"/>
          </a:xfrm>
          <a:prstGeom prst="rect">
            <a:avLst/>
          </a:prstGeom>
          <a:noFill/>
        </p:spPr>
        <p:txBody>
          <a:bodyPr wrap="square" rtlCol="0">
            <a:spAutoFit/>
          </a:bodyPr>
          <a:lstStyle/>
          <a:p>
            <a:r>
              <a:rPr lang="en-US" dirty="0" smtClean="0"/>
              <a:t>A main goal of visual analytics over the next 5-10 years will be to begin attacking the data and complexity problems and resolving the human reasoning bottleneck.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92338" y="276225"/>
            <a:ext cx="4716462" cy="519113"/>
          </a:xfrm>
          <a:prstGeom prst="rect">
            <a:avLst/>
          </a:prstGeom>
          <a:noFill/>
          <a:ln w="9525">
            <a:noFill/>
            <a:miter lim="800000"/>
            <a:headEnd/>
            <a:tailEnd/>
          </a:ln>
        </p:spPr>
        <p:txBody>
          <a:bodyPr wrap="none">
            <a:spAutoFit/>
          </a:bodyPr>
          <a:lstStyle/>
          <a:p>
            <a:r>
              <a:rPr lang="en-US" sz="2800" b="1">
                <a:solidFill>
                  <a:srgbClr val="000099"/>
                </a:solidFill>
              </a:rPr>
              <a:t>Financial Transaction Data</a:t>
            </a:r>
          </a:p>
        </p:txBody>
      </p:sp>
      <p:sp>
        <p:nvSpPr>
          <p:cNvPr id="6147" name="Text Box 3"/>
          <p:cNvSpPr txBox="1">
            <a:spLocks noChangeArrowheads="1"/>
          </p:cNvSpPr>
          <p:nvPr/>
        </p:nvSpPr>
        <p:spPr bwMode="auto">
          <a:xfrm>
            <a:off x="565150" y="1176338"/>
            <a:ext cx="7956550" cy="4473575"/>
          </a:xfrm>
          <a:prstGeom prst="rect">
            <a:avLst/>
          </a:prstGeom>
          <a:noFill/>
          <a:ln w="9525">
            <a:noFill/>
            <a:miter lim="800000"/>
            <a:headEnd/>
            <a:tailEnd/>
          </a:ln>
        </p:spPr>
        <p:txBody>
          <a:bodyPr>
            <a:spAutoFit/>
          </a:bodyPr>
          <a:lstStyle/>
          <a:p>
            <a:pPr marL="115888" indent="-115888">
              <a:buFontTx/>
              <a:buChar char="•"/>
            </a:pPr>
            <a:r>
              <a:rPr lang="en-US"/>
              <a:t>Financial transactional data warehouses for large banks are </a:t>
            </a:r>
            <a:r>
              <a:rPr lang="en-US" u="sng"/>
              <a:t>very big</a:t>
            </a:r>
            <a:r>
              <a:rPr lang="en-US"/>
              <a:t> (billions of records over many years). </a:t>
            </a:r>
          </a:p>
          <a:p>
            <a:pPr marL="566738" lvl="1" indent="-109538"/>
            <a:r>
              <a:rPr lang="en-US"/>
              <a:t>-Knowing what to query for is a big problem.</a:t>
            </a:r>
          </a:p>
          <a:p>
            <a:pPr marL="566738" lvl="1" indent="-109538"/>
            <a:endParaRPr lang="en-US"/>
          </a:p>
          <a:p>
            <a:pPr marL="115888" indent="-115888">
              <a:buFontTx/>
              <a:buChar char="•"/>
            </a:pPr>
            <a:r>
              <a:rPr lang="en-US"/>
              <a:t>No transaction, by itself, is risky or fraudulent.</a:t>
            </a:r>
          </a:p>
          <a:p>
            <a:pPr marL="115888" indent="-115888">
              <a:buFontTx/>
              <a:buChar char="•"/>
            </a:pPr>
            <a:endParaRPr lang="en-US"/>
          </a:p>
          <a:p>
            <a:pPr marL="115888" indent="-115888">
              <a:buFontTx/>
              <a:buChar char="•"/>
            </a:pPr>
            <a:r>
              <a:rPr lang="en-US"/>
              <a:t>Although data records tend to be structured or semi-structured, items can be missing, mis-categorized, have spelling or abbreviation variations, etc.</a:t>
            </a:r>
          </a:p>
          <a:p>
            <a:pPr marL="115888" indent="-115888">
              <a:buFontTx/>
              <a:buChar char="•"/>
            </a:pPr>
            <a:endParaRPr lang="en-US"/>
          </a:p>
          <a:p>
            <a:pPr marL="115888" indent="-115888">
              <a:buFontTx/>
              <a:buChar char="•"/>
            </a:pPr>
            <a:r>
              <a:rPr lang="en-US"/>
              <a:t>There may be unstructured free text that can be valuable.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p:txBody>
          <a:bodyPr/>
          <a:lstStyle/>
          <a:p>
            <a:r>
              <a:rPr lang="en-US" smtClean="0"/>
              <a:t>Size</a:t>
            </a:r>
          </a:p>
          <a:p>
            <a:pPr lvl="1"/>
            <a:r>
              <a:rPr lang="en-US" smtClean="0"/>
              <a:t>More than 200,000 transactions per day</a:t>
            </a:r>
          </a:p>
          <a:p>
            <a:r>
              <a:rPr lang="en-US" smtClean="0"/>
              <a:t>“No transaction by itself is suspicious”</a:t>
            </a:r>
          </a:p>
          <a:p>
            <a:r>
              <a:rPr lang="en-US" smtClean="0"/>
              <a:t>Lack of International Wire Standard</a:t>
            </a:r>
          </a:p>
          <a:p>
            <a:pPr lvl="1"/>
            <a:r>
              <a:rPr lang="en-US" smtClean="0"/>
              <a:t>Loosely structured data with inherent ambiguity</a:t>
            </a:r>
          </a:p>
          <a:p>
            <a:pPr>
              <a:buFontTx/>
              <a:buNone/>
            </a:pPr>
            <a:endParaRPr lang="en-US" smtClean="0"/>
          </a:p>
        </p:txBody>
      </p:sp>
      <p:pic>
        <p:nvPicPr>
          <p:cNvPr id="5" name="Picture 4" descr="C:\Documents and Settings\rchang\My Documents\Publications\Vast07-WireVis\Talk\Images\world.png"/>
          <p:cNvPicPr>
            <a:picLocks noChangeAspect="1" noChangeArrowheads="1"/>
          </p:cNvPicPr>
          <p:nvPr/>
        </p:nvPicPr>
        <p:blipFill>
          <a:blip r:embed="rId2" cstate="print"/>
          <a:srcRect/>
          <a:stretch>
            <a:fillRect/>
          </a:stretch>
        </p:blipFill>
        <p:spPr bwMode="auto">
          <a:xfrm>
            <a:off x="2706688" y="3336925"/>
            <a:ext cx="3805237" cy="2728913"/>
          </a:xfrm>
          <a:prstGeom prst="rect">
            <a:avLst/>
          </a:prstGeom>
          <a:noFill/>
          <a:ln w="9525">
            <a:noFill/>
            <a:miter lim="800000"/>
            <a:headEnd/>
            <a:tailEnd/>
          </a:ln>
        </p:spPr>
      </p:pic>
      <p:sp>
        <p:nvSpPr>
          <p:cNvPr id="6" name="Oval 5"/>
          <p:cNvSpPr>
            <a:spLocks noChangeArrowheads="1"/>
          </p:cNvSpPr>
          <p:nvPr/>
        </p:nvSpPr>
        <p:spPr bwMode="auto">
          <a:xfrm>
            <a:off x="5964238" y="5227638"/>
            <a:ext cx="204787" cy="206375"/>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cxnSp>
        <p:nvCxnSpPr>
          <p:cNvPr id="8" name="Straight Arrow Connector 7"/>
          <p:cNvCxnSpPr>
            <a:cxnSpLocks noChangeShapeType="1"/>
            <a:stCxn id="6" idx="2"/>
            <a:endCxn id="12" idx="6"/>
          </p:cNvCxnSpPr>
          <p:nvPr/>
        </p:nvCxnSpPr>
        <p:spPr bwMode="auto">
          <a:xfrm rot="10800000">
            <a:off x="3681413" y="4957763"/>
            <a:ext cx="2282825" cy="373062"/>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sp>
        <p:nvSpPr>
          <p:cNvPr id="12" name="Oval 11"/>
          <p:cNvSpPr>
            <a:spLocks noChangeArrowheads="1"/>
          </p:cNvSpPr>
          <p:nvPr/>
        </p:nvSpPr>
        <p:spPr bwMode="auto">
          <a:xfrm>
            <a:off x="3475038" y="4854575"/>
            <a:ext cx="206375" cy="206375"/>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15" name="TextBox 14"/>
          <p:cNvSpPr txBox="1">
            <a:spLocks noChangeArrowheads="1"/>
          </p:cNvSpPr>
          <p:nvPr/>
        </p:nvSpPr>
        <p:spPr bwMode="auto">
          <a:xfrm>
            <a:off x="6245225" y="5122863"/>
            <a:ext cx="1897063" cy="457200"/>
          </a:xfrm>
          <a:prstGeom prst="rect">
            <a:avLst/>
          </a:prstGeom>
          <a:noFill/>
          <a:ln w="9525">
            <a:noFill/>
            <a:miter lim="800000"/>
            <a:headEnd/>
            <a:tailEnd/>
          </a:ln>
        </p:spPr>
        <p:txBody>
          <a:bodyPr>
            <a:spAutoFit/>
          </a:bodyPr>
          <a:lstStyle/>
          <a:p>
            <a:pPr eaLnBrk="0" hangingPunct="0"/>
            <a:r>
              <a:rPr lang="en-US">
                <a:latin typeface="Times" pitchFamily="18" charset="0"/>
              </a:rPr>
              <a:t>Indonesia</a:t>
            </a:r>
          </a:p>
        </p:txBody>
      </p:sp>
      <p:sp>
        <p:nvSpPr>
          <p:cNvPr id="16" name="TextBox 15"/>
          <p:cNvSpPr txBox="1">
            <a:spLocks noChangeArrowheads="1"/>
          </p:cNvSpPr>
          <p:nvPr/>
        </p:nvSpPr>
        <p:spPr bwMode="auto">
          <a:xfrm>
            <a:off x="1616075" y="4819650"/>
            <a:ext cx="2084388" cy="457200"/>
          </a:xfrm>
          <a:prstGeom prst="rect">
            <a:avLst/>
          </a:prstGeom>
          <a:noFill/>
          <a:ln w="9525">
            <a:noFill/>
            <a:miter lim="800000"/>
            <a:headEnd/>
            <a:tailEnd/>
          </a:ln>
        </p:spPr>
        <p:txBody>
          <a:bodyPr>
            <a:spAutoFit/>
          </a:bodyPr>
          <a:lstStyle/>
          <a:p>
            <a:pPr eaLnBrk="0" hangingPunct="0"/>
            <a:r>
              <a:rPr lang="en-US">
                <a:latin typeface="Times" pitchFamily="18" charset="0"/>
              </a:rPr>
              <a:t>Charlotte, NC</a:t>
            </a:r>
          </a:p>
        </p:txBody>
      </p:sp>
      <p:cxnSp>
        <p:nvCxnSpPr>
          <p:cNvPr id="17" name="Straight Arrow Connector 16"/>
          <p:cNvCxnSpPr>
            <a:cxnSpLocks noChangeShapeType="1"/>
            <a:stCxn id="6" idx="2"/>
            <a:endCxn id="20" idx="5"/>
          </p:cNvCxnSpPr>
          <p:nvPr/>
        </p:nvCxnSpPr>
        <p:spPr bwMode="auto">
          <a:xfrm flipH="1" flipV="1">
            <a:off x="5730875" y="5224463"/>
            <a:ext cx="233363" cy="106362"/>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sp>
        <p:nvSpPr>
          <p:cNvPr id="20" name="Oval 19"/>
          <p:cNvSpPr>
            <a:spLocks noChangeArrowheads="1"/>
          </p:cNvSpPr>
          <p:nvPr/>
        </p:nvSpPr>
        <p:spPr bwMode="auto">
          <a:xfrm>
            <a:off x="5556250" y="5048250"/>
            <a:ext cx="204788" cy="206375"/>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21" name="TextBox 20"/>
          <p:cNvSpPr txBox="1">
            <a:spLocks noChangeArrowheads="1"/>
          </p:cNvSpPr>
          <p:nvPr/>
        </p:nvSpPr>
        <p:spPr bwMode="auto">
          <a:xfrm>
            <a:off x="5715000" y="4716463"/>
            <a:ext cx="1897063" cy="457200"/>
          </a:xfrm>
          <a:prstGeom prst="rect">
            <a:avLst/>
          </a:prstGeom>
          <a:noFill/>
          <a:ln w="9525">
            <a:noFill/>
            <a:miter lim="800000"/>
            <a:headEnd/>
            <a:tailEnd/>
          </a:ln>
        </p:spPr>
        <p:txBody>
          <a:bodyPr>
            <a:spAutoFit/>
          </a:bodyPr>
          <a:lstStyle/>
          <a:p>
            <a:pPr eaLnBrk="0" hangingPunct="0"/>
            <a:r>
              <a:rPr lang="en-US">
                <a:latin typeface="Times" pitchFamily="18" charset="0"/>
              </a:rPr>
              <a:t>Singapore</a:t>
            </a:r>
          </a:p>
        </p:txBody>
      </p:sp>
      <p:sp>
        <p:nvSpPr>
          <p:cNvPr id="23" name="Oval 22"/>
          <p:cNvSpPr>
            <a:spLocks noChangeArrowheads="1"/>
          </p:cNvSpPr>
          <p:nvPr/>
        </p:nvSpPr>
        <p:spPr bwMode="auto">
          <a:xfrm>
            <a:off x="4348163" y="4503738"/>
            <a:ext cx="206375" cy="206375"/>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24" name="TextBox 23"/>
          <p:cNvSpPr txBox="1">
            <a:spLocks noChangeArrowheads="1"/>
          </p:cNvSpPr>
          <p:nvPr/>
        </p:nvSpPr>
        <p:spPr bwMode="auto">
          <a:xfrm>
            <a:off x="4497388" y="4186238"/>
            <a:ext cx="1897062" cy="457200"/>
          </a:xfrm>
          <a:prstGeom prst="rect">
            <a:avLst/>
          </a:prstGeom>
          <a:noFill/>
          <a:ln w="9525">
            <a:noFill/>
            <a:miter lim="800000"/>
            <a:headEnd/>
            <a:tailEnd/>
          </a:ln>
        </p:spPr>
        <p:txBody>
          <a:bodyPr>
            <a:spAutoFit/>
          </a:bodyPr>
          <a:lstStyle/>
          <a:p>
            <a:pPr eaLnBrk="0" hangingPunct="0"/>
            <a:r>
              <a:rPr lang="en-US">
                <a:latin typeface="Times" pitchFamily="18" charset="0"/>
              </a:rPr>
              <a:t>London</a:t>
            </a:r>
          </a:p>
        </p:txBody>
      </p:sp>
      <p:cxnSp>
        <p:nvCxnSpPr>
          <p:cNvPr id="25" name="Straight Arrow Connector 24"/>
          <p:cNvCxnSpPr>
            <a:cxnSpLocks noChangeShapeType="1"/>
            <a:stCxn id="20" idx="2"/>
            <a:endCxn id="23" idx="5"/>
          </p:cNvCxnSpPr>
          <p:nvPr/>
        </p:nvCxnSpPr>
        <p:spPr bwMode="auto">
          <a:xfrm rot="10800000">
            <a:off x="4524375" y="4679950"/>
            <a:ext cx="1031875" cy="471488"/>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cxnSp>
        <p:nvCxnSpPr>
          <p:cNvPr id="28" name="Straight Arrow Connector 27"/>
          <p:cNvCxnSpPr>
            <a:cxnSpLocks noChangeShapeType="1"/>
            <a:stCxn id="23" idx="3"/>
            <a:endCxn id="12" idx="6"/>
          </p:cNvCxnSpPr>
          <p:nvPr/>
        </p:nvCxnSpPr>
        <p:spPr bwMode="auto">
          <a:xfrm rot="5400000">
            <a:off x="3890962" y="4470401"/>
            <a:ext cx="277813" cy="696912"/>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sp>
        <p:nvSpPr>
          <p:cNvPr id="8208" name="Title 1"/>
          <p:cNvSpPr>
            <a:spLocks/>
          </p:cNvSpPr>
          <p:nvPr/>
        </p:nvSpPr>
        <p:spPr bwMode="auto">
          <a:xfrm>
            <a:off x="433388" y="-233363"/>
            <a:ext cx="8229600" cy="1143001"/>
          </a:xfrm>
          <a:prstGeom prst="rect">
            <a:avLst/>
          </a:prstGeom>
          <a:noFill/>
          <a:ln w="9525">
            <a:noFill/>
            <a:miter lim="800000"/>
            <a:headEnd/>
            <a:tailEnd/>
          </a:ln>
        </p:spPr>
        <p:txBody>
          <a:bodyPr anchor="b"/>
          <a:lstStyle/>
          <a:p>
            <a:pPr algn="ctr"/>
            <a:r>
              <a:rPr lang="en-US" sz="2800" b="1">
                <a:solidFill>
                  <a:srgbClr val="000099"/>
                </a:solidFill>
              </a:rPr>
              <a:t>Challenges with Wire Fraud Detection</a:t>
            </a:r>
          </a:p>
          <a:p>
            <a:pPr algn="ctr"/>
            <a:r>
              <a:rPr lang="en-US" sz="2800" b="1">
                <a:solidFill>
                  <a:srgbClr val="000099"/>
                </a:solidFill>
              </a:rPr>
              <a:t>(Bank of America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p:bldP spid="16" grpId="0"/>
      <p:bldP spid="20" grpId="0" animBg="1"/>
      <p:bldP spid="21"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5500688"/>
            <a:ext cx="9144000" cy="1625600"/>
          </a:xfrm>
          <a:prstGeom prst="rect">
            <a:avLst/>
          </a:prstGeom>
          <a:solidFill>
            <a:schemeClr val="bg1"/>
          </a:solidFill>
          <a:ln w="9525">
            <a:noFill/>
            <a:miter lim="800000"/>
            <a:headEnd/>
            <a:tailEnd/>
          </a:ln>
        </p:spPr>
        <p:txBody>
          <a:bodyPr wrap="none" anchor="ctr"/>
          <a:lstStyle/>
          <a:p>
            <a:endParaRPr lang="en-US"/>
          </a:p>
        </p:txBody>
      </p:sp>
      <p:sp>
        <p:nvSpPr>
          <p:cNvPr id="9219" name="Content Placeholder 2"/>
          <p:cNvSpPr>
            <a:spLocks noGrp="1"/>
          </p:cNvSpPr>
          <p:nvPr>
            <p:ph idx="4294967295"/>
          </p:nvPr>
        </p:nvSpPr>
        <p:spPr>
          <a:xfrm>
            <a:off x="304800" y="3859213"/>
            <a:ext cx="8623300" cy="2590800"/>
          </a:xfrm>
        </p:spPr>
        <p:txBody>
          <a:bodyPr/>
          <a:lstStyle/>
          <a:p>
            <a:r>
              <a:rPr lang="en-US" sz="2400" smtClean="0"/>
              <a:t>No Standard Form…</a:t>
            </a:r>
          </a:p>
          <a:p>
            <a:pPr lvl="1"/>
            <a:r>
              <a:rPr lang="en-US" sz="2400" smtClean="0"/>
              <a:t>When a wire leaves Bank of America in Charlotte…</a:t>
            </a:r>
          </a:p>
          <a:p>
            <a:pPr lvl="1"/>
            <a:r>
              <a:rPr lang="en-US" sz="2400" smtClean="0"/>
              <a:t>The recipient can appear as if receiving at London, Indonesia or Singapore</a:t>
            </a:r>
          </a:p>
          <a:p>
            <a:r>
              <a:rPr lang="en-US" sz="2400" smtClean="0"/>
              <a:t>Vice versa, if receiving from Indonesia to Charlotte </a:t>
            </a:r>
          </a:p>
          <a:p>
            <a:pPr lvl="1"/>
            <a:r>
              <a:rPr lang="en-US" sz="2400" smtClean="0"/>
              <a:t>The sender can appear as if originating from London, Singapore, or Indonesia</a:t>
            </a:r>
          </a:p>
        </p:txBody>
      </p:sp>
      <p:pic>
        <p:nvPicPr>
          <p:cNvPr id="9220" name="Picture 4" descr="C:\Documents and Settings\rchang\My Documents\Publications\Vast07-WireVis\Talk\Images\world.png"/>
          <p:cNvPicPr>
            <a:picLocks noChangeAspect="1" noChangeArrowheads="1"/>
          </p:cNvPicPr>
          <p:nvPr/>
        </p:nvPicPr>
        <p:blipFill>
          <a:blip r:embed="rId3" cstate="print"/>
          <a:srcRect/>
          <a:stretch>
            <a:fillRect/>
          </a:stretch>
        </p:blipFill>
        <p:spPr bwMode="auto">
          <a:xfrm>
            <a:off x="2693988" y="1228725"/>
            <a:ext cx="3805237" cy="2728913"/>
          </a:xfrm>
          <a:prstGeom prst="rect">
            <a:avLst/>
          </a:prstGeom>
          <a:noFill/>
          <a:ln w="9525">
            <a:noFill/>
            <a:miter lim="800000"/>
            <a:headEnd/>
            <a:tailEnd/>
          </a:ln>
        </p:spPr>
      </p:pic>
      <p:sp>
        <p:nvSpPr>
          <p:cNvPr id="9221" name="Oval 5"/>
          <p:cNvSpPr>
            <a:spLocks noChangeArrowheads="1"/>
          </p:cNvSpPr>
          <p:nvPr/>
        </p:nvSpPr>
        <p:spPr bwMode="auto">
          <a:xfrm>
            <a:off x="5951538" y="3121025"/>
            <a:ext cx="204787" cy="204788"/>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9222" name="Oval 11"/>
          <p:cNvSpPr>
            <a:spLocks noChangeArrowheads="1"/>
          </p:cNvSpPr>
          <p:nvPr/>
        </p:nvSpPr>
        <p:spPr bwMode="auto">
          <a:xfrm>
            <a:off x="3463925" y="2746375"/>
            <a:ext cx="204788" cy="206375"/>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9223" name="TextBox 14"/>
          <p:cNvSpPr txBox="1">
            <a:spLocks noChangeArrowheads="1"/>
          </p:cNvSpPr>
          <p:nvPr/>
        </p:nvSpPr>
        <p:spPr bwMode="auto">
          <a:xfrm>
            <a:off x="6208713" y="3073400"/>
            <a:ext cx="1897062" cy="457200"/>
          </a:xfrm>
          <a:prstGeom prst="rect">
            <a:avLst/>
          </a:prstGeom>
          <a:noFill/>
          <a:ln w="9525">
            <a:noFill/>
            <a:miter lim="800000"/>
            <a:headEnd/>
            <a:tailEnd/>
          </a:ln>
        </p:spPr>
        <p:txBody>
          <a:bodyPr>
            <a:spAutoFit/>
          </a:bodyPr>
          <a:lstStyle/>
          <a:p>
            <a:pPr eaLnBrk="0" hangingPunct="0"/>
            <a:r>
              <a:rPr lang="en-US">
                <a:latin typeface="Times" pitchFamily="18" charset="0"/>
              </a:rPr>
              <a:t>Indonesia</a:t>
            </a:r>
          </a:p>
        </p:txBody>
      </p:sp>
      <p:sp>
        <p:nvSpPr>
          <p:cNvPr id="9224" name="TextBox 15"/>
          <p:cNvSpPr txBox="1">
            <a:spLocks noChangeArrowheads="1"/>
          </p:cNvSpPr>
          <p:nvPr/>
        </p:nvSpPr>
        <p:spPr bwMode="auto">
          <a:xfrm>
            <a:off x="1535113" y="2549525"/>
            <a:ext cx="2084387" cy="457200"/>
          </a:xfrm>
          <a:prstGeom prst="rect">
            <a:avLst/>
          </a:prstGeom>
          <a:noFill/>
          <a:ln w="9525">
            <a:noFill/>
            <a:miter lim="800000"/>
            <a:headEnd/>
            <a:tailEnd/>
          </a:ln>
        </p:spPr>
        <p:txBody>
          <a:bodyPr>
            <a:spAutoFit/>
          </a:bodyPr>
          <a:lstStyle/>
          <a:p>
            <a:pPr eaLnBrk="0" hangingPunct="0"/>
            <a:r>
              <a:rPr lang="en-US">
                <a:latin typeface="Times" pitchFamily="18" charset="0"/>
              </a:rPr>
              <a:t>Charlotte, NC</a:t>
            </a:r>
          </a:p>
        </p:txBody>
      </p:sp>
      <p:cxnSp>
        <p:nvCxnSpPr>
          <p:cNvPr id="17" name="Straight Arrow Connector 16"/>
          <p:cNvCxnSpPr>
            <a:cxnSpLocks noChangeShapeType="1"/>
            <a:stCxn id="9221" idx="2"/>
            <a:endCxn id="9226" idx="5"/>
          </p:cNvCxnSpPr>
          <p:nvPr/>
        </p:nvCxnSpPr>
        <p:spPr bwMode="auto">
          <a:xfrm rot="10800000">
            <a:off x="5719763" y="3116263"/>
            <a:ext cx="231775" cy="106362"/>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sp>
        <p:nvSpPr>
          <p:cNvPr id="9226" name="Oval 19"/>
          <p:cNvSpPr>
            <a:spLocks noChangeArrowheads="1"/>
          </p:cNvSpPr>
          <p:nvPr/>
        </p:nvSpPr>
        <p:spPr bwMode="auto">
          <a:xfrm>
            <a:off x="5543550" y="2941638"/>
            <a:ext cx="206375" cy="204787"/>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9227" name="TextBox 20"/>
          <p:cNvSpPr txBox="1">
            <a:spLocks noChangeArrowheads="1"/>
          </p:cNvSpPr>
          <p:nvPr/>
        </p:nvSpPr>
        <p:spPr bwMode="auto">
          <a:xfrm>
            <a:off x="5783263" y="2622550"/>
            <a:ext cx="1897062" cy="457200"/>
          </a:xfrm>
          <a:prstGeom prst="rect">
            <a:avLst/>
          </a:prstGeom>
          <a:noFill/>
          <a:ln w="9525">
            <a:noFill/>
            <a:miter lim="800000"/>
            <a:headEnd/>
            <a:tailEnd/>
          </a:ln>
        </p:spPr>
        <p:txBody>
          <a:bodyPr>
            <a:spAutoFit/>
          </a:bodyPr>
          <a:lstStyle/>
          <a:p>
            <a:pPr eaLnBrk="0" hangingPunct="0"/>
            <a:r>
              <a:rPr lang="en-US">
                <a:latin typeface="Times" pitchFamily="18" charset="0"/>
              </a:rPr>
              <a:t>Singapore</a:t>
            </a:r>
          </a:p>
        </p:txBody>
      </p:sp>
      <p:sp>
        <p:nvSpPr>
          <p:cNvPr id="9228" name="Oval 22"/>
          <p:cNvSpPr>
            <a:spLocks noChangeArrowheads="1"/>
          </p:cNvSpPr>
          <p:nvPr/>
        </p:nvSpPr>
        <p:spPr bwMode="auto">
          <a:xfrm>
            <a:off x="4335463" y="2397125"/>
            <a:ext cx="206375" cy="204788"/>
          </a:xfrm>
          <a:prstGeom prst="ellipse">
            <a:avLst/>
          </a:prstGeom>
          <a:solidFill>
            <a:srgbClr val="FF0000"/>
          </a:solidFill>
          <a:ln w="9525" algn="ctr">
            <a:solidFill>
              <a:schemeClr val="tx1"/>
            </a:solidFill>
            <a:round/>
            <a:headEnd/>
            <a:tailEnd/>
          </a:ln>
        </p:spPr>
        <p:txBody>
          <a:bodyPr/>
          <a:lstStyle/>
          <a:p>
            <a:pPr eaLnBrk="0" hangingPunct="0"/>
            <a:endParaRPr lang="en-US">
              <a:latin typeface="Times" pitchFamily="18" charset="0"/>
            </a:endParaRPr>
          </a:p>
        </p:txBody>
      </p:sp>
      <p:sp>
        <p:nvSpPr>
          <p:cNvPr id="9229" name="TextBox 23"/>
          <p:cNvSpPr txBox="1">
            <a:spLocks noChangeArrowheads="1"/>
          </p:cNvSpPr>
          <p:nvPr/>
        </p:nvSpPr>
        <p:spPr bwMode="auto">
          <a:xfrm>
            <a:off x="4519613" y="2032000"/>
            <a:ext cx="1897062" cy="457200"/>
          </a:xfrm>
          <a:prstGeom prst="rect">
            <a:avLst/>
          </a:prstGeom>
          <a:noFill/>
          <a:ln w="9525">
            <a:noFill/>
            <a:miter lim="800000"/>
            <a:headEnd/>
            <a:tailEnd/>
          </a:ln>
        </p:spPr>
        <p:txBody>
          <a:bodyPr>
            <a:spAutoFit/>
          </a:bodyPr>
          <a:lstStyle/>
          <a:p>
            <a:pPr eaLnBrk="0" hangingPunct="0"/>
            <a:r>
              <a:rPr lang="en-US">
                <a:latin typeface="Times" pitchFamily="18" charset="0"/>
              </a:rPr>
              <a:t>London</a:t>
            </a:r>
          </a:p>
        </p:txBody>
      </p:sp>
      <p:cxnSp>
        <p:nvCxnSpPr>
          <p:cNvPr id="25" name="Straight Arrow Connector 24"/>
          <p:cNvCxnSpPr>
            <a:cxnSpLocks noChangeShapeType="1"/>
            <a:stCxn id="9226" idx="2"/>
            <a:endCxn id="9228" idx="5"/>
          </p:cNvCxnSpPr>
          <p:nvPr/>
        </p:nvCxnSpPr>
        <p:spPr bwMode="auto">
          <a:xfrm rot="10800000">
            <a:off x="4511675" y="2571750"/>
            <a:ext cx="1031875" cy="473075"/>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cxnSp>
        <p:nvCxnSpPr>
          <p:cNvPr id="28" name="Straight Arrow Connector 27"/>
          <p:cNvCxnSpPr>
            <a:cxnSpLocks noChangeShapeType="1"/>
            <a:stCxn id="9228" idx="3"/>
            <a:endCxn id="9222" idx="6"/>
          </p:cNvCxnSpPr>
          <p:nvPr/>
        </p:nvCxnSpPr>
        <p:spPr bwMode="auto">
          <a:xfrm rot="5400000">
            <a:off x="3878262" y="2362201"/>
            <a:ext cx="277813" cy="696912"/>
          </a:xfrm>
          <a:prstGeom prst="straightConnector1">
            <a:avLst/>
          </a:prstGeom>
          <a:noFill/>
          <a:ln w="25400" algn="ctr">
            <a:solidFill>
              <a:srgbClr val="FF0000"/>
            </a:solidFill>
            <a:round/>
            <a:headEnd type="triangle" w="med" len="med"/>
            <a:tailEnd/>
          </a:ln>
          <a:effectLst>
            <a:outerShdw dist="20000" dir="5400000" rotWithShape="0">
              <a:srgbClr val="000000">
                <a:alpha val="37999"/>
              </a:srgbClr>
            </a:outerShdw>
          </a:effectLst>
        </p:spPr>
      </p:cxnSp>
      <p:sp>
        <p:nvSpPr>
          <p:cNvPr id="9232" name="Title 1"/>
          <p:cNvSpPr>
            <a:spLocks/>
          </p:cNvSpPr>
          <p:nvPr/>
        </p:nvSpPr>
        <p:spPr bwMode="auto">
          <a:xfrm>
            <a:off x="433388" y="-233363"/>
            <a:ext cx="8229600" cy="1143001"/>
          </a:xfrm>
          <a:prstGeom prst="rect">
            <a:avLst/>
          </a:prstGeom>
          <a:noFill/>
          <a:ln w="9525">
            <a:noFill/>
            <a:miter lim="800000"/>
            <a:headEnd/>
            <a:tailEnd/>
          </a:ln>
        </p:spPr>
        <p:txBody>
          <a:bodyPr anchor="b"/>
          <a:lstStyle/>
          <a:p>
            <a:pPr algn="ctr"/>
            <a:r>
              <a:rPr lang="en-US" sz="2800" b="1">
                <a:solidFill>
                  <a:srgbClr val="000099"/>
                </a:solidFill>
              </a:rPr>
              <a:t>Challenges with Wire Fraud Detection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381000" y="0"/>
            <a:ext cx="8229600" cy="762000"/>
          </a:xfrm>
        </p:spPr>
        <p:txBody>
          <a:bodyPr anchor="b"/>
          <a:lstStyle/>
          <a:p>
            <a:r>
              <a:rPr lang="en-US" sz="2800" b="1" smtClean="0">
                <a:solidFill>
                  <a:srgbClr val="000099"/>
                </a:solidFill>
              </a:rPr>
              <a:t>WireVis:  Financial Transaction Analysis</a:t>
            </a:r>
          </a:p>
        </p:txBody>
      </p:sp>
      <p:sp>
        <p:nvSpPr>
          <p:cNvPr id="10243" name="Content Placeholder 2"/>
          <p:cNvSpPr>
            <a:spLocks noGrp="1"/>
          </p:cNvSpPr>
          <p:nvPr>
            <p:ph idx="4294967295"/>
          </p:nvPr>
        </p:nvSpPr>
        <p:spPr>
          <a:xfrm>
            <a:off x="457200" y="1143000"/>
            <a:ext cx="8229600" cy="4525963"/>
          </a:xfrm>
        </p:spPr>
        <p:txBody>
          <a:bodyPr/>
          <a:lstStyle/>
          <a:p>
            <a:r>
              <a:rPr lang="en-US" sz="2400" dirty="0" smtClean="0"/>
              <a:t>This work is supported by Bank of America and DHS. (Significantly wider deployment to other banks and financial analysts now under discussion.)</a:t>
            </a:r>
          </a:p>
          <a:p>
            <a:r>
              <a:rPr lang="en-US" sz="2400" dirty="0" smtClean="0"/>
              <a:t>Current practice has been to do database queries filtered by keywords, amounts, date, etc. and investigate using spreadsheets.</a:t>
            </a:r>
          </a:p>
          <a:p>
            <a:r>
              <a:rPr lang="en-US" sz="2400" dirty="0" smtClean="0"/>
              <a:t>This process is inadequate and inefficient because patterns of interest (e.g., fraud or risk) will change in unpredictable ways, it is difficult to be exploratory using query methods (especially for very large transactional databases), and analysts cannot see patterns over longer time periods.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2573</Words>
  <Application>Microsoft Office PowerPoint</Application>
  <PresentationFormat>On-screen Show (4:3)</PresentationFormat>
  <Paragraphs>346</Paragraphs>
  <Slides>40</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Default Design</vt:lpstr>
      <vt:lpstr>Bitmap Image</vt:lpstr>
      <vt:lpstr>Equation</vt:lpstr>
      <vt:lpstr>Slide 1</vt:lpstr>
      <vt:lpstr>Slide 2</vt:lpstr>
      <vt:lpstr>Slide 3</vt:lpstr>
      <vt:lpstr>Slide 4</vt:lpstr>
      <vt:lpstr>Slide 5</vt:lpstr>
      <vt:lpstr>Slide 6</vt:lpstr>
      <vt:lpstr>Slide 7</vt:lpstr>
      <vt:lpstr>Slide 8</vt:lpstr>
      <vt:lpstr>WireVis:  Financial Transaction Analysis</vt:lpstr>
      <vt:lpstr>Slide 10</vt:lpstr>
      <vt:lpstr>WireVis: Using Keywords</vt:lpstr>
      <vt:lpstr>WireVis: Financial Transaction Analysis System Overview</vt:lpstr>
      <vt:lpstr>Slide 13</vt:lpstr>
      <vt:lpstr>Slide 14</vt:lpstr>
      <vt:lpstr>Slide 15</vt:lpstr>
      <vt:lpstr>Slide 16</vt:lpstr>
      <vt:lpstr>Slide 17</vt:lpstr>
      <vt:lpstr>Video Scene Understanding and Search by Example</vt:lpstr>
      <vt:lpstr>Slide 19</vt:lpstr>
      <vt:lpstr>Slide 20</vt:lpstr>
      <vt:lpstr>EventRiver - Visually Exploring Broadcast News Videos</vt:lpstr>
      <vt:lpstr>Slide 22</vt:lpstr>
      <vt:lpstr>Sentiment Analysis on RSS Feeds</vt:lpstr>
      <vt:lpstr>Slide 24</vt:lpstr>
      <vt:lpstr>A Data Model for News Streams</vt:lpstr>
      <vt:lpstr>A Data Model for News Streams</vt:lpstr>
      <vt:lpstr>A Data Model for News Streams</vt:lpstr>
      <vt:lpstr>A Data Model for News Streams</vt:lpstr>
      <vt:lpstr>JRC European Media Monitor</vt:lpstr>
      <vt:lpstr>Slide 30</vt:lpstr>
      <vt:lpstr>Why Probes?</vt:lpstr>
      <vt:lpstr>UrbanVis, Before</vt:lpstr>
      <vt:lpstr>UrbanVis, After</vt:lpstr>
      <vt:lpstr>UrbanVis, After</vt:lpstr>
      <vt:lpstr>Multitouch ProbeVis</vt:lpstr>
      <vt:lpstr>Multitouch ProbeVis</vt:lpstr>
      <vt:lpstr>Evaluation</vt:lpstr>
      <vt:lpstr>A Few Words about Knowledge and Insight….</vt:lpstr>
      <vt:lpstr>Long-Term Research Goals</vt:lpstr>
      <vt:lpstr>Slide 40</vt:lpstr>
    </vt:vector>
  </TitlesOfParts>
  <Company>UNC Charlotte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ribarsky</dc:creator>
  <cp:lastModifiedBy>ribarsky</cp:lastModifiedBy>
  <cp:revision>200</cp:revision>
  <dcterms:created xsi:type="dcterms:W3CDTF">2008-03-05T20:28:04Z</dcterms:created>
  <dcterms:modified xsi:type="dcterms:W3CDTF">2010-03-01T18:52:51Z</dcterms:modified>
</cp:coreProperties>
</file>