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Default Extension="jpeg" ContentType="image/jpeg"/>
  <Override PartName="/ppt/tableStyles.xml" ContentType="application/vnd.openxmlformats-officedocument.presentationml.tableStyles+xml"/>
  <Default Extension="emf" ContentType="image/x-emf"/>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8" r:id="rId8"/>
    <p:sldId id="265" r:id="rId9"/>
    <p:sldId id="266" r:id="rId10"/>
    <p:sldId id="267" r:id="rId11"/>
    <p:sldId id="269" r:id="rId12"/>
  </p:sldIdLst>
  <p:sldSz cx="9144000" cy="6858000" type="screen4x3"/>
  <p:notesSz cx="6858000" cy="9144000"/>
  <p:defaultTextStyle>
    <a:defPPr>
      <a:defRPr lang="en-GB"/>
    </a:defPPr>
    <a:lvl1pPr algn="l" defTabSz="457200" rtl="0" fontAlgn="base" hangingPunct="0">
      <a:lnSpc>
        <a:spcPct val="98000"/>
      </a:lnSpc>
      <a:spcBef>
        <a:spcPct val="0"/>
      </a:spcBef>
      <a:spcAft>
        <a:spcPct val="0"/>
      </a:spcAft>
      <a:buClr>
        <a:srgbClr val="000000"/>
      </a:buClr>
      <a:buSzPct val="100000"/>
      <a:buFont typeface="Times New Roman" pitchFamily="-65" charset="0"/>
      <a:defRPr kern="1200">
        <a:solidFill>
          <a:schemeClr val="tx1"/>
        </a:solidFill>
        <a:latin typeface="DejaVu Sans" charset="0"/>
        <a:ea typeface="+mn-ea"/>
        <a:cs typeface="+mn-cs"/>
      </a:defRPr>
    </a:lvl1pPr>
    <a:lvl2pPr marL="742950" indent="-285750" algn="l" defTabSz="457200" rtl="0" fontAlgn="base" hangingPunct="0">
      <a:lnSpc>
        <a:spcPct val="98000"/>
      </a:lnSpc>
      <a:spcBef>
        <a:spcPct val="0"/>
      </a:spcBef>
      <a:spcAft>
        <a:spcPct val="0"/>
      </a:spcAft>
      <a:buClr>
        <a:srgbClr val="000000"/>
      </a:buClr>
      <a:buSzPct val="100000"/>
      <a:buFont typeface="Times New Roman" pitchFamily="-65" charset="0"/>
      <a:defRPr kern="1200">
        <a:solidFill>
          <a:schemeClr val="tx1"/>
        </a:solidFill>
        <a:latin typeface="DejaVu Sans" charset="0"/>
        <a:ea typeface="+mn-ea"/>
        <a:cs typeface="+mn-cs"/>
      </a:defRPr>
    </a:lvl2pPr>
    <a:lvl3pPr marL="1143000" indent="-228600" algn="l" defTabSz="457200" rtl="0" fontAlgn="base" hangingPunct="0">
      <a:lnSpc>
        <a:spcPct val="98000"/>
      </a:lnSpc>
      <a:spcBef>
        <a:spcPct val="0"/>
      </a:spcBef>
      <a:spcAft>
        <a:spcPct val="0"/>
      </a:spcAft>
      <a:buClr>
        <a:srgbClr val="000000"/>
      </a:buClr>
      <a:buSzPct val="100000"/>
      <a:buFont typeface="Times New Roman" pitchFamily="-65" charset="0"/>
      <a:defRPr kern="1200">
        <a:solidFill>
          <a:schemeClr val="tx1"/>
        </a:solidFill>
        <a:latin typeface="DejaVu Sans" charset="0"/>
        <a:ea typeface="+mn-ea"/>
        <a:cs typeface="+mn-cs"/>
      </a:defRPr>
    </a:lvl3pPr>
    <a:lvl4pPr marL="1600200" indent="-228600" algn="l" defTabSz="457200" rtl="0" fontAlgn="base" hangingPunct="0">
      <a:lnSpc>
        <a:spcPct val="98000"/>
      </a:lnSpc>
      <a:spcBef>
        <a:spcPct val="0"/>
      </a:spcBef>
      <a:spcAft>
        <a:spcPct val="0"/>
      </a:spcAft>
      <a:buClr>
        <a:srgbClr val="000000"/>
      </a:buClr>
      <a:buSzPct val="100000"/>
      <a:buFont typeface="Times New Roman" pitchFamily="-65" charset="0"/>
      <a:defRPr kern="1200">
        <a:solidFill>
          <a:schemeClr val="tx1"/>
        </a:solidFill>
        <a:latin typeface="DejaVu Sans" charset="0"/>
        <a:ea typeface="+mn-ea"/>
        <a:cs typeface="+mn-cs"/>
      </a:defRPr>
    </a:lvl4pPr>
    <a:lvl5pPr marL="2057400" indent="-228600" algn="l" defTabSz="457200" rtl="0" fontAlgn="base" hangingPunct="0">
      <a:lnSpc>
        <a:spcPct val="98000"/>
      </a:lnSpc>
      <a:spcBef>
        <a:spcPct val="0"/>
      </a:spcBef>
      <a:spcAft>
        <a:spcPct val="0"/>
      </a:spcAft>
      <a:buClr>
        <a:srgbClr val="000000"/>
      </a:buClr>
      <a:buSzPct val="100000"/>
      <a:buFont typeface="Times New Roman" pitchFamily="-65" charset="0"/>
      <a:defRPr kern="1200">
        <a:solidFill>
          <a:schemeClr val="tx1"/>
        </a:solidFill>
        <a:latin typeface="DejaVu Sans" charset="0"/>
        <a:ea typeface="+mn-ea"/>
        <a:cs typeface="+mn-cs"/>
      </a:defRPr>
    </a:lvl5pPr>
    <a:lvl6pPr marL="2286000" algn="l" defTabSz="457200" rtl="0" eaLnBrk="1" latinLnBrk="0" hangingPunct="1">
      <a:defRPr kern="1200">
        <a:solidFill>
          <a:schemeClr val="tx1"/>
        </a:solidFill>
        <a:latin typeface="DejaVu Sans" charset="0"/>
        <a:ea typeface="+mn-ea"/>
        <a:cs typeface="+mn-cs"/>
      </a:defRPr>
    </a:lvl6pPr>
    <a:lvl7pPr marL="2743200" algn="l" defTabSz="457200" rtl="0" eaLnBrk="1" latinLnBrk="0" hangingPunct="1">
      <a:defRPr kern="1200">
        <a:solidFill>
          <a:schemeClr val="tx1"/>
        </a:solidFill>
        <a:latin typeface="DejaVu Sans" charset="0"/>
        <a:ea typeface="+mn-ea"/>
        <a:cs typeface="+mn-cs"/>
      </a:defRPr>
    </a:lvl7pPr>
    <a:lvl8pPr marL="3200400" algn="l" defTabSz="457200" rtl="0" eaLnBrk="1" latinLnBrk="0" hangingPunct="1">
      <a:defRPr kern="1200">
        <a:solidFill>
          <a:schemeClr val="tx1"/>
        </a:solidFill>
        <a:latin typeface="DejaVu Sans" charset="0"/>
        <a:ea typeface="+mn-ea"/>
        <a:cs typeface="+mn-cs"/>
      </a:defRPr>
    </a:lvl8pPr>
    <a:lvl9pPr marL="3657600" algn="l" defTabSz="457200" rtl="0" eaLnBrk="1" latinLnBrk="0" hangingPunct="1">
      <a:defRPr kern="1200">
        <a:solidFill>
          <a:schemeClr val="tx1"/>
        </a:solidFill>
        <a:latin typeface="DejaVu San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showPr showNarration="1">
    <p:present/>
    <p:sldAll/>
    <p:penClr>
      <a:schemeClr val="tx1"/>
    </p:penClr>
  </p:showPr>
  <p:clrMru>
    <a:srgbClr val="1F4A6D"/>
    <a:srgbClr val="23395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p:scale>
          <a:sx n="90" d="100"/>
          <a:sy n="90" d="100"/>
        </p:scale>
        <p:origin x="-88" y="-8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3314" name="Rectangle 1"/>
          <p:cNvSpPr>
            <a:spLocks noGrp="1" noRot="1" noChangeAspect="1" noChangeArrowheads="1"/>
          </p:cNvSpPr>
          <p:nvPr>
            <p:ph type="sldImg"/>
          </p:nvPr>
        </p:nvSpPr>
        <p:spPr bwMode="auto">
          <a:xfrm>
            <a:off x="1371600" y="763588"/>
            <a:ext cx="5027613" cy="3770312"/>
          </a:xfrm>
          <a:prstGeom prst="rect">
            <a:avLst/>
          </a:prstGeom>
          <a:noFill/>
          <a:ln w="9525">
            <a:noFill/>
            <a:miter lim="800000"/>
            <a:headEnd/>
            <a:tailEnd/>
          </a:ln>
        </p:spPr>
      </p:sp>
      <p:sp>
        <p:nvSpPr>
          <p:cNvPr id="5122" name="Rectangle 2"/>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0" tIns="0" rIns="0" bIns="0" numCol="1" anchor="t" anchorCtr="0" compatLnSpc="1">
            <a:prstTxWarp prst="textNoShape">
              <a:avLst/>
            </a:prstTxWarp>
          </a:bodyPr>
          <a:lstStyle/>
          <a:p>
            <a:pPr lvl="0"/>
            <a:endParaRPr lang="en-US" noProof="0"/>
          </a:p>
        </p:txBody>
      </p:sp>
      <p:sp>
        <p:nvSpPr>
          <p:cNvPr id="5123" name="Rectangle 3"/>
          <p:cNvSpPr>
            <a:spLocks noGrp="1" noChangeArrowheads="1"/>
          </p:cNvSpPr>
          <p:nvPr>
            <p:ph type="hdr"/>
          </p:nvPr>
        </p:nvSpPr>
        <p:spPr bwMode="auto">
          <a:xfrm>
            <a:off x="0" y="0"/>
            <a:ext cx="3371850" cy="5016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0" tIns="0" rIns="0" bIns="0" numCol="1" anchor="t" anchorCtr="0" compatLnSpc="1">
            <a:prstTxWarp prst="textNoShape">
              <a:avLst/>
            </a:prstTxWarp>
          </a:bodyPr>
          <a:lstStyle>
            <a:lvl1pPr>
              <a:buFont typeface="Times New Roman" pitchFamily="-1" charset="0"/>
              <a:buNone/>
              <a:tabLst>
                <a:tab pos="723900" algn="l"/>
                <a:tab pos="1447800" algn="l"/>
                <a:tab pos="2171700" algn="l"/>
                <a:tab pos="2895600" algn="l"/>
              </a:tabLst>
              <a:defRPr sz="1400">
                <a:solidFill>
                  <a:srgbClr val="000000"/>
                </a:solidFill>
                <a:latin typeface="DejaVu Serif" pitchFamily="16" charset="0"/>
                <a:ea typeface="ＭＳ Ｐゴシック" pitchFamily="-1" charset="-128"/>
                <a:cs typeface="ＭＳ Ｐゴシック" pitchFamily="-1" charset="-128"/>
              </a:defRPr>
            </a:lvl1pPr>
          </a:lstStyle>
          <a:p>
            <a:pPr>
              <a:defRPr/>
            </a:pPr>
            <a:endParaRPr lang="en-US"/>
          </a:p>
        </p:txBody>
      </p:sp>
      <p:sp>
        <p:nvSpPr>
          <p:cNvPr id="5124" name="Rectangle 4"/>
          <p:cNvSpPr>
            <a:spLocks noGrp="1" noChangeArrowheads="1"/>
          </p:cNvSpPr>
          <p:nvPr>
            <p:ph type="dt"/>
          </p:nvPr>
        </p:nvSpPr>
        <p:spPr bwMode="auto">
          <a:xfrm>
            <a:off x="4398963" y="0"/>
            <a:ext cx="3371850" cy="5016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0" tIns="0" rIns="0" bIns="0" numCol="1" anchor="t" anchorCtr="0" compatLnSpc="1">
            <a:prstTxWarp prst="textNoShape">
              <a:avLst/>
            </a:prstTxWarp>
          </a:bodyPr>
          <a:lstStyle>
            <a:lvl1pPr algn="r">
              <a:buFont typeface="Times New Roman" pitchFamily="-1" charset="0"/>
              <a:buNone/>
              <a:tabLst>
                <a:tab pos="723900" algn="l"/>
                <a:tab pos="1447800" algn="l"/>
                <a:tab pos="2171700" algn="l"/>
                <a:tab pos="2895600" algn="l"/>
              </a:tabLst>
              <a:defRPr sz="1400">
                <a:solidFill>
                  <a:srgbClr val="000000"/>
                </a:solidFill>
                <a:latin typeface="DejaVu Serif" pitchFamily="16" charset="0"/>
                <a:ea typeface="ＭＳ Ｐゴシック" pitchFamily="-1" charset="-128"/>
                <a:cs typeface="ＭＳ Ｐゴシック" pitchFamily="-1" charset="-128"/>
              </a:defRPr>
            </a:lvl1pPr>
          </a:lstStyle>
          <a:p>
            <a:pPr>
              <a:defRPr/>
            </a:pPr>
            <a:endParaRPr lang="en-US"/>
          </a:p>
        </p:txBody>
      </p:sp>
      <p:sp>
        <p:nvSpPr>
          <p:cNvPr id="5125" name="Rectangle 5"/>
          <p:cNvSpPr>
            <a:spLocks noGrp="1" noChangeArrowheads="1"/>
          </p:cNvSpPr>
          <p:nvPr>
            <p:ph type="ftr"/>
          </p:nvPr>
        </p:nvSpPr>
        <p:spPr bwMode="auto">
          <a:xfrm>
            <a:off x="0" y="9555163"/>
            <a:ext cx="3371850" cy="5016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0" tIns="0" rIns="0" bIns="0" numCol="1" anchor="b" anchorCtr="0" compatLnSpc="1">
            <a:prstTxWarp prst="textNoShape">
              <a:avLst/>
            </a:prstTxWarp>
          </a:bodyPr>
          <a:lstStyle>
            <a:lvl1pPr>
              <a:buFont typeface="Times New Roman" pitchFamily="-1" charset="0"/>
              <a:buNone/>
              <a:tabLst>
                <a:tab pos="723900" algn="l"/>
                <a:tab pos="1447800" algn="l"/>
                <a:tab pos="2171700" algn="l"/>
                <a:tab pos="2895600" algn="l"/>
              </a:tabLst>
              <a:defRPr sz="1400">
                <a:solidFill>
                  <a:srgbClr val="000000"/>
                </a:solidFill>
                <a:latin typeface="DejaVu Serif" pitchFamily="16" charset="0"/>
                <a:ea typeface="ＭＳ Ｐゴシック" pitchFamily="-1" charset="-128"/>
                <a:cs typeface="ＭＳ Ｐゴシック" pitchFamily="-1" charset="-128"/>
              </a:defRPr>
            </a:lvl1pPr>
          </a:lstStyle>
          <a:p>
            <a:pPr>
              <a:defRPr/>
            </a:pPr>
            <a:endParaRPr lang="en-US"/>
          </a:p>
        </p:txBody>
      </p:sp>
      <p:sp>
        <p:nvSpPr>
          <p:cNvPr id="5126" name="Rectangle 6"/>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0" tIns="0" rIns="0" bIns="0" numCol="1" anchor="b" anchorCtr="0" compatLnSpc="1">
            <a:prstTxWarp prst="textNoShape">
              <a:avLst/>
            </a:prstTxWarp>
          </a:bodyPr>
          <a:lstStyle>
            <a:lvl1pPr algn="r">
              <a:buFont typeface="Times New Roman" pitchFamily="-1" charset="0"/>
              <a:buNone/>
              <a:tabLst>
                <a:tab pos="723900" algn="l"/>
                <a:tab pos="1447800" algn="l"/>
                <a:tab pos="2171700" algn="l"/>
                <a:tab pos="2895600" algn="l"/>
              </a:tabLst>
              <a:defRPr sz="1400">
                <a:solidFill>
                  <a:srgbClr val="000000"/>
                </a:solidFill>
                <a:latin typeface="DejaVu Serif" pitchFamily="16" charset="0"/>
                <a:ea typeface="ＭＳ Ｐゴシック" pitchFamily="-1" charset="-128"/>
                <a:cs typeface="ＭＳ Ｐゴシック" pitchFamily="-1" charset="-128"/>
              </a:defRPr>
            </a:lvl1pPr>
          </a:lstStyle>
          <a:p>
            <a:pPr>
              <a:defRPr/>
            </a:pPr>
            <a:fld id="{CFDEFE9C-2FC2-C145-B818-8585284486F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65" charset="0"/>
      <a:defRPr sz="1200" kern="1200">
        <a:solidFill>
          <a:srgbClr val="000000"/>
        </a:solidFill>
        <a:latin typeface="Times New Roman" charset="0"/>
        <a:ea typeface="ＭＳ Ｐゴシック" charset="0"/>
        <a:cs typeface="ＭＳ Ｐゴシック" charset="0"/>
      </a:defRPr>
    </a:lvl1pPr>
    <a:lvl2pPr marL="37931725" indent="-37474525" algn="l" defTabSz="457200" rtl="0" eaLnBrk="0" fontAlgn="base" hangingPunct="0">
      <a:spcBef>
        <a:spcPct val="30000"/>
      </a:spcBef>
      <a:spcAft>
        <a:spcPct val="0"/>
      </a:spcAft>
      <a:buClr>
        <a:srgbClr val="000000"/>
      </a:buClr>
      <a:buSzPct val="100000"/>
      <a:buFont typeface="Times New Roman" pitchFamily="-65" charset="0"/>
      <a:defRPr sz="1200" kern="1200">
        <a:solidFill>
          <a:srgbClr val="000000"/>
        </a:solidFill>
        <a:latin typeface="Times New Roman" charset="0"/>
        <a:ea typeface="ＭＳ Ｐゴシック" charset="0"/>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 charset="0"/>
      <a:defRPr sz="1200" kern="1200">
        <a:solidFill>
          <a:srgbClr val="000000"/>
        </a:solidFill>
        <a:latin typeface="Times New Roman" charset="0"/>
        <a:ea typeface="ＭＳ Ｐゴシック" charset="0"/>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 charset="0"/>
      <a:defRPr sz="1200" kern="1200">
        <a:solidFill>
          <a:srgbClr val="000000"/>
        </a:solidFill>
        <a:latin typeface="Times New Roman" charset="0"/>
        <a:ea typeface="ＭＳ Ｐゴシック" charset="0"/>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vis.cs.ucdavis.edu/papers/social-networks-centrality.pdf"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vis.cs.ucdavis.edu/~chany/2012-0614_TiiS/TiiS_RegressionCube03.wmv"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vis.cs.ucdavis.edu/~chany/2012-0614_TiiS/TiiS_RegressionCube03.wmv"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5362" name="Rectangle 6"/>
          <p:cNvSpPr>
            <a:spLocks noGrp="1" noChangeArrowheads="1"/>
          </p:cNvSpPr>
          <p:nvPr>
            <p:ph type="sldNum" sz="quarter"/>
          </p:nvPr>
        </p:nvSpPr>
        <p:spPr>
          <a:noFill/>
          <a:ln>
            <a:miter lim="800000"/>
            <a:headEnd/>
            <a:tailEnd/>
          </a:ln>
        </p:spPr>
        <p:txBody>
          <a:bodyPr/>
          <a:lstStyle/>
          <a:p>
            <a:pPr>
              <a:buFont typeface="Times New Roman" pitchFamily="-65" charset="0"/>
              <a:buNone/>
            </a:pPr>
            <a:fld id="{D8B213B4-0CE6-474C-B6F4-AB8879423238}" type="slidenum">
              <a:rPr lang="en-US">
                <a:ea typeface="ＭＳ Ｐゴシック" pitchFamily="-65" charset="-128"/>
                <a:cs typeface="ＭＳ Ｐゴシック" pitchFamily="-65" charset="-128"/>
              </a:rPr>
              <a:pPr>
                <a:buFont typeface="Times New Roman" pitchFamily="-65" charset="0"/>
                <a:buNone/>
              </a:pPr>
              <a:t>1</a:t>
            </a:fld>
            <a:endParaRPr lang="en-US">
              <a:ea typeface="ＭＳ Ｐゴシック" pitchFamily="-65" charset="-128"/>
              <a:cs typeface="ＭＳ Ｐゴシック" pitchFamily="-65" charset="-128"/>
            </a:endParaRPr>
          </a:p>
        </p:txBody>
      </p:sp>
      <p:sp>
        <p:nvSpPr>
          <p:cNvPr id="15363" name="Text Box 1"/>
          <p:cNvSpPr>
            <a:spLocks noGrp="1" noRot="1" noChangeAspect="1" noChangeArrowheads="1" noTextEdit="1"/>
          </p:cNvSpPr>
          <p:nvPr>
            <p:ph type="sldImg"/>
          </p:nvPr>
        </p:nvSpPr>
        <p:spPr>
          <a:xfrm>
            <a:off x="1143000" y="685800"/>
            <a:ext cx="4572000" cy="3429000"/>
          </a:xfrm>
          <a:solidFill>
            <a:srgbClr val="FFFFFF"/>
          </a:solidFill>
          <a:ln>
            <a:solidFill>
              <a:srgbClr val="000000"/>
            </a:solidFill>
          </a:ln>
        </p:spPr>
      </p:sp>
      <p:sp>
        <p:nvSpPr>
          <p:cNvPr id="15364" name="Text Box 2"/>
          <p:cNvSpPr>
            <a:spLocks noGrp="1" noChangeArrowheads="1"/>
          </p:cNvSpPr>
          <p:nvPr>
            <p:ph type="body" idx="1"/>
          </p:nvPr>
        </p:nvSpPr>
        <p:spPr>
          <a:xfrm>
            <a:off x="-11798300" y="-11798300"/>
            <a:ext cx="11799888" cy="11799888"/>
          </a:xfrm>
          <a:noFill/>
        </p:spPr>
        <p:txBody>
          <a:bodyPr wrap="none"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pPr>
            <a:r>
              <a:rPr lang="en-US">
                <a:latin typeface="Times New Roman" pitchFamily="-65" charset="0"/>
                <a:ea typeface="ＭＳ Ｐゴシック" pitchFamily="-65" charset="-128"/>
                <a:cs typeface="ＭＳ Ｐゴシック" pitchFamily="-65" charset="-128"/>
              </a:rPr>
              <a:t>We study sensitivity analysis to guide the evaluation of uncertainty of data in the visual analytics process. This represents a new, variational view of the visual analytics process, which considers data and visual transformations in terms of their extent to change the stability regions of the input data. As the process is a complex network of transformations, the ensuing sensitivity information forms a multi-dimensional collection of dependent variables, which implies novel and scalable visual representations. Sensitivity coefficients of data and visual transformations are useful for discovering the factors that mostly contribute to output variability, help finding stability regions of the different transformations within the original data space, and tell the analyst what is the interaction between variables, outputs and transformations.</a:t>
            </a:r>
            <a:endParaRPr lang="en-US" sz="2000">
              <a:latin typeface="DejaVu Sans" charset="0"/>
              <a:ea typeface="ＭＳ Ｐゴシック" pitchFamily="-65" charset="-128"/>
              <a:cs typeface="ＭＳ Ｐゴシック" pitchFamily="-65" charset="-128"/>
            </a:endParaRPr>
          </a:p>
        </p:txBody>
      </p:sp>
      <p:sp>
        <p:nvSpPr>
          <p:cNvPr id="15365" name="Text Box 3"/>
          <p:cNvSpPr txBox="1">
            <a:spLocks noChangeArrowheads="1"/>
          </p:cNvSpPr>
          <p:nvPr/>
        </p:nvSpPr>
        <p:spPr bwMode="auto">
          <a:xfrm>
            <a:off x="-11798300" y="-11798300"/>
            <a:ext cx="11799888" cy="11799888"/>
          </a:xfrm>
          <a:prstGeom prst="rect">
            <a:avLst/>
          </a:prstGeom>
          <a:noFill/>
          <a:ln w="9525">
            <a:noFill/>
            <a:miter lim="800000"/>
            <a:headEnd/>
            <a:tailEnd/>
          </a:ln>
        </p:spPr>
        <p:txBody>
          <a:bodyPr lIns="90000" tIns="45000" rIns="90000" bIns="45000">
            <a:prstTxWarp prst="textNoShape">
              <a:avLst/>
            </a:prstTxWarp>
          </a:bodyPr>
          <a:lstStyle/>
          <a:p>
            <a:pPr algn="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pPr>
            <a:fld id="{329B168C-E1D8-2C4D-B922-FEF329DE0862}" type="slidenum">
              <a:rPr lang="en-US">
                <a:solidFill>
                  <a:srgbClr val="000000"/>
                </a:solidFill>
                <a:latin typeface="Calibri" pitchFamily="-65" charset="0"/>
                <a:ea typeface="ＭＳ Ｐゴシック" pitchFamily="-65" charset="-128"/>
                <a:cs typeface="ＭＳ Ｐゴシック" pitchFamily="-65" charset="-128"/>
              </a:rPr>
              <a:pPr algn="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pPr>
              <a:t>1</a:t>
            </a:fld>
            <a:endParaRPr lang="en-US">
              <a:solidFill>
                <a:srgbClr val="000000"/>
              </a:solidFill>
              <a:latin typeface="Calibri" pitchFamily="-65" charset="0"/>
              <a:ea typeface="ＭＳ Ｐゴシック" pitchFamily="-65" charset="-128"/>
              <a:cs typeface="ＭＳ Ｐゴシック" pitchFamily="-6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p:nvPr>
        </p:nvSpPr>
        <p:spPr>
          <a:noFill/>
          <a:ln>
            <a:miter lim="800000"/>
            <a:headEnd/>
            <a:tailEnd/>
          </a:ln>
        </p:spPr>
        <p:txBody>
          <a:bodyPr/>
          <a:lstStyle/>
          <a:p>
            <a:pPr>
              <a:buFont typeface="Times New Roman" pitchFamily="-65" charset="0"/>
              <a:buNone/>
            </a:pPr>
            <a:fld id="{7EAAD47D-E17C-5B4E-B648-D4A5847E3598}" type="slidenum">
              <a:rPr lang="en-US">
                <a:ea typeface="ＭＳ Ｐゴシック" pitchFamily="-65" charset="-128"/>
                <a:cs typeface="ＭＳ Ｐゴシック" pitchFamily="-65" charset="-128"/>
              </a:rPr>
              <a:pPr>
                <a:buFont typeface="Times New Roman" pitchFamily="-65" charset="0"/>
                <a:buNone/>
              </a:pPr>
              <a:t>2</a:t>
            </a:fld>
            <a:endParaRPr lang="en-US">
              <a:ea typeface="ＭＳ Ｐゴシック" pitchFamily="-65" charset="-128"/>
              <a:cs typeface="ＭＳ Ｐゴシック" pitchFamily="-65" charset="-128"/>
            </a:endParaRPr>
          </a:p>
        </p:txBody>
      </p:sp>
      <p:sp>
        <p:nvSpPr>
          <p:cNvPr id="17411" name="Text Box 1"/>
          <p:cNvSpPr>
            <a:spLocks noGrp="1" noRot="1" noChangeAspect="1" noChangeArrowheads="1" noTextEdit="1"/>
          </p:cNvSpPr>
          <p:nvPr>
            <p:ph type="sldImg"/>
          </p:nvPr>
        </p:nvSpPr>
        <p:spPr>
          <a:xfrm>
            <a:off x="1143000" y="685800"/>
            <a:ext cx="4572000" cy="3429000"/>
          </a:xfrm>
          <a:solidFill>
            <a:srgbClr val="FFFFFF"/>
          </a:solidFill>
          <a:ln>
            <a:solidFill>
              <a:srgbClr val="000000"/>
            </a:solidFill>
          </a:ln>
        </p:spPr>
      </p:sp>
      <p:sp>
        <p:nvSpPr>
          <p:cNvPr id="17412" name="Text Box 2"/>
          <p:cNvSpPr>
            <a:spLocks noGrp="1" noChangeArrowheads="1"/>
          </p:cNvSpPr>
          <p:nvPr>
            <p:ph type="body" idx="1"/>
          </p:nvPr>
        </p:nvSpPr>
        <p:spPr>
          <a:xfrm>
            <a:off x="-11798300" y="-11798300"/>
            <a:ext cx="11799888" cy="11799888"/>
          </a:xfrm>
          <a:noFill/>
        </p:spPr>
        <p:txBody>
          <a:bodyPr wrap="none" anchor="ctr"/>
          <a:lstStyle/>
          <a:p>
            <a:pPr>
              <a:spcBef>
                <a:spcPts val="363"/>
              </a:spcBef>
              <a:buFont typeface="Arial" pitchFamily="-65"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a:latin typeface="Times New Roman" pitchFamily="-65" charset="0"/>
                <a:ea typeface="ＭＳ Ｐゴシック" pitchFamily="-65" charset="-128"/>
                <a:cs typeface="ＭＳ Ｐゴシック" pitchFamily="-65" charset="-128"/>
              </a:rPr>
              <a:t>We have developed a framework to study incorporating uncertainty information throughout the process of visual analytics.  In particular, we are concerned with how commonly employed data transformations are sensitive to data uncertainty.   Sensitivity analysis focuses on the data and visual transformations. Instead of a particular estimate of the data uncertainty (which requires uncertainty modeling), we focus on the sensitivity of the output for either the full parameter space of the input (via the derivatives of the transformation), or for a representative sampling of the input space (via sampling methods). The resulting sensitivities are mapped to visual representations directly,or as summary views.</a:t>
            </a:r>
          </a:p>
          <a:p>
            <a:pPr>
              <a:spcBef>
                <a:spcPts val="363"/>
              </a:spcBef>
              <a:buFont typeface="Arial" pitchFamily="-65"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a:latin typeface="Times New Roman" pitchFamily="-65" charset="0"/>
              <a:ea typeface="ＭＳ Ｐゴシック" pitchFamily="-65" charset="-128"/>
              <a:cs typeface="ＭＳ Ｐゴシック" pitchFamily="-65" charset="-128"/>
            </a:endParaRPr>
          </a:p>
          <a:p>
            <a:pPr>
              <a:spcBef>
                <a:spcPts val="363"/>
              </a:spcBef>
              <a:buFont typeface="Arial" pitchFamily="-65"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a:solidFill>
                <a:srgbClr val="17375E"/>
              </a:solidFill>
              <a:latin typeface="Arial" pitchFamily="-65" charset="0"/>
              <a:ea typeface="ＭＳ Ｐゴシック" pitchFamily="-65" charset="-128"/>
              <a:cs typeface="ＭＳ Ｐゴシック" pitchFamily="-65" charset="-128"/>
            </a:endParaRPr>
          </a:p>
          <a:p>
            <a:pPr eaLnBrk="1">
              <a:spcBef>
                <a:spcPct val="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a:latin typeface="DejaVu Sans" charset="0"/>
              <a:ea typeface="ＭＳ Ｐゴシック" pitchFamily="-65" charset="-128"/>
              <a:cs typeface="ＭＳ Ｐゴシック" pitchFamily="-65" charset="-128"/>
            </a:endParaRPr>
          </a:p>
        </p:txBody>
      </p:sp>
      <p:sp>
        <p:nvSpPr>
          <p:cNvPr id="17413" name="Text Box 3"/>
          <p:cNvSpPr txBox="1">
            <a:spLocks noChangeArrowheads="1"/>
          </p:cNvSpPr>
          <p:nvPr/>
        </p:nvSpPr>
        <p:spPr bwMode="auto">
          <a:xfrm>
            <a:off x="-11798300" y="-11798300"/>
            <a:ext cx="11799888" cy="11799888"/>
          </a:xfrm>
          <a:prstGeom prst="rect">
            <a:avLst/>
          </a:prstGeom>
          <a:noFill/>
          <a:ln w="9525">
            <a:noFill/>
            <a:miter lim="800000"/>
            <a:headEnd/>
            <a:tailEnd/>
          </a:ln>
        </p:spPr>
        <p:txBody>
          <a:bodyPr lIns="90000" tIns="45000" rIns="90000" bIns="45000">
            <a:prstTxWarp prst="textNoShape">
              <a:avLst/>
            </a:prstTxWarp>
          </a:bodyPr>
          <a:lstStyle/>
          <a:p>
            <a:pPr algn="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pPr>
            <a:fld id="{F99223D3-BB81-AD44-9674-5122FC666175}" type="slidenum">
              <a:rPr lang="en-US">
                <a:solidFill>
                  <a:srgbClr val="000000"/>
                </a:solidFill>
                <a:latin typeface="Calibri" pitchFamily="-65" charset="0"/>
                <a:ea typeface="ＭＳ Ｐゴシック" pitchFamily="-65" charset="-128"/>
                <a:cs typeface="ＭＳ Ｐゴシック" pitchFamily="-65" charset="-128"/>
              </a:rPr>
              <a:pPr algn="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pPr>
              <a:t>2</a:t>
            </a:fld>
            <a:endParaRPr lang="en-US">
              <a:solidFill>
                <a:srgbClr val="000000"/>
              </a:solidFill>
              <a:latin typeface="Calibri" pitchFamily="-65" charset="0"/>
              <a:ea typeface="ＭＳ Ｐゴシック" pitchFamily="-65" charset="-128"/>
              <a:cs typeface="ＭＳ Ｐゴシック" pitchFamily="-65"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9458" name="Rectangle 6"/>
          <p:cNvSpPr>
            <a:spLocks noGrp="1" noChangeArrowheads="1"/>
          </p:cNvSpPr>
          <p:nvPr>
            <p:ph type="sldNum" sz="quarter"/>
          </p:nvPr>
        </p:nvSpPr>
        <p:spPr>
          <a:noFill/>
          <a:ln>
            <a:miter lim="800000"/>
            <a:headEnd/>
            <a:tailEnd/>
          </a:ln>
        </p:spPr>
        <p:txBody>
          <a:bodyPr/>
          <a:lstStyle/>
          <a:p>
            <a:pPr>
              <a:buFont typeface="Times New Roman" pitchFamily="-65" charset="0"/>
              <a:buNone/>
            </a:pPr>
            <a:fld id="{109BB8AE-9FEC-6944-8553-9CB1E2965DE6}" type="slidenum">
              <a:rPr lang="en-US">
                <a:ea typeface="ＭＳ Ｐゴシック" pitchFamily="-65" charset="-128"/>
                <a:cs typeface="ＭＳ Ｐゴシック" pitchFamily="-65" charset="-128"/>
              </a:rPr>
              <a:pPr>
                <a:buFont typeface="Times New Roman" pitchFamily="-65" charset="0"/>
                <a:buNone/>
              </a:pPr>
              <a:t>3</a:t>
            </a:fld>
            <a:endParaRPr lang="en-US">
              <a:ea typeface="ＭＳ Ｐゴシック" pitchFamily="-65" charset="-128"/>
              <a:cs typeface="ＭＳ Ｐゴシック" pitchFamily="-65" charset="-128"/>
            </a:endParaRPr>
          </a:p>
        </p:txBody>
      </p:sp>
      <p:sp>
        <p:nvSpPr>
          <p:cNvPr id="19459" name="Text Box 1"/>
          <p:cNvSpPr>
            <a:spLocks noGrp="1" noRot="1" noChangeAspect="1" noChangeArrowheads="1" noTextEdit="1"/>
          </p:cNvSpPr>
          <p:nvPr>
            <p:ph type="sldImg"/>
          </p:nvPr>
        </p:nvSpPr>
        <p:spPr>
          <a:xfrm>
            <a:off x="1143000" y="685800"/>
            <a:ext cx="4572000" cy="3429000"/>
          </a:xfrm>
          <a:solidFill>
            <a:srgbClr val="FFFFFF"/>
          </a:solidFill>
          <a:ln>
            <a:solidFill>
              <a:srgbClr val="000000"/>
            </a:solidFill>
          </a:ln>
        </p:spPr>
      </p:sp>
      <p:sp>
        <p:nvSpPr>
          <p:cNvPr id="19460" name="Text Box 2"/>
          <p:cNvSpPr>
            <a:spLocks noGrp="1" noChangeArrowheads="1"/>
          </p:cNvSpPr>
          <p:nvPr>
            <p:ph type="body" idx="1"/>
          </p:nvPr>
        </p:nvSpPr>
        <p:spPr>
          <a:xfrm>
            <a:off x="-11798300" y="-11798300"/>
            <a:ext cx="11799888" cy="11799888"/>
          </a:xfrm>
          <a:noFill/>
        </p:spPr>
        <p:txBody>
          <a:bodyPr lIns="90000" tIns="45000" rIns="90000" bIns="45000"/>
          <a:lstStyle/>
          <a:p>
            <a:pPr marL="342900" indent="-341313" eaLnBrk="1">
              <a:spcBef>
                <a:spcPct val="0"/>
              </a:spcBef>
              <a:buFont typeface="Arial" pitchFamily="-65"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pPr>
            <a:r>
              <a:rPr lang="en-US" sz="2400">
                <a:solidFill>
                  <a:srgbClr val="4D4D4D"/>
                </a:solidFill>
                <a:latin typeface="Calibri" pitchFamily="-65" charset="0"/>
                <a:ea typeface="ＭＳ Ｐゴシック" pitchFamily="-65" charset="-128"/>
                <a:cs typeface="ＭＳ Ｐゴシック" pitchFamily="-65" charset="-128"/>
              </a:rPr>
              <a:t>Slide 3 - High level overview of your most important technical achievement under the project. Focus on the problem on this slide.</a:t>
            </a:r>
          </a:p>
          <a:p>
            <a:pPr marL="342900" indent="-341313" eaLnBrk="1">
              <a:spcBef>
                <a:spcPct val="0"/>
              </a:spcBef>
              <a:buFont typeface="Arial" pitchFamily="-65"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pPr>
            <a:r>
              <a:rPr lang="en-US" sz="2400">
                <a:solidFill>
                  <a:srgbClr val="4D4D4D"/>
                </a:solidFill>
                <a:latin typeface="Calibri" pitchFamily="-65" charset="0"/>
                <a:ea typeface="ＭＳ Ｐゴシック" pitchFamily="-65" charset="-128"/>
                <a:cs typeface="ＭＳ Ｐゴシック" pitchFamily="-65" charset="-128"/>
              </a:rPr>
              <a:t>KLM: You will mention both Carlos and Yu-Hsuan's works using this slide. </a:t>
            </a:r>
          </a:p>
          <a:p>
            <a:pPr marL="800100" lvl="1" indent="-341313" eaLnBrk="1">
              <a:spcBef>
                <a:spcPct val="0"/>
              </a:spcBef>
              <a:buFont typeface="Arial" pitchFamily="-65"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pPr>
            <a:r>
              <a:rPr lang="en-US" sz="2400">
                <a:solidFill>
                  <a:srgbClr val="4D4D4D"/>
                </a:solidFill>
                <a:latin typeface="Calibri" pitchFamily="-65" charset="0"/>
              </a:rPr>
              <a:t>Carlos' work is reported in this paper:  </a:t>
            </a:r>
            <a:r>
              <a:rPr lang="en-US" sz="2400" u="sng">
                <a:solidFill>
                  <a:srgbClr val="CCCCFF"/>
                </a:solidFill>
                <a:latin typeface="Calibri" pitchFamily="-65" charset="0"/>
                <a:hlinkClick r:id="rId3"/>
              </a:rPr>
              <a:t>http://vis.cs.ucdavis.edu/papers/social-networks-centrality.pdf</a:t>
            </a:r>
          </a:p>
          <a:p>
            <a:pPr marL="342900" indent="-341313" eaLnBrk="1">
              <a:spcBef>
                <a:spcPct val="0"/>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pPr>
            <a:endParaRPr lang="en-US" sz="2400">
              <a:solidFill>
                <a:srgbClr val="CCCCFF"/>
              </a:solidFill>
              <a:latin typeface="Calibri" pitchFamily="-65" charset="0"/>
              <a:ea typeface="ＭＳ Ｐゴシック" pitchFamily="-65" charset="-128"/>
              <a:cs typeface="ＭＳ Ｐゴシック" pitchFamily="-65" charset="-128"/>
            </a:endParaRPr>
          </a:p>
          <a:p>
            <a:pPr marL="342900" indent="-341313" eaLnBrk="1">
              <a:spcBef>
                <a:spcPct val="0"/>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pPr>
            <a:endParaRPr lang="en-US" sz="2400">
              <a:solidFill>
                <a:srgbClr val="CCCCFF"/>
              </a:solidFill>
              <a:latin typeface="Calibri" pitchFamily="-65" charset="0"/>
              <a:ea typeface="ＭＳ Ｐゴシック" pitchFamily="-65" charset="-128"/>
              <a:cs typeface="ＭＳ Ｐゴシック" pitchFamily="-65" charset="-128"/>
            </a:endParaRPr>
          </a:p>
          <a:p>
            <a:pPr marL="342900" indent="-341313" eaLnBrk="1">
              <a:spcBef>
                <a:spcPct val="0"/>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pPr>
            <a:endParaRPr lang="en-US" sz="2400">
              <a:solidFill>
                <a:srgbClr val="CCCCFF"/>
              </a:solidFill>
              <a:latin typeface="Calibri" pitchFamily="-65" charset="0"/>
              <a:ea typeface="ＭＳ Ｐゴシック" pitchFamily="-65" charset="-128"/>
              <a:cs typeface="ＭＳ Ｐゴシック" pitchFamily="-65" charset="-128"/>
            </a:endParaRPr>
          </a:p>
        </p:txBody>
      </p:sp>
      <p:sp>
        <p:nvSpPr>
          <p:cNvPr id="19461" name="Text Box 3"/>
          <p:cNvSpPr txBox="1">
            <a:spLocks noChangeArrowheads="1"/>
          </p:cNvSpPr>
          <p:nvPr/>
        </p:nvSpPr>
        <p:spPr bwMode="auto">
          <a:xfrm>
            <a:off x="-11798300" y="-11798300"/>
            <a:ext cx="11799888" cy="11799888"/>
          </a:xfrm>
          <a:prstGeom prst="rect">
            <a:avLst/>
          </a:prstGeom>
          <a:noFill/>
          <a:ln w="9525">
            <a:noFill/>
            <a:miter lim="800000"/>
            <a:headEnd/>
            <a:tailEnd/>
          </a:ln>
        </p:spPr>
        <p:txBody>
          <a:bodyPr lIns="90000" tIns="45000" rIns="90000" bIns="45000">
            <a:prstTxWarp prst="textNoShape">
              <a:avLst/>
            </a:prstTxWarp>
          </a:bodyPr>
          <a:lstStyle/>
          <a:p>
            <a:pPr algn="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pPr>
            <a:fld id="{1EE094ED-05A7-644A-9256-2C625A8E3F43}" type="slidenum">
              <a:rPr lang="en-US">
                <a:solidFill>
                  <a:srgbClr val="000000"/>
                </a:solidFill>
                <a:latin typeface="Calibri" pitchFamily="-65" charset="0"/>
                <a:ea typeface="ＭＳ Ｐゴシック" pitchFamily="-65" charset="-128"/>
                <a:cs typeface="ＭＳ Ｐゴシック" pitchFamily="-65" charset="-128"/>
              </a:rPr>
              <a:pPr algn="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pPr>
              <a:t>3</a:t>
            </a:fld>
            <a:endParaRPr lang="en-US">
              <a:solidFill>
                <a:srgbClr val="000000"/>
              </a:solidFill>
              <a:latin typeface="Calibri" pitchFamily="-65" charset="0"/>
              <a:ea typeface="ＭＳ Ｐゴシック" pitchFamily="-65" charset="-128"/>
              <a:cs typeface="ＭＳ Ｐゴシック" pitchFamily="-65"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1506" name="Rectangle 6"/>
          <p:cNvSpPr>
            <a:spLocks noGrp="1" noChangeArrowheads="1"/>
          </p:cNvSpPr>
          <p:nvPr>
            <p:ph type="sldNum" sz="quarter"/>
          </p:nvPr>
        </p:nvSpPr>
        <p:spPr>
          <a:noFill/>
          <a:ln>
            <a:miter lim="800000"/>
            <a:headEnd/>
            <a:tailEnd/>
          </a:ln>
        </p:spPr>
        <p:txBody>
          <a:bodyPr/>
          <a:lstStyle/>
          <a:p>
            <a:pPr>
              <a:buFont typeface="Times New Roman" pitchFamily="-65" charset="0"/>
              <a:buNone/>
            </a:pPr>
            <a:fld id="{3D4FE3F5-1818-8943-B50F-8F203AA3A1A5}" type="slidenum">
              <a:rPr lang="en-US">
                <a:ea typeface="ＭＳ Ｐゴシック" pitchFamily="-65" charset="-128"/>
                <a:cs typeface="ＭＳ Ｐゴシック" pitchFamily="-65" charset="-128"/>
              </a:rPr>
              <a:pPr>
                <a:buFont typeface="Times New Roman" pitchFamily="-65" charset="0"/>
                <a:buNone/>
              </a:pPr>
              <a:t>4</a:t>
            </a:fld>
            <a:endParaRPr lang="en-US">
              <a:ea typeface="ＭＳ Ｐゴシック" pitchFamily="-65" charset="-128"/>
              <a:cs typeface="ＭＳ Ｐゴシック" pitchFamily="-65" charset="-128"/>
            </a:endParaRPr>
          </a:p>
        </p:txBody>
      </p:sp>
      <p:sp>
        <p:nvSpPr>
          <p:cNvPr id="21507" name="Text Box 1"/>
          <p:cNvSpPr>
            <a:spLocks noGrp="1" noChangeArrowheads="1"/>
          </p:cNvSpPr>
          <p:nvPr>
            <p:ph type="body"/>
          </p:nvPr>
        </p:nvSpPr>
        <p:spPr>
          <a:xfrm>
            <a:off x="685800" y="4343400"/>
            <a:ext cx="5484813" cy="4114800"/>
          </a:xfrm>
          <a:noFill/>
        </p:spPr>
        <p:txBody>
          <a:bodyPr/>
          <a:lstStyle/>
          <a:p>
            <a:pPr eaLnBrk="1">
              <a:lnSpc>
                <a:spcPct val="115000"/>
              </a:lnSpc>
              <a:spcBef>
                <a:spcPct val="0"/>
              </a:spcBef>
              <a:tabLst>
                <a:tab pos="723900" algn="l"/>
                <a:tab pos="1447800" algn="l"/>
                <a:tab pos="2171700" algn="l"/>
                <a:tab pos="2895600" algn="l"/>
                <a:tab pos="3619500" algn="l"/>
                <a:tab pos="4343400" algn="l"/>
                <a:tab pos="5067300" algn="l"/>
              </a:tabLst>
            </a:pPr>
            <a:r>
              <a:rPr lang="en-US" sz="1000">
                <a:latin typeface="Times New Roman" pitchFamily="-65" charset="0"/>
                <a:ea typeface="ＭＳ Ｐゴシック" pitchFamily="-65" charset="-128"/>
                <a:cs typeface="ＭＳ Ｐゴシック" pitchFamily="-65" charset="-128"/>
              </a:rPr>
              <a:t>A traditional scatterplot is useful to show correlation between two variables</a:t>
            </a:r>
          </a:p>
          <a:p>
            <a:pPr eaLnBrk="1">
              <a:lnSpc>
                <a:spcPct val="115000"/>
              </a:lnSpc>
              <a:spcBef>
                <a:spcPct val="0"/>
              </a:spcBef>
              <a:tabLst>
                <a:tab pos="723900" algn="l"/>
                <a:tab pos="1447800" algn="l"/>
                <a:tab pos="2171700" algn="l"/>
                <a:tab pos="2895600" algn="l"/>
                <a:tab pos="3619500" algn="l"/>
                <a:tab pos="4343400" algn="l"/>
                <a:tab pos="5067300" algn="l"/>
              </a:tabLst>
            </a:pPr>
            <a:r>
              <a:rPr lang="en-US" sz="1000">
                <a:latin typeface="Times New Roman" pitchFamily="-65" charset="0"/>
                <a:ea typeface="ＭＳ Ｐゴシック" pitchFamily="-65" charset="-128"/>
                <a:cs typeface="ＭＳ Ｐゴシック" pitchFamily="-65" charset="-128"/>
              </a:rPr>
              <a:t>It is common to augment scatterplots with linear trends, but they are usually sensitive to outliers.</a:t>
            </a:r>
          </a:p>
          <a:p>
            <a:pPr eaLnBrk="1">
              <a:lnSpc>
                <a:spcPct val="115000"/>
              </a:lnSpc>
              <a:spcBef>
                <a:spcPct val="0"/>
              </a:spcBef>
              <a:tabLst>
                <a:tab pos="723900" algn="l"/>
                <a:tab pos="1447800" algn="l"/>
                <a:tab pos="2171700" algn="l"/>
                <a:tab pos="2895600" algn="l"/>
                <a:tab pos="3619500" algn="l"/>
                <a:tab pos="4343400" algn="l"/>
                <a:tab pos="5067300" algn="l"/>
              </a:tabLst>
            </a:pPr>
            <a:r>
              <a:rPr lang="en-US" sz="1000">
                <a:latin typeface="Times New Roman" pitchFamily="-65" charset="0"/>
                <a:ea typeface="ＭＳ Ｐゴシック" pitchFamily="-65" charset="-128"/>
                <a:cs typeface="ＭＳ Ｐゴシック" pitchFamily="-65" charset="-128"/>
              </a:rPr>
              <a:t>In this paper, we augment scatterplots with </a:t>
            </a:r>
            <a:r>
              <a:rPr lang="en-US" sz="1000" b="1">
                <a:latin typeface="Times New Roman" pitchFamily="-65" charset="0"/>
                <a:ea typeface="ＭＳ Ｐゴシック" pitchFamily="-65" charset="-128"/>
                <a:cs typeface="ＭＳ Ｐゴシック" pitchFamily="-65" charset="-128"/>
              </a:rPr>
              <a:t>local trend lines</a:t>
            </a:r>
            <a:r>
              <a:rPr lang="en-US" sz="1000">
                <a:latin typeface="Times New Roman" pitchFamily="-65" charset="0"/>
                <a:ea typeface="ＭＳ Ｐゴシック" pitchFamily="-65" charset="-128"/>
                <a:cs typeface="ＭＳ Ｐゴシック" pitchFamily="-65" charset="-128"/>
              </a:rPr>
              <a:t>, </a:t>
            </a:r>
          </a:p>
          <a:p>
            <a:pPr eaLnBrk="1">
              <a:lnSpc>
                <a:spcPct val="115000"/>
              </a:lnSpc>
              <a:spcBef>
                <a:spcPct val="0"/>
              </a:spcBef>
              <a:tabLst>
                <a:tab pos="723900" algn="l"/>
                <a:tab pos="1447800" algn="l"/>
                <a:tab pos="2171700" algn="l"/>
                <a:tab pos="2895600" algn="l"/>
                <a:tab pos="3619500" algn="l"/>
                <a:tab pos="4343400" algn="l"/>
                <a:tab pos="5067300" algn="l"/>
              </a:tabLst>
            </a:pPr>
            <a:r>
              <a:rPr lang="en-US" sz="1000">
                <a:latin typeface="Times New Roman" pitchFamily="-65" charset="0"/>
                <a:ea typeface="ＭＳ Ｐゴシック" pitchFamily="-65" charset="-128"/>
                <a:cs typeface="ＭＳ Ｐゴシック" pitchFamily="-65" charset="-128"/>
              </a:rPr>
              <a:t>and borrow ideas from flow visualization to show the streamline of each data.</a:t>
            </a:r>
          </a:p>
          <a:p>
            <a:pPr eaLnBrk="1">
              <a:lnSpc>
                <a:spcPct val="115000"/>
              </a:lnSpc>
              <a:spcBef>
                <a:spcPct val="0"/>
              </a:spcBef>
              <a:tabLst>
                <a:tab pos="723900" algn="l"/>
                <a:tab pos="1447800" algn="l"/>
                <a:tab pos="2171700" algn="l"/>
                <a:tab pos="2895600" algn="l"/>
                <a:tab pos="3619500" algn="l"/>
                <a:tab pos="4343400" algn="l"/>
                <a:tab pos="5067300" algn="l"/>
              </a:tabLst>
            </a:pPr>
            <a:endParaRPr lang="en-US" sz="1000">
              <a:latin typeface="Times New Roman" pitchFamily="-65" charset="0"/>
              <a:ea typeface="ＭＳ Ｐゴシック" pitchFamily="-65" charset="-128"/>
              <a:cs typeface="ＭＳ Ｐゴシック" pitchFamily="-65" charset="-128"/>
            </a:endParaRPr>
          </a:p>
          <a:p>
            <a:pPr eaLnBrk="1">
              <a:lnSpc>
                <a:spcPct val="115000"/>
              </a:lnSpc>
              <a:spcBef>
                <a:spcPct val="0"/>
              </a:spcBef>
              <a:tabLst>
                <a:tab pos="723900" algn="l"/>
                <a:tab pos="1447800" algn="l"/>
                <a:tab pos="2171700" algn="l"/>
                <a:tab pos="2895600" algn="l"/>
                <a:tab pos="3619500" algn="l"/>
                <a:tab pos="4343400" algn="l"/>
                <a:tab pos="5067300" algn="l"/>
              </a:tabLst>
            </a:pPr>
            <a:r>
              <a:rPr lang="en-US" sz="1000">
                <a:latin typeface="Times New Roman" pitchFamily="-65" charset="0"/>
                <a:ea typeface="ＭＳ Ｐゴシック" pitchFamily="-65" charset="-128"/>
                <a:cs typeface="ＭＳ Ｐゴシック" pitchFamily="-65" charset="-128"/>
              </a:rPr>
              <a:t>This new type of scatterplot provides the user novel operations, such as</a:t>
            </a:r>
          </a:p>
          <a:p>
            <a:pPr eaLnBrk="1">
              <a:lnSpc>
                <a:spcPct val="115000"/>
              </a:lnSpc>
              <a:spcBef>
                <a:spcPct val="0"/>
              </a:spcBef>
              <a:tabLst>
                <a:tab pos="723900" algn="l"/>
                <a:tab pos="1447800" algn="l"/>
                <a:tab pos="2171700" algn="l"/>
                <a:tab pos="2895600" algn="l"/>
                <a:tab pos="3619500" algn="l"/>
                <a:tab pos="4343400" algn="l"/>
                <a:tab pos="5067300" algn="l"/>
              </a:tabLst>
            </a:pPr>
            <a:r>
              <a:rPr lang="en-US" sz="1000">
                <a:latin typeface="Times New Roman" pitchFamily="-65" charset="0"/>
                <a:ea typeface="ＭＳ Ｐゴシック" pitchFamily="-65" charset="-128"/>
                <a:cs typeface="ＭＳ Ｐゴシック" pitchFamily="-65" charset="-128"/>
              </a:rPr>
              <a:t>- selecting by streamline</a:t>
            </a:r>
          </a:p>
          <a:p>
            <a:pPr eaLnBrk="1">
              <a:lnSpc>
                <a:spcPct val="115000"/>
              </a:lnSpc>
              <a:spcBef>
                <a:spcPct val="0"/>
              </a:spcBef>
              <a:tabLst>
                <a:tab pos="723900" algn="l"/>
                <a:tab pos="1447800" algn="l"/>
                <a:tab pos="2171700" algn="l"/>
                <a:tab pos="2895600" algn="l"/>
                <a:tab pos="3619500" algn="l"/>
                <a:tab pos="4343400" algn="l"/>
                <a:tab pos="5067300" algn="l"/>
              </a:tabLst>
            </a:pPr>
            <a:r>
              <a:rPr lang="en-US" sz="1000">
                <a:latin typeface="Times New Roman" pitchFamily="-65" charset="0"/>
                <a:ea typeface="ＭＳ Ｐゴシック" pitchFamily="-65" charset="-128"/>
                <a:cs typeface="ＭＳ Ｐゴシック" pitchFamily="-65" charset="-128"/>
              </a:rPr>
              <a:t>- clustering by trend  </a:t>
            </a:r>
          </a:p>
          <a:p>
            <a:pPr eaLnBrk="1">
              <a:lnSpc>
                <a:spcPct val="115000"/>
              </a:lnSpc>
              <a:spcBef>
                <a:spcPct val="0"/>
              </a:spcBef>
              <a:tabLst>
                <a:tab pos="723900" algn="l"/>
                <a:tab pos="1447800" algn="l"/>
                <a:tab pos="2171700" algn="l"/>
                <a:tab pos="2895600" algn="l"/>
                <a:tab pos="3619500" algn="l"/>
                <a:tab pos="4343400" algn="l"/>
                <a:tab pos="5067300" algn="l"/>
              </a:tabLst>
            </a:pPr>
            <a:r>
              <a:rPr lang="en-US" sz="1000">
                <a:latin typeface="Times New Roman" pitchFamily="-65" charset="0"/>
                <a:ea typeface="ＭＳ Ｐゴシック" pitchFamily="-65" charset="-128"/>
                <a:cs typeface="ＭＳ Ｐゴシック" pitchFamily="-65" charset="-128"/>
              </a:rPr>
              <a:t>- ranking projections for multi-dimensional data (measure how good a 2D projection is by smoothness; exploration.</a:t>
            </a:r>
          </a:p>
          <a:p>
            <a:pPr eaLnBrk="1">
              <a:lnSpc>
                <a:spcPct val="115000"/>
              </a:lnSpc>
              <a:spcBef>
                <a:spcPct val="0"/>
              </a:spcBef>
              <a:tabLst>
                <a:tab pos="723900" algn="l"/>
                <a:tab pos="1447800" algn="l"/>
                <a:tab pos="2171700" algn="l"/>
                <a:tab pos="2895600" algn="l"/>
                <a:tab pos="3619500" algn="l"/>
                <a:tab pos="4343400" algn="l"/>
                <a:tab pos="5067300" algn="l"/>
              </a:tabLst>
            </a:pPr>
            <a:endParaRPr lang="en-US" sz="1000">
              <a:latin typeface="Times New Roman" pitchFamily="-65" charset="0"/>
              <a:ea typeface="ＭＳ Ｐゴシック" pitchFamily="-65" charset="-128"/>
              <a:cs typeface="ＭＳ Ｐゴシック" pitchFamily="-65" charset="-128"/>
            </a:endParaRPr>
          </a:p>
          <a:p>
            <a:pPr eaLnBrk="1">
              <a:lnSpc>
                <a:spcPct val="115000"/>
              </a:lnSpc>
              <a:spcBef>
                <a:spcPct val="0"/>
              </a:spcBef>
              <a:tabLst>
                <a:tab pos="723900" algn="l"/>
                <a:tab pos="1447800" algn="l"/>
                <a:tab pos="2171700" algn="l"/>
                <a:tab pos="2895600" algn="l"/>
                <a:tab pos="3619500" algn="l"/>
                <a:tab pos="4343400" algn="l"/>
                <a:tab pos="5067300" algn="l"/>
              </a:tabLst>
            </a:pPr>
            <a:endParaRPr lang="en-US" sz="1000">
              <a:latin typeface="Times New Roman" pitchFamily="-65" charset="0"/>
              <a:ea typeface="ＭＳ Ｐゴシック" pitchFamily="-65" charset="-128"/>
              <a:cs typeface="ＭＳ Ｐゴシック" pitchFamily="-65"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3554" name="Rectangle 6"/>
          <p:cNvSpPr>
            <a:spLocks noGrp="1" noChangeArrowheads="1"/>
          </p:cNvSpPr>
          <p:nvPr>
            <p:ph type="sldNum" sz="quarter"/>
          </p:nvPr>
        </p:nvSpPr>
        <p:spPr>
          <a:noFill/>
          <a:ln>
            <a:miter lim="800000"/>
            <a:headEnd/>
            <a:tailEnd/>
          </a:ln>
        </p:spPr>
        <p:txBody>
          <a:bodyPr/>
          <a:lstStyle/>
          <a:p>
            <a:pPr>
              <a:buFont typeface="Times New Roman" pitchFamily="-65" charset="0"/>
              <a:buNone/>
            </a:pPr>
            <a:fld id="{BA57087D-DBC9-D542-B7F9-CFFC76C3F72C}" type="slidenum">
              <a:rPr lang="en-US">
                <a:ea typeface="ＭＳ Ｐゴシック" pitchFamily="-65" charset="-128"/>
                <a:cs typeface="ＭＳ Ｐゴシック" pitchFamily="-65" charset="-128"/>
              </a:rPr>
              <a:pPr>
                <a:buFont typeface="Times New Roman" pitchFamily="-65" charset="0"/>
                <a:buNone/>
              </a:pPr>
              <a:t>5</a:t>
            </a:fld>
            <a:endParaRPr lang="en-US">
              <a:ea typeface="ＭＳ Ｐゴシック" pitchFamily="-65" charset="-128"/>
              <a:cs typeface="ＭＳ Ｐゴシック" pitchFamily="-65" charset="-128"/>
            </a:endParaRPr>
          </a:p>
        </p:txBody>
      </p:sp>
      <p:sp>
        <p:nvSpPr>
          <p:cNvPr id="23555" name="Text Box 1"/>
          <p:cNvSpPr>
            <a:spLocks noGrp="1" noChangeArrowheads="1"/>
          </p:cNvSpPr>
          <p:nvPr>
            <p:ph type="body"/>
          </p:nvPr>
        </p:nvSpPr>
        <p:spPr>
          <a:xfrm>
            <a:off x="685800" y="4343400"/>
            <a:ext cx="5484813" cy="4305300"/>
          </a:xfrm>
          <a:noFill/>
        </p:spPr>
        <p:txBody>
          <a:bodyPr/>
          <a:lstStyle/>
          <a:p>
            <a:pPr marL="169863" indent="-169863" eaLnBrk="1">
              <a:lnSpc>
                <a:spcPct val="115000"/>
              </a:lnSpc>
              <a:spcBef>
                <a:spcPct val="0"/>
              </a:spcBef>
              <a:tabLst>
                <a:tab pos="723900" algn="l"/>
                <a:tab pos="1447800" algn="l"/>
                <a:tab pos="2171700" algn="l"/>
                <a:tab pos="2895600" algn="l"/>
                <a:tab pos="3619500" algn="l"/>
                <a:tab pos="4343400" algn="l"/>
                <a:tab pos="5067300" algn="l"/>
              </a:tabLst>
            </a:pPr>
            <a:r>
              <a:rPr lang="en-US" sz="1000">
                <a:latin typeface="Times New Roman" pitchFamily="-65" charset="0"/>
                <a:ea typeface="ＭＳ Ｐゴシック" pitchFamily="-65" charset="-128"/>
                <a:cs typeface="ＭＳ Ｐゴシック" pitchFamily="-65" charset="-128"/>
              </a:rPr>
              <a:t>Then we generalized the sensitivity derivatives  by estimating them in higher dimensional distances: n-D sensitivities. </a:t>
            </a:r>
          </a:p>
          <a:p>
            <a:pPr marL="169863" indent="-169863" eaLnBrk="1">
              <a:lnSpc>
                <a:spcPct val="115000"/>
              </a:lnSpc>
              <a:spcBef>
                <a:spcPct val="0"/>
              </a:spcBef>
              <a:tabLst>
                <a:tab pos="723900" algn="l"/>
                <a:tab pos="1447800" algn="l"/>
                <a:tab pos="2171700" algn="l"/>
                <a:tab pos="2895600" algn="l"/>
                <a:tab pos="3619500" algn="l"/>
                <a:tab pos="4343400" algn="l"/>
                <a:tab pos="5067300" algn="l"/>
              </a:tabLst>
            </a:pPr>
            <a:r>
              <a:rPr lang="en-US" sz="1000">
                <a:latin typeface="Times New Roman" pitchFamily="-65" charset="0"/>
                <a:ea typeface="ＭＳ Ｐゴシック" pitchFamily="-65" charset="-128"/>
                <a:cs typeface="ＭＳ Ｐゴシック" pitchFamily="-65" charset="-128"/>
              </a:rPr>
              <a:t>To compare flow-based scatterplot and GSS:</a:t>
            </a:r>
          </a:p>
          <a:p>
            <a:pPr marL="169863" indent="-169863" eaLnBrk="1">
              <a:lnSpc>
                <a:spcPct val="115000"/>
              </a:lnSpc>
              <a:spcBef>
                <a:spcPct val="0"/>
              </a:spcBef>
              <a:buFont typeface="StarSymbol" charset="0"/>
              <a:buChar char="-"/>
              <a:tabLst>
                <a:tab pos="723900" algn="l"/>
                <a:tab pos="1447800" algn="l"/>
                <a:tab pos="2171700" algn="l"/>
                <a:tab pos="2895600" algn="l"/>
                <a:tab pos="3619500" algn="l"/>
                <a:tab pos="4343400" algn="l"/>
                <a:tab pos="5067300" algn="l"/>
              </a:tabLst>
            </a:pPr>
            <a:r>
              <a:rPr lang="en-US" sz="1000">
                <a:latin typeface="Times New Roman" pitchFamily="-65" charset="0"/>
                <a:ea typeface="ＭＳ Ｐゴシック" pitchFamily="-65" charset="-128"/>
                <a:cs typeface="ＭＳ Ｐゴシック" pitchFamily="-65" charset="-128"/>
              </a:rPr>
              <a:t>Flow-based scatterplots are smooth and limited to the variables involved in a 2D projection, </a:t>
            </a:r>
            <a:br>
              <a:rPr lang="en-US" sz="1000">
                <a:latin typeface="Times New Roman" pitchFamily="-65" charset="0"/>
                <a:ea typeface="ＭＳ Ｐゴシック" pitchFamily="-65" charset="-128"/>
                <a:cs typeface="ＭＳ Ｐゴシック" pitchFamily="-65" charset="-128"/>
              </a:rPr>
            </a:br>
            <a:r>
              <a:rPr lang="en-US" sz="1000">
                <a:latin typeface="Times New Roman" pitchFamily="-65" charset="0"/>
                <a:ea typeface="ＭＳ Ｐゴシック" pitchFamily="-65" charset="-128"/>
                <a:cs typeface="ＭＳ Ｐゴシック" pitchFamily="-65" charset="-128"/>
              </a:rPr>
              <a:t>i.e., differentiation occurs after projection.</a:t>
            </a:r>
          </a:p>
          <a:p>
            <a:pPr marL="169863" indent="-169863" eaLnBrk="1">
              <a:lnSpc>
                <a:spcPct val="115000"/>
              </a:lnSpc>
              <a:spcBef>
                <a:spcPct val="0"/>
              </a:spcBef>
              <a:buFont typeface="StarSymbol" charset="0"/>
              <a:buChar char="-"/>
              <a:tabLst>
                <a:tab pos="723900" algn="l"/>
                <a:tab pos="1447800" algn="l"/>
                <a:tab pos="2171700" algn="l"/>
                <a:tab pos="2895600" algn="l"/>
                <a:tab pos="3619500" algn="l"/>
                <a:tab pos="4343400" algn="l"/>
                <a:tab pos="5067300" algn="l"/>
              </a:tabLst>
            </a:pPr>
            <a:r>
              <a:rPr lang="en-US" sz="1000">
                <a:latin typeface="Times New Roman" pitchFamily="-65" charset="0"/>
                <a:ea typeface="ＭＳ Ｐゴシック" pitchFamily="-65" charset="-128"/>
                <a:cs typeface="ＭＳ Ｐゴシック" pitchFamily="-65" charset="-128"/>
              </a:rPr>
              <a:t>Sensitivities could involve the full parameter space or selected subspaces. </a:t>
            </a:r>
            <a:br>
              <a:rPr lang="en-US" sz="1000">
                <a:latin typeface="Times New Roman" pitchFamily="-65" charset="0"/>
                <a:ea typeface="ＭＳ Ｐゴシック" pitchFamily="-65" charset="-128"/>
                <a:cs typeface="ＭＳ Ｐゴシック" pitchFamily="-65" charset="-128"/>
              </a:rPr>
            </a:br>
            <a:r>
              <a:rPr lang="en-US" sz="1000">
                <a:latin typeface="Times New Roman" pitchFamily="-65" charset="0"/>
                <a:ea typeface="ＭＳ Ｐゴシック" pitchFamily="-65" charset="-128"/>
                <a:cs typeface="ＭＳ Ｐゴシック" pitchFamily="-65" charset="-128"/>
              </a:rPr>
              <a:t>So in GSS, we make use of these 2D sensitivities by inverting the order of the data transformations, </a:t>
            </a:r>
            <a:br>
              <a:rPr lang="en-US" sz="1000">
                <a:latin typeface="Times New Roman" pitchFamily="-65" charset="0"/>
                <a:ea typeface="ＭＳ Ｐゴシック" pitchFamily="-65" charset="-128"/>
                <a:cs typeface="ＭＳ Ｐゴシック" pitchFamily="-65" charset="-128"/>
              </a:rPr>
            </a:br>
            <a:r>
              <a:rPr lang="en-US" sz="1000">
                <a:latin typeface="Times New Roman" pitchFamily="-65" charset="0"/>
                <a:ea typeface="ＭＳ Ｐゴシック" pitchFamily="-65" charset="-128"/>
                <a:cs typeface="ＭＳ Ｐゴシック" pitchFamily="-65" charset="-128"/>
              </a:rPr>
              <a:t>i.e., differentiation occurs before projection. </a:t>
            </a:r>
            <a:br>
              <a:rPr lang="en-US" sz="1000">
                <a:latin typeface="Times New Roman" pitchFamily="-65" charset="0"/>
                <a:ea typeface="ＭＳ Ｐゴシック" pitchFamily="-65" charset="-128"/>
                <a:cs typeface="ＭＳ Ｐゴシック" pitchFamily="-65" charset="-128"/>
              </a:rPr>
            </a:br>
            <a:r>
              <a:rPr lang="en-US" sz="1000">
                <a:latin typeface="Times New Roman" pitchFamily="-65" charset="0"/>
                <a:ea typeface="ＭＳ Ｐゴシック" pitchFamily="-65" charset="-128"/>
                <a:cs typeface="ＭＳ Ｐゴシック" pitchFamily="-65" charset="-128"/>
              </a:rPr>
              <a:t>The higher dimensional relationships, as shown in the 3D view on the right, </a:t>
            </a:r>
            <a:br>
              <a:rPr lang="en-US" sz="1000">
                <a:latin typeface="Times New Roman" pitchFamily="-65" charset="0"/>
                <a:ea typeface="ＭＳ Ｐゴシック" pitchFamily="-65" charset="-128"/>
                <a:cs typeface="ＭＳ Ｐゴシック" pitchFamily="-65" charset="-128"/>
              </a:rPr>
            </a:br>
            <a:r>
              <a:rPr lang="en-US" sz="1000">
                <a:latin typeface="Times New Roman" pitchFamily="-65" charset="0"/>
                <a:ea typeface="ＭＳ Ｐゴシック" pitchFamily="-65" charset="-128"/>
                <a:cs typeface="ＭＳ Ｐゴシック" pitchFamily="-65" charset="-128"/>
              </a:rPr>
              <a:t>can be implied in the 2D sensitivity derivatives visualizaion on the left.</a:t>
            </a:r>
          </a:p>
          <a:p>
            <a:pPr marL="169863" indent="-169863" eaLnBrk="1">
              <a:lnSpc>
                <a:spcPct val="115000"/>
              </a:lnSpc>
              <a:spcBef>
                <a:spcPct val="0"/>
              </a:spcBef>
              <a:buClrTx/>
              <a:buSzTx/>
              <a:buFontTx/>
              <a:buNone/>
              <a:tabLst>
                <a:tab pos="723900" algn="l"/>
                <a:tab pos="1447800" algn="l"/>
                <a:tab pos="2171700" algn="l"/>
                <a:tab pos="2895600" algn="l"/>
                <a:tab pos="3619500" algn="l"/>
                <a:tab pos="4343400" algn="l"/>
                <a:tab pos="5067300" algn="l"/>
              </a:tabLst>
            </a:pPr>
            <a:r>
              <a:rPr lang="en-US" sz="1000">
                <a:latin typeface="Times New Roman" pitchFamily="-65" charset="0"/>
                <a:ea typeface="ＭＳ Ｐゴシック" pitchFamily="-65" charset="-128"/>
                <a:cs typeface="ＭＳ Ｐゴシック" pitchFamily="-65" charset="-128"/>
              </a:rPr>
              <a:t>An example is shown at the bottom: we see a 2D scatterplot  of three classes of wines. </a:t>
            </a:r>
          </a:p>
          <a:p>
            <a:pPr marL="169863" indent="-169863" eaLnBrk="1">
              <a:lnSpc>
                <a:spcPct val="115000"/>
              </a:lnSpc>
              <a:spcBef>
                <a:spcPct val="0"/>
              </a:spcBef>
              <a:buFont typeface="StarSymbol" charset="0"/>
              <a:buChar char="-"/>
              <a:tabLst>
                <a:tab pos="723900" algn="l"/>
                <a:tab pos="1447800" algn="l"/>
                <a:tab pos="2171700" algn="l"/>
                <a:tab pos="2895600" algn="l"/>
                <a:tab pos="3619500" algn="l"/>
                <a:tab pos="4343400" algn="l"/>
                <a:tab pos="5067300" algn="l"/>
              </a:tabLst>
            </a:pPr>
            <a:r>
              <a:rPr lang="en-US" sz="1000">
                <a:latin typeface="Times New Roman" pitchFamily="-65" charset="0"/>
                <a:ea typeface="ＭＳ Ｐゴシック" pitchFamily="-65" charset="-128"/>
                <a:cs typeface="ＭＳ Ｐゴシック" pitchFamily="-65" charset="-128"/>
              </a:rPr>
              <a:t>In Flow-based scatterplot, sensitivities reveal the positive correlated trend </a:t>
            </a:r>
            <a:br>
              <a:rPr lang="en-US" sz="1000">
                <a:latin typeface="Times New Roman" pitchFamily="-65" charset="0"/>
                <a:ea typeface="ＭＳ Ｐゴシック" pitchFamily="-65" charset="-128"/>
                <a:cs typeface="ＭＳ Ｐゴシック" pitchFamily="-65" charset="-128"/>
              </a:rPr>
            </a:br>
            <a:r>
              <a:rPr lang="en-US" sz="1000">
                <a:latin typeface="Times New Roman" pitchFamily="-65" charset="0"/>
                <a:ea typeface="ＭＳ Ｐゴシック" pitchFamily="-65" charset="-128"/>
                <a:cs typeface="ＭＳ Ｐゴシック" pitchFamily="-65" charset="-128"/>
              </a:rPr>
              <a:t>between Color and Proline. However the three clasees are mixed up.</a:t>
            </a:r>
          </a:p>
          <a:p>
            <a:pPr marL="169863" indent="-169863" eaLnBrk="1">
              <a:lnSpc>
                <a:spcPct val="115000"/>
              </a:lnSpc>
              <a:spcBef>
                <a:spcPct val="0"/>
              </a:spcBef>
              <a:buFont typeface="StarSymbol" charset="0"/>
              <a:buChar char="-"/>
              <a:tabLst>
                <a:tab pos="723900" algn="l"/>
                <a:tab pos="1447800" algn="l"/>
                <a:tab pos="2171700" algn="l"/>
                <a:tab pos="2895600" algn="l"/>
                <a:tab pos="3619500" algn="l"/>
                <a:tab pos="4343400" algn="l"/>
                <a:tab pos="5067300" algn="l"/>
              </a:tabLst>
            </a:pPr>
            <a:r>
              <a:rPr lang="en-US" sz="1000">
                <a:latin typeface="Times New Roman" pitchFamily="-65" charset="0"/>
                <a:ea typeface="ＭＳ Ｐゴシック" pitchFamily="-65" charset="-128"/>
                <a:cs typeface="ＭＳ Ｐゴシック" pitchFamily="-65" charset="-128"/>
              </a:rPr>
              <a:t>In GSS that sensitivities are differentiated by 3 dimensional space, two clearly distinct trend can be seen, </a:t>
            </a:r>
            <a:br>
              <a:rPr lang="en-US" sz="1000">
                <a:latin typeface="Times New Roman" pitchFamily="-65" charset="0"/>
                <a:ea typeface="ＭＳ Ｐゴシック" pitchFamily="-65" charset="-128"/>
                <a:cs typeface="ＭＳ Ｐゴシック" pitchFamily="-65" charset="-128"/>
              </a:rPr>
            </a:br>
            <a:r>
              <a:rPr lang="en-US" sz="1000">
                <a:latin typeface="Times New Roman" pitchFamily="-65" charset="0"/>
                <a:ea typeface="ＭＳ Ｐゴシック" pitchFamily="-65" charset="-128"/>
                <a:cs typeface="ＭＳ Ｐゴシック" pitchFamily="-65" charset="-128"/>
              </a:rPr>
              <a:t>and we can differentiate class 3 wine in blue from other two classes;</a:t>
            </a:r>
          </a:p>
          <a:p>
            <a:pPr marL="169863" indent="-169863" eaLnBrk="1">
              <a:lnSpc>
                <a:spcPct val="115000"/>
              </a:lnSpc>
              <a:spcBef>
                <a:spcPct val="0"/>
              </a:spcBef>
              <a:buFont typeface="StarSymbol" charset="0"/>
              <a:buChar char="-"/>
              <a:tabLst>
                <a:tab pos="723900" algn="l"/>
                <a:tab pos="1447800" algn="l"/>
                <a:tab pos="2171700" algn="l"/>
                <a:tab pos="2895600" algn="l"/>
                <a:tab pos="3619500" algn="l"/>
                <a:tab pos="4343400" algn="l"/>
                <a:tab pos="5067300" algn="l"/>
              </a:tabLst>
            </a:pPr>
            <a:r>
              <a:rPr lang="en-US" sz="1000">
                <a:latin typeface="Times New Roman" pitchFamily="-65" charset="0"/>
                <a:ea typeface="ＭＳ Ｐゴシック" pitchFamily="-65" charset="-128"/>
                <a:cs typeface="ＭＳ Ｐゴシック" pitchFamily="-65" charset="-128"/>
              </a:rPr>
              <a:t>Sensitivity fans in GSS compare multiple 3 dimensional sensitivities (by the slope) at once. </a:t>
            </a:r>
            <a:br>
              <a:rPr lang="en-US" sz="1000">
                <a:latin typeface="Times New Roman" pitchFamily="-65" charset="0"/>
                <a:ea typeface="ＭＳ Ｐゴシック" pitchFamily="-65" charset="-128"/>
                <a:cs typeface="ＭＳ Ｐゴシック" pitchFamily="-65" charset="-128"/>
              </a:rPr>
            </a:br>
            <a:r>
              <a:rPr lang="en-US" sz="1000">
                <a:latin typeface="Times New Roman" pitchFamily="-65" charset="0"/>
                <a:ea typeface="ＭＳ Ｐゴシック" pitchFamily="-65" charset="-128"/>
                <a:cs typeface="ＭＳ Ｐゴシック" pitchFamily="-65" charset="-128"/>
              </a:rPr>
              <a:t>We can identify regions of a trend with little sensitivity to other dimensions by </a:t>
            </a:r>
            <a:br>
              <a:rPr lang="en-US" sz="1000">
                <a:latin typeface="Times New Roman" pitchFamily="-65" charset="0"/>
                <a:ea typeface="ＭＳ Ｐゴシック" pitchFamily="-65" charset="-128"/>
                <a:cs typeface="ＭＳ Ｐゴシック" pitchFamily="-65" charset="-128"/>
              </a:rPr>
            </a:br>
            <a:r>
              <a:rPr lang="en-US" sz="1000">
                <a:latin typeface="Times New Roman" pitchFamily="-65" charset="0"/>
                <a:ea typeface="ＭＳ Ｐゴシック" pitchFamily="-65" charset="-128"/>
                <a:cs typeface="ＭＳ Ｐゴシック" pitchFamily="-65" charset="-128"/>
              </a:rPr>
              <a:t>very small fans (right most and topmost nodes); </a:t>
            </a:r>
            <a:br>
              <a:rPr lang="en-US" sz="1000">
                <a:latin typeface="Times New Roman" pitchFamily="-65" charset="0"/>
                <a:ea typeface="ＭＳ Ｐゴシック" pitchFamily="-65" charset="-128"/>
                <a:cs typeface="ＭＳ Ｐゴシック" pitchFamily="-65" charset="-128"/>
              </a:rPr>
            </a:br>
            <a:r>
              <a:rPr lang="en-US" sz="1000">
                <a:latin typeface="Times New Roman" pitchFamily="-65" charset="0"/>
                <a:ea typeface="ＭＳ Ｐゴシック" pitchFamily="-65" charset="-128"/>
                <a:cs typeface="ＭＳ Ｐゴシック" pitchFamily="-65" charset="-128"/>
              </a:rPr>
              <a:t>large fans in the blue rectangle indicates data that Color are sensitive to Proline </a:t>
            </a:r>
            <a:br>
              <a:rPr lang="en-US" sz="1000">
                <a:latin typeface="Times New Roman" pitchFamily="-65" charset="0"/>
                <a:ea typeface="ＭＳ Ｐゴシック" pitchFamily="-65" charset="-128"/>
                <a:cs typeface="ＭＳ Ｐゴシック" pitchFamily="-65" charset="-128"/>
              </a:rPr>
            </a:br>
            <a:r>
              <a:rPr lang="en-US" sz="1000">
                <a:latin typeface="Times New Roman" pitchFamily="-65" charset="0"/>
                <a:ea typeface="ＭＳ Ｐゴシック" pitchFamily="-65" charset="-128"/>
                <a:cs typeface="ＭＳ Ｐゴシック" pitchFamily="-65" charset="-128"/>
              </a:rPr>
              <a:t>when Flavavoid (blue fan line), Phenols (yellow line) or Magnessi (red line) are considered in differentiation. </a:t>
            </a:r>
            <a:br>
              <a:rPr lang="en-US" sz="1000">
                <a:latin typeface="Times New Roman" pitchFamily="-65" charset="0"/>
                <a:ea typeface="ＭＳ Ｐゴシック" pitchFamily="-65" charset="-128"/>
                <a:cs typeface="ＭＳ Ｐゴシック" pitchFamily="-65" charset="-128"/>
              </a:rPr>
            </a:br>
            <a:r>
              <a:rPr lang="en-US" sz="1000">
                <a:latin typeface="Times New Roman" pitchFamily="-65" charset="0"/>
                <a:ea typeface="ＭＳ Ｐゴシック" pitchFamily="-65" charset="-128"/>
                <a:cs typeface="ＭＳ Ｐゴシック" pitchFamily="-65" charset="-128"/>
              </a:rPr>
              <a:t>We can also see that these points with big fans are class 3 wine (blue area spanned by big fans).</a:t>
            </a:r>
          </a:p>
          <a:p>
            <a:pPr marL="169863" indent="-169863" eaLnBrk="1">
              <a:lnSpc>
                <a:spcPct val="115000"/>
              </a:lnSpc>
              <a:spcBef>
                <a:spcPct val="0"/>
              </a:spcBef>
              <a:buFont typeface="StarSymbol" charset="0"/>
              <a:buChar char="-"/>
              <a:tabLst>
                <a:tab pos="723900" algn="l"/>
                <a:tab pos="1447800" algn="l"/>
                <a:tab pos="2171700" algn="l"/>
                <a:tab pos="2895600" algn="l"/>
                <a:tab pos="3619500" algn="l"/>
                <a:tab pos="4343400" algn="l"/>
                <a:tab pos="5067300" algn="l"/>
              </a:tabLst>
            </a:pPr>
            <a:r>
              <a:rPr lang="en-US" sz="1000">
                <a:latin typeface="Times New Roman" pitchFamily="-65" charset="0"/>
                <a:ea typeface="ＭＳ Ｐゴシック" pitchFamily="-65" charset="-128"/>
                <a:cs typeface="ＭＳ Ｐゴシック" pitchFamily="-65" charset="-128"/>
              </a:rPr>
              <a:t>Then sensitivity star glyphs in GSS shows the magnitude of the 3D sensitivities. </a:t>
            </a:r>
            <a:br>
              <a:rPr lang="en-US" sz="1000">
                <a:latin typeface="Times New Roman" pitchFamily="-65" charset="0"/>
                <a:ea typeface="ＭＳ Ｐゴシック" pitchFamily="-65" charset="-128"/>
                <a:cs typeface="ＭＳ Ｐゴシック" pitchFamily="-65" charset="-128"/>
              </a:rPr>
            </a:br>
            <a:r>
              <a:rPr lang="en-US" sz="1000">
                <a:latin typeface="Times New Roman" pitchFamily="-65" charset="0"/>
                <a:ea typeface="ＭＳ Ｐゴシック" pitchFamily="-65" charset="-128"/>
                <a:cs typeface="ＭＳ Ｐゴシック" pitchFamily="-65" charset="-128"/>
              </a:rPr>
              <a:t>We see now all the three classes of wines stands out distinctively by </a:t>
            </a:r>
            <a:br>
              <a:rPr lang="en-US" sz="1000">
                <a:latin typeface="Times New Roman" pitchFamily="-65" charset="0"/>
                <a:ea typeface="ＭＳ Ｐゴシック" pitchFamily="-65" charset="-128"/>
                <a:cs typeface="ＭＳ Ｐゴシック" pitchFamily="-65" charset="-128"/>
              </a:rPr>
            </a:br>
            <a:r>
              <a:rPr lang="en-US" sz="1000">
                <a:latin typeface="Times New Roman" pitchFamily="-65" charset="0"/>
                <a:ea typeface="ＭＳ Ｐゴシック" pitchFamily="-65" charset="-128"/>
                <a:cs typeface="ＭＳ Ｐゴシック" pitchFamily="-65" charset="-128"/>
              </a:rPr>
              <a:t>the shape and the size of the star glyphs: class 3 wine (blue) &gt; class 2 wine (green) &gt; class 1 wine (pink).</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a:ln>
            <a:miter lim="800000"/>
            <a:headEnd/>
            <a:tailEnd/>
          </a:ln>
        </p:spPr>
        <p:txBody>
          <a:bodyPr/>
          <a:lstStyle/>
          <a:p>
            <a:pPr>
              <a:buFont typeface="Times New Roman" pitchFamily="-65" charset="0"/>
              <a:buNone/>
            </a:pPr>
            <a:fld id="{8A087E01-7831-8248-99CB-BEEFC4D13E4B}" type="slidenum">
              <a:rPr lang="en-US">
                <a:ea typeface="ＭＳ Ｐゴシック" pitchFamily="-65" charset="-128"/>
                <a:cs typeface="ＭＳ Ｐゴシック" pitchFamily="-65" charset="-128"/>
              </a:rPr>
              <a:pPr>
                <a:buFont typeface="Times New Roman" pitchFamily="-65" charset="0"/>
                <a:buNone/>
              </a:pPr>
              <a:t>6</a:t>
            </a:fld>
            <a:endParaRPr lang="en-US">
              <a:ea typeface="ＭＳ Ｐゴシック" pitchFamily="-65" charset="-128"/>
              <a:cs typeface="ＭＳ Ｐゴシック" pitchFamily="-65" charset="-128"/>
            </a:endParaRPr>
          </a:p>
        </p:txBody>
      </p:sp>
      <p:sp>
        <p:nvSpPr>
          <p:cNvPr id="25603" name="Text Box 1"/>
          <p:cNvSpPr>
            <a:spLocks noGrp="1" noRot="1" noChangeAspect="1" noChangeArrowheads="1" noTextEdit="1"/>
          </p:cNvSpPr>
          <p:nvPr>
            <p:ph type="sldImg"/>
          </p:nvPr>
        </p:nvSpPr>
        <p:spPr>
          <a:xfrm>
            <a:off x="1143000" y="685800"/>
            <a:ext cx="4572000" cy="3429000"/>
          </a:xfrm>
          <a:solidFill>
            <a:srgbClr val="FFFFFF"/>
          </a:solidFill>
          <a:ln>
            <a:solidFill>
              <a:srgbClr val="000000"/>
            </a:solidFill>
          </a:ln>
        </p:spPr>
      </p:sp>
      <p:sp>
        <p:nvSpPr>
          <p:cNvPr id="25604" name="Text Box 2"/>
          <p:cNvSpPr>
            <a:spLocks noGrp="1" noChangeArrowheads="1"/>
          </p:cNvSpPr>
          <p:nvPr>
            <p:ph type="body" idx="1"/>
          </p:nvPr>
        </p:nvSpPr>
        <p:spPr>
          <a:xfrm>
            <a:off x="685800" y="4343400"/>
            <a:ext cx="5486400" cy="4114800"/>
          </a:xfrm>
          <a:noFill/>
        </p:spPr>
        <p:txBody>
          <a:bodyPr lIns="90000" tIns="45000" rIns="90000" bIns="45000"/>
          <a:lstStyle/>
          <a:p>
            <a:pPr marL="228600" indent="-227013" eaLnBrk="1">
              <a:lnSpc>
                <a:spcPct val="115000"/>
              </a:lnSpc>
              <a:spcBef>
                <a:spcPct val="0"/>
              </a:spcBef>
              <a:buFont typeface="Times New Roman" pitchFamily="-65" charset="0"/>
              <a:buAutoNum type="alphaLcParenBoth"/>
              <a:tabLst>
                <a:tab pos="723900" algn="l"/>
                <a:tab pos="1447800" algn="l"/>
                <a:tab pos="2171700" algn="l"/>
                <a:tab pos="2895600" algn="l"/>
                <a:tab pos="3619500" algn="l"/>
                <a:tab pos="4343400" algn="l"/>
                <a:tab pos="5067300" algn="l"/>
              </a:tabLst>
            </a:pPr>
            <a:r>
              <a:rPr lang="en-US" sz="1000">
                <a:latin typeface="Times New Roman" pitchFamily="-65" charset="0"/>
                <a:ea typeface="ＭＳ Ｐゴシック" pitchFamily="-65" charset="-128"/>
                <a:cs typeface="ＭＳ Ｐゴシック" pitchFamily="-65" charset="-128"/>
              </a:rPr>
              <a:t>Example synthetic data set containing regions of different trends. </a:t>
            </a:r>
          </a:p>
          <a:p>
            <a:pPr marL="228600" indent="-227013" eaLnBrk="1">
              <a:lnSpc>
                <a:spcPct val="115000"/>
              </a:lnSpc>
              <a:spcBef>
                <a:spcPct val="0"/>
              </a:spcBef>
              <a:buFont typeface="Times New Roman" pitchFamily="-65" charset="0"/>
              <a:buAutoNum type="alphaLcParenBoth"/>
              <a:tabLst>
                <a:tab pos="723900" algn="l"/>
                <a:tab pos="1447800" algn="l"/>
                <a:tab pos="2171700" algn="l"/>
                <a:tab pos="2895600" algn="l"/>
                <a:tab pos="3619500" algn="l"/>
                <a:tab pos="4343400" algn="l"/>
                <a:tab pos="5067300" algn="l"/>
              </a:tabLst>
            </a:pPr>
            <a:r>
              <a:rPr lang="en-US" sz="1000">
                <a:latin typeface="Times New Roman" pitchFamily="-65" charset="0"/>
                <a:ea typeface="ＭＳ Ｐゴシック" pitchFamily="-65" charset="-128"/>
                <a:cs typeface="ＭＳ Ｐゴシック" pitchFamily="-65" charset="-128"/>
              </a:rPr>
              <a:t>Regression hierarchy by rectangular picking of points. </a:t>
            </a:r>
            <a:br>
              <a:rPr lang="en-US" sz="1000">
                <a:latin typeface="Times New Roman" pitchFamily="-65" charset="0"/>
                <a:ea typeface="ＭＳ Ｐゴシック" pitchFamily="-65" charset="-128"/>
                <a:cs typeface="ＭＳ Ｐゴシック" pitchFamily="-65" charset="-128"/>
              </a:rPr>
            </a:br>
            <a:r>
              <a:rPr lang="en-US" sz="1000">
                <a:latin typeface="Times New Roman" pitchFamily="-65" charset="0"/>
                <a:ea typeface="ＭＳ Ｐゴシック" pitchFamily="-65" charset="-128"/>
                <a:cs typeface="ＭＳ Ｐゴシック" pitchFamily="-65" charset="-128"/>
              </a:rPr>
              <a:t>The first selection is split into two smaller linear trends (blue and purple).  </a:t>
            </a:r>
            <a:br>
              <a:rPr lang="en-US" sz="1000">
                <a:latin typeface="Times New Roman" pitchFamily="-65" charset="0"/>
                <a:ea typeface="ＭＳ Ｐゴシック" pitchFamily="-65" charset="-128"/>
                <a:cs typeface="ＭＳ Ｐゴシック" pitchFamily="-65" charset="-128"/>
              </a:rPr>
            </a:br>
            <a:r>
              <a:rPr lang="en-US" sz="1000">
                <a:latin typeface="Times New Roman" pitchFamily="-65" charset="0"/>
                <a:ea typeface="ＭＳ Ｐゴシック" pitchFamily="-65" charset="-128"/>
                <a:cs typeface="ＭＳ Ｐゴシック" pitchFamily="-65" charset="-128"/>
              </a:rPr>
              <a:t>A similar split could be carried in the remaining groups (green). </a:t>
            </a:r>
          </a:p>
          <a:p>
            <a:pPr marL="228600" indent="-227013" eaLnBrk="1">
              <a:lnSpc>
                <a:spcPct val="115000"/>
              </a:lnSpc>
              <a:spcBef>
                <a:spcPct val="0"/>
              </a:spcBef>
              <a:buFont typeface="Times New Roman" pitchFamily="-65" charset="0"/>
              <a:buAutoNum type="alphaLcParenBoth"/>
              <a:tabLst>
                <a:tab pos="723900" algn="l"/>
                <a:tab pos="1447800" algn="l"/>
                <a:tab pos="2171700" algn="l"/>
                <a:tab pos="2895600" algn="l"/>
                <a:tab pos="3619500" algn="l"/>
                <a:tab pos="4343400" algn="l"/>
                <a:tab pos="5067300" algn="l"/>
              </a:tabLst>
            </a:pPr>
            <a:r>
              <a:rPr lang="en-US" sz="1000">
                <a:latin typeface="Times New Roman" pitchFamily="-65" charset="0"/>
                <a:ea typeface="ＭＳ Ｐゴシック" pitchFamily="-65" charset="-128"/>
                <a:cs typeface="ＭＳ Ｐゴシック" pitchFamily="-65" charset="-128"/>
              </a:rPr>
              <a:t>Regression hierarchy by sensitivity selection: </a:t>
            </a:r>
            <a:br>
              <a:rPr lang="en-US" sz="1000">
                <a:latin typeface="Times New Roman" pitchFamily="-65" charset="0"/>
                <a:ea typeface="ＭＳ Ｐゴシック" pitchFamily="-65" charset="-128"/>
                <a:cs typeface="ＭＳ Ｐゴシック" pitchFamily="-65" charset="-128"/>
              </a:rPr>
            </a:br>
            <a:r>
              <a:rPr lang="en-US" sz="1000">
                <a:latin typeface="Times New Roman" pitchFamily="-65" charset="0"/>
                <a:ea typeface="ＭＳ Ｐゴシック" pitchFamily="-65" charset="-128"/>
                <a:cs typeface="ＭＳ Ｐゴシック" pitchFamily="-65" charset="-128"/>
              </a:rPr>
              <a:t>it is possible to easily select non-rectangular groups that have similar (non-linear) trend by flow line selection. </a:t>
            </a:r>
            <a:br>
              <a:rPr lang="en-US" sz="1000">
                <a:latin typeface="Times New Roman" pitchFamily="-65" charset="0"/>
                <a:ea typeface="ＭＳ Ｐゴシック" pitchFamily="-65" charset="-128"/>
                <a:cs typeface="ＭＳ Ｐゴシック" pitchFamily="-65" charset="-128"/>
              </a:rPr>
            </a:br>
            <a:r>
              <a:rPr lang="en-US" sz="1000">
                <a:latin typeface="Times New Roman" pitchFamily="-65" charset="0"/>
                <a:ea typeface="ＭＳ Ｐゴシック" pitchFamily="-65" charset="-128"/>
                <a:cs typeface="ＭＳ Ｐゴシック" pitchFamily="-65" charset="-128"/>
              </a:rPr>
              <a:t>Now we see a split along a different selection, revealing three types of trends (by the leaf nodes of the hierarchy). </a:t>
            </a:r>
          </a:p>
          <a:p>
            <a:pPr marL="228600" indent="-227013" eaLnBrk="1">
              <a:spcBef>
                <a:spcPct val="0"/>
              </a:spcBef>
              <a:buClrTx/>
              <a:buSzTx/>
              <a:buFontTx/>
              <a:buNone/>
              <a:tabLst>
                <a:tab pos="723900" algn="l"/>
                <a:tab pos="1447800" algn="l"/>
                <a:tab pos="2171700" algn="l"/>
                <a:tab pos="2895600" algn="l"/>
                <a:tab pos="3619500" algn="l"/>
                <a:tab pos="4343400" algn="l"/>
                <a:tab pos="5067300" algn="l"/>
              </a:tabLst>
            </a:pPr>
            <a:r>
              <a:rPr lang="en-US" sz="1000" u="sng">
                <a:latin typeface="Times New Roman" pitchFamily="-65" charset="0"/>
                <a:ea typeface="ＭＳ Ｐゴシック" pitchFamily="-65" charset="-128"/>
                <a:cs typeface="ＭＳ Ｐゴシック" pitchFamily="-65" charset="-128"/>
                <a:hlinkClick r:id="rId3"/>
              </a:rPr>
              <a:t>[video]</a:t>
            </a:r>
            <a:r>
              <a:rPr lang="en-US" sz="1000" u="sng">
                <a:latin typeface="Times New Roman" pitchFamily="-65" charset="0"/>
                <a:ea typeface="ＭＳ Ｐゴシック" pitchFamily="-65" charset="-128"/>
                <a:cs typeface="ＭＳ Ｐゴシック" pitchFamily="-65" charset="-128"/>
              </a:rPr>
              <a:t> http://vis.cs.ucdavis.edu/~chany/2012-0614_TiiS/TiiS_RegressionCube03.wmv</a:t>
            </a:r>
          </a:p>
          <a:p>
            <a:pPr marL="228600" indent="-227013" eaLnBrk="1">
              <a:spcBef>
                <a:spcPct val="0"/>
              </a:spcBef>
              <a:buClrTx/>
              <a:buSzTx/>
              <a:buFontTx/>
              <a:buNone/>
              <a:tabLst>
                <a:tab pos="723900" algn="l"/>
                <a:tab pos="1447800" algn="l"/>
                <a:tab pos="2171700" algn="l"/>
                <a:tab pos="2895600" algn="l"/>
                <a:tab pos="3619500" algn="l"/>
                <a:tab pos="4343400" algn="l"/>
                <a:tab pos="5067300" algn="l"/>
              </a:tabLst>
            </a:pPr>
            <a:endParaRPr lang="en-US" sz="1000">
              <a:latin typeface="Times New Roman" pitchFamily="-65" charset="0"/>
              <a:ea typeface="ＭＳ Ｐゴシック" pitchFamily="-65" charset="-128"/>
              <a:cs typeface="ＭＳ Ｐゴシック" pitchFamily="-65" charset="-128"/>
            </a:endParaRPr>
          </a:p>
        </p:txBody>
      </p:sp>
      <p:sp>
        <p:nvSpPr>
          <p:cNvPr id="25605" name="Text Box 3"/>
          <p:cNvSpPr txBox="1">
            <a:spLocks noChangeArrowheads="1"/>
          </p:cNvSpPr>
          <p:nvPr/>
        </p:nvSpPr>
        <p:spPr bwMode="auto">
          <a:xfrm>
            <a:off x="-11798300" y="-11798300"/>
            <a:ext cx="11799888" cy="11799888"/>
          </a:xfrm>
          <a:prstGeom prst="rect">
            <a:avLst/>
          </a:prstGeom>
          <a:noFill/>
          <a:ln w="9525">
            <a:noFill/>
            <a:miter lim="800000"/>
            <a:headEnd/>
            <a:tailEnd/>
          </a:ln>
        </p:spPr>
        <p:txBody>
          <a:bodyPr lIns="90000" tIns="45000" rIns="90000" bIns="45000">
            <a:prstTxWarp prst="textNoShape">
              <a:avLst/>
            </a:prstTxWarp>
          </a:bodyPr>
          <a:lstStyle/>
          <a:p>
            <a:pPr algn="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pPr>
            <a:fld id="{4A442F84-B39B-5A48-8BCB-4F40518625DE}" type="slidenum">
              <a:rPr lang="en-US">
                <a:solidFill>
                  <a:srgbClr val="000000"/>
                </a:solidFill>
                <a:latin typeface="Calibri" pitchFamily="-65" charset="0"/>
                <a:ea typeface="ＭＳ Ｐゴシック" pitchFamily="-65" charset="-128"/>
                <a:cs typeface="ＭＳ Ｐゴシック" pitchFamily="-65" charset="-128"/>
              </a:rPr>
              <a:pPr algn="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pPr>
              <a:t>6</a:t>
            </a:fld>
            <a:endParaRPr lang="en-US">
              <a:solidFill>
                <a:srgbClr val="000000"/>
              </a:solidFill>
              <a:latin typeface="Calibri" pitchFamily="-65" charset="0"/>
              <a:ea typeface="ＭＳ Ｐゴシック" pitchFamily="-65" charset="-128"/>
              <a:cs typeface="ＭＳ Ｐゴシック" pitchFamily="-65"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a:ln>
            <a:miter lim="800000"/>
            <a:headEnd/>
            <a:tailEnd/>
          </a:ln>
        </p:spPr>
        <p:txBody>
          <a:bodyPr/>
          <a:lstStyle/>
          <a:p>
            <a:pPr>
              <a:buFont typeface="Times New Roman" pitchFamily="-65" charset="0"/>
              <a:buNone/>
            </a:pPr>
            <a:fld id="{0BDF2110-B22C-EC4D-AE3E-5A08D6CA58C7}" type="slidenum">
              <a:rPr lang="en-US">
                <a:ea typeface="ＭＳ Ｐゴシック" pitchFamily="-65" charset="-128"/>
                <a:cs typeface="ＭＳ Ｐゴシック" pitchFamily="-65" charset="-128"/>
              </a:rPr>
              <a:pPr>
                <a:buFont typeface="Times New Roman" pitchFamily="-65" charset="0"/>
                <a:buNone/>
              </a:pPr>
              <a:t>7</a:t>
            </a:fld>
            <a:endParaRPr lang="en-US">
              <a:ea typeface="ＭＳ Ｐゴシック" pitchFamily="-65" charset="-128"/>
              <a:cs typeface="ＭＳ Ｐゴシック" pitchFamily="-65" charset="-128"/>
            </a:endParaRPr>
          </a:p>
        </p:txBody>
      </p:sp>
      <p:sp>
        <p:nvSpPr>
          <p:cNvPr id="27651" name="Text Box 1"/>
          <p:cNvSpPr>
            <a:spLocks noGrp="1" noRot="1" noChangeAspect="1" noChangeArrowheads="1" noTextEdit="1"/>
          </p:cNvSpPr>
          <p:nvPr>
            <p:ph type="sldImg"/>
          </p:nvPr>
        </p:nvSpPr>
        <p:spPr>
          <a:xfrm>
            <a:off x="1143000" y="685800"/>
            <a:ext cx="4572000" cy="3429000"/>
          </a:xfrm>
          <a:solidFill>
            <a:srgbClr val="FFFFFF"/>
          </a:solidFill>
          <a:ln>
            <a:solidFill>
              <a:srgbClr val="000000"/>
            </a:solidFill>
          </a:ln>
        </p:spPr>
      </p:sp>
      <p:sp>
        <p:nvSpPr>
          <p:cNvPr id="27652" name="Text Box 2"/>
          <p:cNvSpPr>
            <a:spLocks noGrp="1" noChangeArrowheads="1"/>
          </p:cNvSpPr>
          <p:nvPr>
            <p:ph type="body" idx="1"/>
          </p:nvPr>
        </p:nvSpPr>
        <p:spPr>
          <a:xfrm>
            <a:off x="685800" y="4343400"/>
            <a:ext cx="5486400" cy="4114800"/>
          </a:xfrm>
          <a:noFill/>
        </p:spPr>
        <p:txBody>
          <a:bodyPr lIns="90000" tIns="45000" rIns="90000" bIns="45000"/>
          <a:lstStyle/>
          <a:p>
            <a:pPr marL="228600" indent="-227013" eaLnBrk="1">
              <a:lnSpc>
                <a:spcPct val="115000"/>
              </a:lnSpc>
              <a:spcBef>
                <a:spcPct val="0"/>
              </a:spcBef>
              <a:buFont typeface="Times New Roman" pitchFamily="-65" charset="0"/>
              <a:buAutoNum type="alphaLcParenBoth"/>
              <a:tabLst>
                <a:tab pos="723900" algn="l"/>
                <a:tab pos="1447800" algn="l"/>
                <a:tab pos="2171700" algn="l"/>
                <a:tab pos="2895600" algn="l"/>
                <a:tab pos="3619500" algn="l"/>
                <a:tab pos="4343400" algn="l"/>
                <a:tab pos="5067300" algn="l"/>
              </a:tabLst>
            </a:pPr>
            <a:r>
              <a:rPr lang="en-US" sz="1000">
                <a:latin typeface="Times New Roman" pitchFamily="-65" charset="0"/>
                <a:ea typeface="ＭＳ Ｐゴシック" pitchFamily="-65" charset="-128"/>
                <a:cs typeface="ＭＳ Ｐゴシック" pitchFamily="-65" charset="-128"/>
              </a:rPr>
              <a:t>Example synthetic data set containing regions of different trends. </a:t>
            </a:r>
          </a:p>
          <a:p>
            <a:pPr marL="228600" indent="-227013" eaLnBrk="1">
              <a:lnSpc>
                <a:spcPct val="115000"/>
              </a:lnSpc>
              <a:spcBef>
                <a:spcPct val="0"/>
              </a:spcBef>
              <a:buFont typeface="Times New Roman" pitchFamily="-65" charset="0"/>
              <a:buAutoNum type="alphaLcParenBoth"/>
              <a:tabLst>
                <a:tab pos="723900" algn="l"/>
                <a:tab pos="1447800" algn="l"/>
                <a:tab pos="2171700" algn="l"/>
                <a:tab pos="2895600" algn="l"/>
                <a:tab pos="3619500" algn="l"/>
                <a:tab pos="4343400" algn="l"/>
                <a:tab pos="5067300" algn="l"/>
              </a:tabLst>
            </a:pPr>
            <a:r>
              <a:rPr lang="en-US" sz="1000">
                <a:latin typeface="Times New Roman" pitchFamily="-65" charset="0"/>
                <a:ea typeface="ＭＳ Ｐゴシック" pitchFamily="-65" charset="-128"/>
                <a:cs typeface="ＭＳ Ｐゴシック" pitchFamily="-65" charset="-128"/>
              </a:rPr>
              <a:t>Regression hierarchy by rectangular picking of points. </a:t>
            </a:r>
            <a:br>
              <a:rPr lang="en-US" sz="1000">
                <a:latin typeface="Times New Roman" pitchFamily="-65" charset="0"/>
                <a:ea typeface="ＭＳ Ｐゴシック" pitchFamily="-65" charset="-128"/>
                <a:cs typeface="ＭＳ Ｐゴシック" pitchFamily="-65" charset="-128"/>
              </a:rPr>
            </a:br>
            <a:r>
              <a:rPr lang="en-US" sz="1000">
                <a:latin typeface="Times New Roman" pitchFamily="-65" charset="0"/>
                <a:ea typeface="ＭＳ Ｐゴシック" pitchFamily="-65" charset="-128"/>
                <a:cs typeface="ＭＳ Ｐゴシック" pitchFamily="-65" charset="-128"/>
              </a:rPr>
              <a:t>The first selection is split into two smaller linear trends (blue and purple).  </a:t>
            </a:r>
            <a:br>
              <a:rPr lang="en-US" sz="1000">
                <a:latin typeface="Times New Roman" pitchFamily="-65" charset="0"/>
                <a:ea typeface="ＭＳ Ｐゴシック" pitchFamily="-65" charset="-128"/>
                <a:cs typeface="ＭＳ Ｐゴシック" pitchFamily="-65" charset="-128"/>
              </a:rPr>
            </a:br>
            <a:r>
              <a:rPr lang="en-US" sz="1000">
                <a:latin typeface="Times New Roman" pitchFamily="-65" charset="0"/>
                <a:ea typeface="ＭＳ Ｐゴシック" pitchFamily="-65" charset="-128"/>
                <a:cs typeface="ＭＳ Ｐゴシック" pitchFamily="-65" charset="-128"/>
              </a:rPr>
              <a:t>A similar split could be carried in the remaining groups (green). </a:t>
            </a:r>
          </a:p>
          <a:p>
            <a:pPr marL="228600" indent="-227013" eaLnBrk="1">
              <a:lnSpc>
                <a:spcPct val="115000"/>
              </a:lnSpc>
              <a:spcBef>
                <a:spcPct val="0"/>
              </a:spcBef>
              <a:buFont typeface="Times New Roman" pitchFamily="-65" charset="0"/>
              <a:buAutoNum type="alphaLcParenBoth"/>
              <a:tabLst>
                <a:tab pos="723900" algn="l"/>
                <a:tab pos="1447800" algn="l"/>
                <a:tab pos="2171700" algn="l"/>
                <a:tab pos="2895600" algn="l"/>
                <a:tab pos="3619500" algn="l"/>
                <a:tab pos="4343400" algn="l"/>
                <a:tab pos="5067300" algn="l"/>
              </a:tabLst>
            </a:pPr>
            <a:r>
              <a:rPr lang="en-US" sz="1000">
                <a:latin typeface="Times New Roman" pitchFamily="-65" charset="0"/>
                <a:ea typeface="ＭＳ Ｐゴシック" pitchFamily="-65" charset="-128"/>
                <a:cs typeface="ＭＳ Ｐゴシック" pitchFamily="-65" charset="-128"/>
              </a:rPr>
              <a:t>Regression hierarchy by sensitivity selection: </a:t>
            </a:r>
            <a:br>
              <a:rPr lang="en-US" sz="1000">
                <a:latin typeface="Times New Roman" pitchFamily="-65" charset="0"/>
                <a:ea typeface="ＭＳ Ｐゴシック" pitchFamily="-65" charset="-128"/>
                <a:cs typeface="ＭＳ Ｐゴシック" pitchFamily="-65" charset="-128"/>
              </a:rPr>
            </a:br>
            <a:r>
              <a:rPr lang="en-US" sz="1000">
                <a:latin typeface="Times New Roman" pitchFamily="-65" charset="0"/>
                <a:ea typeface="ＭＳ Ｐゴシック" pitchFamily="-65" charset="-128"/>
                <a:cs typeface="ＭＳ Ｐゴシック" pitchFamily="-65" charset="-128"/>
              </a:rPr>
              <a:t>it is possible to easily select non-rectangular groups that have similar (non-linear) trend by flow line selection. </a:t>
            </a:r>
            <a:br>
              <a:rPr lang="en-US" sz="1000">
                <a:latin typeface="Times New Roman" pitchFamily="-65" charset="0"/>
                <a:ea typeface="ＭＳ Ｐゴシック" pitchFamily="-65" charset="-128"/>
                <a:cs typeface="ＭＳ Ｐゴシック" pitchFamily="-65" charset="-128"/>
              </a:rPr>
            </a:br>
            <a:r>
              <a:rPr lang="en-US" sz="1000">
                <a:latin typeface="Times New Roman" pitchFamily="-65" charset="0"/>
                <a:ea typeface="ＭＳ Ｐゴシック" pitchFamily="-65" charset="-128"/>
                <a:cs typeface="ＭＳ Ｐゴシック" pitchFamily="-65" charset="-128"/>
              </a:rPr>
              <a:t>Now we see a split along a different selection, revealing three types of trends (by the leaf nodes of the hierarchy). </a:t>
            </a:r>
          </a:p>
          <a:p>
            <a:pPr marL="228600" indent="-227013" eaLnBrk="1">
              <a:spcBef>
                <a:spcPct val="0"/>
              </a:spcBef>
              <a:buClrTx/>
              <a:buSzTx/>
              <a:buFontTx/>
              <a:buNone/>
              <a:tabLst>
                <a:tab pos="723900" algn="l"/>
                <a:tab pos="1447800" algn="l"/>
                <a:tab pos="2171700" algn="l"/>
                <a:tab pos="2895600" algn="l"/>
                <a:tab pos="3619500" algn="l"/>
                <a:tab pos="4343400" algn="l"/>
                <a:tab pos="5067300" algn="l"/>
              </a:tabLst>
            </a:pPr>
            <a:r>
              <a:rPr lang="en-US" sz="1000" u="sng">
                <a:latin typeface="Times New Roman" pitchFamily="-65" charset="0"/>
                <a:ea typeface="ＭＳ Ｐゴシック" pitchFamily="-65" charset="-128"/>
                <a:cs typeface="ＭＳ Ｐゴシック" pitchFamily="-65" charset="-128"/>
                <a:hlinkClick r:id="rId3"/>
              </a:rPr>
              <a:t>[video]</a:t>
            </a:r>
            <a:r>
              <a:rPr lang="en-US" sz="1000" u="sng">
                <a:latin typeface="Times New Roman" pitchFamily="-65" charset="0"/>
                <a:ea typeface="ＭＳ Ｐゴシック" pitchFamily="-65" charset="-128"/>
                <a:cs typeface="ＭＳ Ｐゴシック" pitchFamily="-65" charset="-128"/>
              </a:rPr>
              <a:t> http://vis.cs.ucdavis.edu/~chany/2012-0614_TiiS/TiiS_RegressionCube03.wmv</a:t>
            </a:r>
          </a:p>
          <a:p>
            <a:pPr marL="228600" indent="-227013" eaLnBrk="1">
              <a:spcBef>
                <a:spcPct val="0"/>
              </a:spcBef>
              <a:buClrTx/>
              <a:buSzTx/>
              <a:buFontTx/>
              <a:buNone/>
              <a:tabLst>
                <a:tab pos="723900" algn="l"/>
                <a:tab pos="1447800" algn="l"/>
                <a:tab pos="2171700" algn="l"/>
                <a:tab pos="2895600" algn="l"/>
                <a:tab pos="3619500" algn="l"/>
                <a:tab pos="4343400" algn="l"/>
                <a:tab pos="5067300" algn="l"/>
              </a:tabLst>
            </a:pPr>
            <a:endParaRPr lang="en-US" sz="1000">
              <a:latin typeface="Times New Roman" pitchFamily="-65" charset="0"/>
              <a:ea typeface="ＭＳ Ｐゴシック" pitchFamily="-65" charset="-128"/>
              <a:cs typeface="ＭＳ Ｐゴシック" pitchFamily="-65" charset="-128"/>
            </a:endParaRPr>
          </a:p>
        </p:txBody>
      </p:sp>
      <p:sp>
        <p:nvSpPr>
          <p:cNvPr id="27653" name="Text Box 3"/>
          <p:cNvSpPr txBox="1">
            <a:spLocks noChangeArrowheads="1"/>
          </p:cNvSpPr>
          <p:nvPr/>
        </p:nvSpPr>
        <p:spPr bwMode="auto">
          <a:xfrm>
            <a:off x="-11798300" y="-11798300"/>
            <a:ext cx="11799888" cy="11799888"/>
          </a:xfrm>
          <a:prstGeom prst="rect">
            <a:avLst/>
          </a:prstGeom>
          <a:noFill/>
          <a:ln w="9525">
            <a:noFill/>
            <a:miter lim="800000"/>
            <a:headEnd/>
            <a:tailEnd/>
          </a:ln>
        </p:spPr>
        <p:txBody>
          <a:bodyPr lIns="90000" tIns="45000" rIns="90000" bIns="45000">
            <a:prstTxWarp prst="textNoShape">
              <a:avLst/>
            </a:prstTxWarp>
          </a:bodyPr>
          <a:lstStyle/>
          <a:p>
            <a:pPr algn="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pPr>
            <a:fld id="{82AFABF1-CFCE-3844-AE20-6E642A345D57}" type="slidenum">
              <a:rPr lang="en-US">
                <a:solidFill>
                  <a:srgbClr val="000000"/>
                </a:solidFill>
                <a:latin typeface="Calibri" pitchFamily="-65" charset="0"/>
                <a:ea typeface="ＭＳ Ｐゴシック" pitchFamily="-65" charset="-128"/>
                <a:cs typeface="ＭＳ Ｐゴシック" pitchFamily="-65" charset="-128"/>
              </a:rPr>
              <a:pPr algn="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pPr>
              <a:t>7</a:t>
            </a:fld>
            <a:endParaRPr lang="en-US">
              <a:solidFill>
                <a:srgbClr val="000000"/>
              </a:solidFill>
              <a:latin typeface="Calibri" pitchFamily="-65" charset="0"/>
              <a:ea typeface="ＭＳ Ｐゴシック" pitchFamily="-65" charset="-128"/>
              <a:cs typeface="ＭＳ Ｐゴシック" pitchFamily="-65"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3050"/>
            <a:ext cx="2055813" cy="53070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3050"/>
            <a:ext cx="6019800" cy="5307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3946525" cy="397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604963"/>
            <a:ext cx="3946525" cy="397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a:srcRect/>
          <a:stretch>
            <a:fillRect/>
          </a:stretch>
        </p:blipFill>
        <p:spPr bwMode="auto">
          <a:xfrm>
            <a:off x="6858000" y="5995988"/>
            <a:ext cx="2233613" cy="938212"/>
          </a:xfrm>
          <a:prstGeom prst="rect">
            <a:avLst/>
          </a:prstGeom>
          <a:noFill/>
          <a:ln w="9525">
            <a:noFill/>
            <a:miter lim="800000"/>
            <a:headEnd/>
            <a:tailEnd/>
          </a:ln>
        </p:spPr>
      </p:pic>
      <p:pic>
        <p:nvPicPr>
          <p:cNvPr id="1027" name="Picture 3"/>
          <p:cNvPicPr>
            <a:picLocks noChangeAspect="1" noChangeArrowheads="1"/>
          </p:cNvPicPr>
          <p:nvPr/>
        </p:nvPicPr>
        <p:blipFill>
          <a:blip r:embed="rId14"/>
          <a:srcRect/>
          <a:stretch>
            <a:fillRect/>
          </a:stretch>
        </p:blipFill>
        <p:spPr bwMode="auto">
          <a:xfrm>
            <a:off x="457200" y="5943600"/>
            <a:ext cx="838200" cy="838200"/>
          </a:xfrm>
          <a:prstGeom prst="rect">
            <a:avLst/>
          </a:prstGeom>
          <a:noFill/>
          <a:ln w="9525">
            <a:noFill/>
            <a:miter lim="800000"/>
            <a:headEnd/>
            <a:tailEnd/>
          </a:ln>
        </p:spPr>
      </p:pic>
      <p:sp>
        <p:nvSpPr>
          <p:cNvPr id="1028" name="Rectangle 5"/>
          <p:cNvSpPr>
            <a:spLocks noGrp="1" noChangeArrowheads="1"/>
          </p:cNvSpPr>
          <p:nvPr>
            <p:ph type="title"/>
          </p:nvPr>
        </p:nvSpPr>
        <p:spPr bwMode="auto">
          <a:xfrm>
            <a:off x="457200" y="9525"/>
            <a:ext cx="8228013"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9" name="Rectangle 6"/>
          <p:cNvSpPr>
            <a:spLocks noGrp="1" noChangeArrowheads="1"/>
          </p:cNvSpPr>
          <p:nvPr>
            <p:ph type="body" idx="1"/>
          </p:nvPr>
        </p:nvSpPr>
        <p:spPr bwMode="auto">
          <a:xfrm>
            <a:off x="457200" y="1295400"/>
            <a:ext cx="8229600" cy="4648200"/>
          </a:xfrm>
          <a:prstGeom prst="rect">
            <a:avLst/>
          </a:prstGeom>
          <a:noFill/>
          <a:ln w="9525">
            <a:noFill/>
            <a:miter lim="800000"/>
            <a:headEnd/>
            <a:tailEnd/>
          </a:ln>
        </p:spPr>
        <p:txBody>
          <a:bodyPr vert="horz" wrap="square" lIns="0" tIns="15876"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itchFamily="-65" charset="0"/>
        <a:defRPr sz="3200">
          <a:solidFill>
            <a:srgbClr val="23395C"/>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65" charset="0"/>
        <a:defRPr sz="3200">
          <a:solidFill>
            <a:srgbClr val="23395C"/>
          </a:solidFill>
          <a:latin typeface="Arial" charset="0"/>
          <a:ea typeface="ＭＳ Ｐゴシック" charset="0"/>
          <a:cs typeface="DejaVu Sans"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65" charset="0"/>
        <a:defRPr sz="3200">
          <a:solidFill>
            <a:srgbClr val="23395C"/>
          </a:solidFill>
          <a:latin typeface="Arial" charset="0"/>
          <a:ea typeface="ＭＳ Ｐゴシック" charset="0"/>
          <a:cs typeface="DejaVu Sans"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65" charset="0"/>
        <a:defRPr sz="3200">
          <a:solidFill>
            <a:srgbClr val="23395C"/>
          </a:solidFill>
          <a:latin typeface="Arial" charset="0"/>
          <a:ea typeface="ＭＳ Ｐゴシック" charset="0"/>
          <a:cs typeface="DejaVu Sans"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65" charset="0"/>
        <a:defRPr sz="3200">
          <a:solidFill>
            <a:srgbClr val="23395C"/>
          </a:solidFill>
          <a:latin typeface="Arial" charset="0"/>
          <a:ea typeface="ＭＳ Ｐゴシック" charset="0"/>
          <a:cs typeface="DejaVu Sans" charset="0"/>
        </a:defRPr>
      </a:lvl5pPr>
      <a:lvl6pPr marL="2514600" indent="-228600" algn="l" defTabSz="457200"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ＭＳ Ｐゴシック" charset="0"/>
          <a:cs typeface="DejaVu Sans" charset="0"/>
        </a:defRPr>
      </a:lvl6pPr>
      <a:lvl7pPr marL="2971800" indent="-228600" algn="l" defTabSz="457200"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ＭＳ Ｐゴシック" charset="0"/>
          <a:cs typeface="DejaVu Sans" charset="0"/>
        </a:defRPr>
      </a:lvl7pPr>
      <a:lvl8pPr marL="3429000" indent="-228600" algn="l" defTabSz="457200"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ＭＳ Ｐゴシック" charset="0"/>
          <a:cs typeface="DejaVu Sans" charset="0"/>
        </a:defRPr>
      </a:lvl8pPr>
      <a:lvl9pPr marL="3886200" indent="-228600" algn="l" defTabSz="457200"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ＭＳ Ｐゴシック" charset="0"/>
          <a:cs typeface="DejaVu Sans"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itchFamily="-65" charset="0"/>
        <a:defRPr sz="2400">
          <a:solidFill>
            <a:srgbClr val="23395C"/>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65" charset="0"/>
        <a:defRPr sz="2000">
          <a:solidFill>
            <a:srgbClr val="23395C"/>
          </a:solidFill>
          <a:latin typeface="+mn-lt"/>
          <a:ea typeface="+mn-ea"/>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65" charset="0"/>
        <a:defRPr>
          <a:solidFill>
            <a:srgbClr val="23395C"/>
          </a:solidFill>
          <a:latin typeface="+mn-lt"/>
          <a:ea typeface="+mn-ea"/>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65" charset="0"/>
        <a:defRPr>
          <a:solidFill>
            <a:srgbClr val="23395C"/>
          </a:solidFill>
          <a:latin typeface="+mn-lt"/>
          <a:ea typeface="+mn-ea"/>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65" charset="0"/>
        <a:defRPr sz="2000">
          <a:solidFill>
            <a:srgbClr val="000000"/>
          </a:solidFill>
          <a:latin typeface="+mn-lt"/>
          <a:ea typeface="+mn-ea"/>
          <a:cs typeface="+mn-cs"/>
        </a:defRPr>
      </a:lvl5pPr>
      <a:lvl6pPr marL="2514600" indent="-228600" algn="l" defTabSz="457200" rtl="0" fontAlgn="base">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vidi.cs.ucdavis.edu/research/uncertaintyvi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1" Type="http://schemas.openxmlformats.org/officeDocument/2006/relationships/image" Target="../media/image22.png"/><Relationship Id="rId12" Type="http://schemas.openxmlformats.org/officeDocument/2006/relationships/image" Target="../media/image23.png"/><Relationship Id="rId13"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emf"/><Relationship Id="rId4" Type="http://schemas.openxmlformats.org/officeDocument/2006/relationships/image" Target="../media/image11.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29.png"/><Relationship Id="rId9" Type="http://schemas.openxmlformats.org/officeDocument/2006/relationships/image" Target="../media/image30.png"/><Relationship Id="rId1" Type="http://schemas.openxmlformats.org/officeDocument/2006/relationships/video" Target="file://localhost/Users/ultomega/Dropbox/FODAVA/video/fodava01_2Dtoy.avi" TargetMode="Externa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png"/><Relationship Id="rId1" Type="http://schemas.openxmlformats.org/officeDocument/2006/relationships/video" Target="file://localhost/Users/ultomega/Dropbox/FODAVA/video/fodava_rc2_3D_option2_1m56s.avi" TargetMode="Externa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AutoShape 1"/>
          <p:cNvSpPr>
            <a:spLocks noChangeArrowheads="1"/>
          </p:cNvSpPr>
          <p:nvPr/>
        </p:nvSpPr>
        <p:spPr bwMode="auto">
          <a:xfrm>
            <a:off x="685800" y="3429000"/>
            <a:ext cx="7772400" cy="1979613"/>
          </a:xfrm>
          <a:custGeom>
            <a:avLst/>
            <a:gdLst>
              <a:gd name="T0" fmla="*/ 7772400 w 7772400"/>
              <a:gd name="T1" fmla="*/ 989807 h 1979613"/>
              <a:gd name="T2" fmla="*/ 3886200 w 7772400"/>
              <a:gd name="T3" fmla="*/ 1979613 h 1979613"/>
              <a:gd name="T4" fmla="*/ 0 w 7772400"/>
              <a:gd name="T5" fmla="*/ 989807 h 1979613"/>
              <a:gd name="T6" fmla="*/ 3886200 w 7772400"/>
              <a:gd name="T7" fmla="*/ 0 h 1979613"/>
              <a:gd name="T8" fmla="*/ 0 60000 65536"/>
              <a:gd name="T9" fmla="*/ 0 60000 65536"/>
              <a:gd name="T10" fmla="*/ 0 60000 65536"/>
              <a:gd name="T11" fmla="*/ 0 60000 65536"/>
              <a:gd name="T12" fmla="*/ 0 w 7772400"/>
              <a:gd name="T13" fmla="*/ 0 h 1979613"/>
              <a:gd name="T14" fmla="*/ 7772400 w 7772400"/>
              <a:gd name="T15" fmla="*/ 1979613 h 1979613"/>
            </a:gdLst>
            <a:ahLst/>
            <a:cxnLst>
              <a:cxn ang="T8">
                <a:pos x="T0" y="T1"/>
              </a:cxn>
              <a:cxn ang="T9">
                <a:pos x="T2" y="T3"/>
              </a:cxn>
              <a:cxn ang="T10">
                <a:pos x="T4" y="T5"/>
              </a:cxn>
              <a:cxn ang="T11">
                <a:pos x="T6" y="T7"/>
              </a:cxn>
            </a:cxnLst>
            <a:rect l="T12" t="T13" r="T14" b="T15"/>
            <a:pathLst>
              <a:path w="7772400" h="1979613">
                <a:moveTo>
                  <a:pt x="0" y="0"/>
                </a:moveTo>
                <a:lnTo>
                  <a:pt x="21589" y="0"/>
                </a:lnTo>
                <a:lnTo>
                  <a:pt x="21589" y="5502"/>
                </a:lnTo>
                <a:lnTo>
                  <a:pt x="0" y="5502"/>
                </a:lnTo>
                <a:close/>
              </a:path>
            </a:pathLst>
          </a:custGeom>
          <a:noFill/>
          <a:ln w="9525">
            <a:noFill/>
            <a:miter lim="800000"/>
            <a:headEnd/>
            <a:tailEnd/>
          </a:ln>
        </p:spPr>
        <p:txBody>
          <a:bodyPr wrap="none" anchor="ctr">
            <a:prstTxWarp prst="textNoShape">
              <a:avLst/>
            </a:prstTxWarp>
          </a:bodyPr>
          <a:lstStyle/>
          <a:p>
            <a:endParaRPr lang="en-US">
              <a:cs typeface="ＭＳ Ｐゴシック" pitchFamily="-65" charset="-128"/>
            </a:endParaRPr>
          </a:p>
        </p:txBody>
      </p:sp>
      <p:sp>
        <p:nvSpPr>
          <p:cNvPr id="14339" name="AutoShape 2"/>
          <p:cNvSpPr>
            <a:spLocks noChangeArrowheads="1"/>
          </p:cNvSpPr>
          <p:nvPr/>
        </p:nvSpPr>
        <p:spPr bwMode="auto">
          <a:xfrm>
            <a:off x="685800" y="5638800"/>
            <a:ext cx="7772400" cy="990600"/>
          </a:xfrm>
          <a:custGeom>
            <a:avLst/>
            <a:gdLst>
              <a:gd name="T0" fmla="*/ 7772400 w 7772400"/>
              <a:gd name="T1" fmla="*/ 495300 h 990600"/>
              <a:gd name="T2" fmla="*/ 3886200 w 7772400"/>
              <a:gd name="T3" fmla="*/ 990600 h 990600"/>
              <a:gd name="T4" fmla="*/ 0 w 7772400"/>
              <a:gd name="T5" fmla="*/ 495300 h 990600"/>
              <a:gd name="T6" fmla="*/ 3886200 w 7772400"/>
              <a:gd name="T7" fmla="*/ 0 h 990600"/>
              <a:gd name="T8" fmla="*/ 0 60000 65536"/>
              <a:gd name="T9" fmla="*/ 0 60000 65536"/>
              <a:gd name="T10" fmla="*/ 0 60000 65536"/>
              <a:gd name="T11" fmla="*/ 0 60000 65536"/>
              <a:gd name="T12" fmla="*/ 0 w 7772400"/>
              <a:gd name="T13" fmla="*/ 0 h 990600"/>
              <a:gd name="T14" fmla="*/ 7772400 w 7772400"/>
              <a:gd name="T15" fmla="*/ 990600 h 990600"/>
            </a:gdLst>
            <a:ahLst/>
            <a:cxnLst>
              <a:cxn ang="T8">
                <a:pos x="T0" y="T1"/>
              </a:cxn>
              <a:cxn ang="T9">
                <a:pos x="T2" y="T3"/>
              </a:cxn>
              <a:cxn ang="T10">
                <a:pos x="T4" y="T5"/>
              </a:cxn>
              <a:cxn ang="T11">
                <a:pos x="T6" y="T7"/>
              </a:cxn>
            </a:cxnLst>
            <a:rect l="T12" t="T13" r="T14" b="T15"/>
            <a:pathLst>
              <a:path w="7772400" h="990600">
                <a:moveTo>
                  <a:pt x="0" y="0"/>
                </a:moveTo>
                <a:lnTo>
                  <a:pt x="21589" y="0"/>
                </a:lnTo>
                <a:lnTo>
                  <a:pt x="21589" y="2751"/>
                </a:lnTo>
                <a:lnTo>
                  <a:pt x="0" y="2751"/>
                </a:lnTo>
                <a:close/>
              </a:path>
            </a:pathLst>
          </a:custGeom>
          <a:noFill/>
          <a:ln w="9525">
            <a:noFill/>
            <a:miter lim="800000"/>
            <a:headEnd/>
            <a:tailEnd/>
          </a:ln>
        </p:spPr>
        <p:txBody>
          <a:bodyPr wrap="none" anchor="ctr">
            <a:prstTxWarp prst="textNoShape">
              <a:avLst/>
            </a:prstTxWarp>
          </a:bodyPr>
          <a:lstStyle/>
          <a:p>
            <a:endParaRPr lang="en-US">
              <a:cs typeface="ＭＳ Ｐゴシック" pitchFamily="-65" charset="-128"/>
            </a:endParaRPr>
          </a:p>
        </p:txBody>
      </p:sp>
      <p:sp>
        <p:nvSpPr>
          <p:cNvPr id="14340" name="Title 1"/>
          <p:cNvSpPr>
            <a:spLocks noGrp="1"/>
          </p:cNvSpPr>
          <p:nvPr>
            <p:ph type="title"/>
          </p:nvPr>
        </p:nvSpPr>
        <p:spPr>
          <a:xfrm>
            <a:off x="457200" y="152400"/>
            <a:ext cx="8228013" cy="1143000"/>
          </a:xfrm>
        </p:spPr>
        <p:txBody>
          <a:bodyPr/>
          <a:lstStyle/>
          <a:p>
            <a:pPr eaLnBrk="1" hangingPunct="1"/>
            <a:r>
              <a:rPr lang="en-US" sz="2800"/>
              <a:t>Modeling the Uncertainty Due to Data/Visual Transformations using Sensitivity Analysis </a:t>
            </a:r>
          </a:p>
        </p:txBody>
      </p:sp>
      <p:sp>
        <p:nvSpPr>
          <p:cNvPr id="14341" name="Content Placeholder 2"/>
          <p:cNvSpPr>
            <a:spLocks noGrp="1"/>
          </p:cNvSpPr>
          <p:nvPr>
            <p:ph idx="1"/>
          </p:nvPr>
        </p:nvSpPr>
        <p:spPr>
          <a:xfrm>
            <a:off x="457200" y="1524000"/>
            <a:ext cx="8229600" cy="4648200"/>
          </a:xfrm>
        </p:spPr>
        <p:txBody>
          <a:bodyPr/>
          <a:lstStyle/>
          <a:p>
            <a:pPr eaLnBrk="1" hangingPunct="1">
              <a:buFont typeface="Arial" pitchFamily="-65" charset="0"/>
              <a:buChar char="•"/>
            </a:pPr>
            <a:r>
              <a:rPr lang="en-US" sz="1800" dirty="0"/>
              <a:t>This project proposes to study sensitivity analysis for guiding the evaluation of uncertainty of data in the visual analytics process.  We aim to achieve:</a:t>
            </a:r>
          </a:p>
          <a:p>
            <a:pPr lvl="1" eaLnBrk="1" hangingPunct="1">
              <a:buFont typeface="Arial" pitchFamily="-65" charset="0"/>
              <a:buChar char="•"/>
            </a:pPr>
            <a:r>
              <a:rPr lang="en-US" sz="1400" dirty="0"/>
              <a:t>Semi-automatic Extraction of Sensitivity Information</a:t>
            </a:r>
            <a:endParaRPr lang="en-US" sz="1400" dirty="0" smtClean="0"/>
          </a:p>
          <a:p>
            <a:pPr lvl="1" eaLnBrk="1" hangingPunct="1">
              <a:buFont typeface="Arial" pitchFamily="-65" charset="0"/>
              <a:buChar char="•"/>
            </a:pPr>
            <a:r>
              <a:rPr lang="en-US" sz="1400" dirty="0" smtClean="0"/>
              <a:t>Differential </a:t>
            </a:r>
            <a:r>
              <a:rPr lang="en-US" sz="1400" dirty="0"/>
              <a:t>and Sampling-based Sensitivities of Graph-based Metrics and Transformations</a:t>
            </a:r>
          </a:p>
          <a:p>
            <a:pPr lvl="1" eaLnBrk="1" hangingPunct="1">
              <a:buFont typeface="Arial" pitchFamily="-65" charset="0"/>
              <a:buChar char="•"/>
            </a:pPr>
            <a:r>
              <a:rPr lang="en-US" sz="1400" dirty="0"/>
              <a:t>Sensitivity-guided Visual Representations and Interaction</a:t>
            </a:r>
          </a:p>
          <a:p>
            <a:pPr eaLnBrk="1" hangingPunct="1">
              <a:buFont typeface="Arial" pitchFamily="-65" charset="0"/>
              <a:buChar char="•"/>
            </a:pPr>
            <a:r>
              <a:rPr lang="en-US" sz="1800" dirty="0"/>
              <a:t>PI: Kwan-Liu Ma</a:t>
            </a:r>
          </a:p>
          <a:p>
            <a:pPr eaLnBrk="1" hangingPunct="1">
              <a:buFont typeface="Arial" pitchFamily="-65" charset="0"/>
              <a:buChar char="•"/>
            </a:pPr>
            <a:r>
              <a:rPr lang="en-US" sz="1800" dirty="0"/>
              <a:t>Co-PI: Carlos Correa (now at Google)</a:t>
            </a:r>
          </a:p>
          <a:p>
            <a:pPr eaLnBrk="1" hangingPunct="1">
              <a:buFont typeface="Arial" pitchFamily="-65" charset="0"/>
              <a:buChar char="•"/>
            </a:pPr>
            <a:r>
              <a:rPr lang="en-US" sz="1800" dirty="0" err="1"/>
              <a:t>Postdoc</a:t>
            </a:r>
            <a:r>
              <a:rPr lang="en-US" sz="1800" dirty="0"/>
              <a:t>: </a:t>
            </a:r>
            <a:r>
              <a:rPr lang="en-US" sz="1800" dirty="0" err="1"/>
              <a:t>Yingcai</a:t>
            </a:r>
            <a:r>
              <a:rPr lang="en-US" sz="1800" dirty="0"/>
              <a:t> Wu (now at MSRA)</a:t>
            </a:r>
          </a:p>
          <a:p>
            <a:pPr eaLnBrk="1" hangingPunct="1">
              <a:buFont typeface="Arial" pitchFamily="-65" charset="0"/>
              <a:buChar char="•"/>
            </a:pPr>
            <a:r>
              <a:rPr lang="en-US" sz="1800" dirty="0"/>
              <a:t>PhD Students: Yu-</a:t>
            </a:r>
            <a:r>
              <a:rPr lang="en-US" sz="1800" dirty="0" err="1"/>
              <a:t>Hsuan</a:t>
            </a:r>
            <a:r>
              <a:rPr lang="en-US" sz="1800" dirty="0"/>
              <a:t> Chan and </a:t>
            </a:r>
            <a:r>
              <a:rPr lang="en-US" sz="1800" dirty="0" err="1"/>
              <a:t>Tarik</a:t>
            </a:r>
            <a:r>
              <a:rPr lang="en-US" sz="1800" dirty="0"/>
              <a:t> </a:t>
            </a:r>
            <a:r>
              <a:rPr lang="en-US" sz="1800" dirty="0" err="1"/>
              <a:t>Crnovrsanin</a:t>
            </a:r>
            <a:endParaRPr lang="en-US" sz="1800" dirty="0"/>
          </a:p>
          <a:p>
            <a:pPr eaLnBrk="1" hangingPunct="1">
              <a:buFont typeface="Arial" pitchFamily="-65" charset="0"/>
              <a:buChar char="•"/>
            </a:pPr>
            <a:r>
              <a:rPr lang="en-US" sz="1800" dirty="0"/>
              <a:t>Period: 9/2010-8/2012 (NCE to 8/2013)</a:t>
            </a:r>
          </a:p>
          <a:p>
            <a:pPr eaLnBrk="1" hangingPunct="1">
              <a:buFont typeface="Arial" pitchFamily="-65" charset="0"/>
              <a:buChar char="•"/>
            </a:pPr>
            <a:r>
              <a:rPr lang="en-US" sz="1800" dirty="0"/>
              <a:t>Amount: $316,918.00</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t>More Extensions &amp; Outreach</a:t>
            </a:r>
          </a:p>
        </p:txBody>
      </p:sp>
      <p:sp>
        <p:nvSpPr>
          <p:cNvPr id="30723" name="Content Placeholder 2"/>
          <p:cNvSpPr>
            <a:spLocks noGrp="1"/>
          </p:cNvSpPr>
          <p:nvPr>
            <p:ph idx="1"/>
          </p:nvPr>
        </p:nvSpPr>
        <p:spPr>
          <a:xfrm>
            <a:off x="457200" y="1447800"/>
            <a:ext cx="8229600" cy="4572000"/>
          </a:xfrm>
        </p:spPr>
        <p:txBody>
          <a:bodyPr/>
          <a:lstStyle/>
          <a:p>
            <a:pPr eaLnBrk="1" hangingPunct="1">
              <a:spcAft>
                <a:spcPts val="825"/>
              </a:spcAft>
              <a:buFont typeface="Arial" pitchFamily="-65" charset="0"/>
              <a:buChar char="•"/>
            </a:pPr>
            <a:r>
              <a:rPr lang="en-US" sz="2000"/>
              <a:t>Three new projects on visual analytics for cyber intelligence with Northrop Grumman</a:t>
            </a:r>
          </a:p>
          <a:p>
            <a:pPr eaLnBrk="1" hangingPunct="1">
              <a:spcAft>
                <a:spcPts val="825"/>
              </a:spcAft>
              <a:buFont typeface="Arial" pitchFamily="-65" charset="0"/>
              <a:buChar char="•"/>
            </a:pPr>
            <a:r>
              <a:rPr lang="en-US" sz="2000"/>
              <a:t>A new visual analytics project with HP Lab</a:t>
            </a:r>
          </a:p>
          <a:p>
            <a:pPr eaLnBrk="1" hangingPunct="1">
              <a:spcAft>
                <a:spcPts val="825"/>
              </a:spcAft>
              <a:buFont typeface="Arial" pitchFamily="-65" charset="0"/>
              <a:buChar char="•"/>
            </a:pPr>
            <a:r>
              <a:rPr lang="en-US" sz="2000"/>
              <a:t>UC Davis Center for Visualization</a:t>
            </a:r>
          </a:p>
          <a:p>
            <a:pPr eaLnBrk="1" hangingPunct="1">
              <a:spcAft>
                <a:spcPts val="825"/>
              </a:spcAft>
              <a:buFont typeface="Arial" pitchFamily="-65" charset="0"/>
              <a:buChar char="•"/>
            </a:pPr>
            <a:r>
              <a:rPr lang="en-US" sz="2000"/>
              <a:t>UC Davis Big Data Implementation Committee</a:t>
            </a:r>
          </a:p>
          <a:p>
            <a:pPr eaLnBrk="1" hangingPunct="1">
              <a:spcAft>
                <a:spcPts val="825"/>
              </a:spcAft>
              <a:buFont typeface="Arial" pitchFamily="-65" charset="0"/>
              <a:buChar char="•"/>
            </a:pPr>
            <a:r>
              <a:rPr lang="en-US" sz="2000"/>
              <a:t>Selected invited talks on Big Data Visualization</a:t>
            </a:r>
          </a:p>
          <a:p>
            <a:pPr lvl="1" eaLnBrk="1" hangingPunct="1">
              <a:spcAft>
                <a:spcPts val="600"/>
              </a:spcAft>
              <a:buFont typeface="Arial" pitchFamily="-65" charset="0"/>
              <a:buChar char="•"/>
            </a:pPr>
            <a:r>
              <a:rPr lang="en-US" sz="1400"/>
              <a:t>SIGGRAPH Asia Workshop on Visualization, 2012</a:t>
            </a:r>
          </a:p>
          <a:p>
            <a:pPr lvl="1" eaLnBrk="1" hangingPunct="1">
              <a:spcAft>
                <a:spcPts val="600"/>
              </a:spcAft>
              <a:buFont typeface="Arial" pitchFamily="-65" charset="0"/>
              <a:buChar char="•"/>
            </a:pPr>
            <a:r>
              <a:rPr lang="en-US" sz="1400"/>
              <a:t>UC Irvine CS Distinguished Lecture, 2012</a:t>
            </a:r>
          </a:p>
          <a:p>
            <a:pPr lvl="1" eaLnBrk="1" hangingPunct="1">
              <a:spcAft>
                <a:spcPts val="600"/>
              </a:spcAft>
              <a:buFont typeface="Arial" pitchFamily="-65" charset="0"/>
              <a:buChar char="•"/>
            </a:pPr>
            <a:r>
              <a:rPr lang="en-US" sz="1400"/>
              <a:t>Seoul National University, 2012</a:t>
            </a:r>
          </a:p>
          <a:p>
            <a:pPr lvl="1" eaLnBrk="1" hangingPunct="1">
              <a:spcAft>
                <a:spcPts val="600"/>
              </a:spcAft>
              <a:buFont typeface="Arial" pitchFamily="-65" charset="0"/>
              <a:buChar char="•"/>
            </a:pPr>
            <a:r>
              <a:rPr lang="en-US" sz="1400"/>
              <a:t>HP Lab, 2012</a:t>
            </a:r>
          </a:p>
          <a:p>
            <a:pPr lvl="1" eaLnBrk="1" hangingPunct="1">
              <a:spcAft>
                <a:spcPts val="600"/>
              </a:spcAft>
              <a:buFont typeface="Arial" pitchFamily="-65" charset="0"/>
              <a:buChar char="•"/>
            </a:pPr>
            <a:r>
              <a:rPr lang="en-US" sz="1400"/>
              <a:t>IBM Almaden Research Center, 2012</a:t>
            </a:r>
          </a:p>
          <a:p>
            <a:pPr lvl="1" eaLnBrk="1" hangingPunct="1">
              <a:spcAft>
                <a:spcPts val="600"/>
              </a:spcAft>
              <a:buFont typeface="Arial" pitchFamily="-65" charset="0"/>
              <a:buChar char="•"/>
            </a:pPr>
            <a:r>
              <a:rPr lang="en-US" sz="1400"/>
              <a:t>AMP Lab, UC Berkeley, 2011</a:t>
            </a:r>
          </a:p>
          <a:p>
            <a:pPr lvl="1" eaLnBrk="1" hangingPunct="1">
              <a:spcAft>
                <a:spcPts val="600"/>
              </a:spcAft>
              <a:buFont typeface="Arial" pitchFamily="-65" charset="0"/>
              <a:buChar char="•"/>
            </a:pPr>
            <a:r>
              <a:rPr lang="en-US" sz="1400"/>
              <a:t>Keynote, PacificVis 2011</a:t>
            </a:r>
          </a:p>
          <a:p>
            <a:pPr lvl="1" eaLnBrk="1" hangingPunct="1">
              <a:spcAft>
                <a:spcPts val="600"/>
              </a:spcAft>
              <a:buFont typeface="Arial" pitchFamily="-65" charset="0"/>
              <a:buChar char="•"/>
            </a:pPr>
            <a:r>
              <a:rPr lang="en-US" sz="1400"/>
              <a:t>XLDB 2011</a:t>
            </a:r>
          </a:p>
          <a:p>
            <a:pPr lvl="1" eaLnBrk="1" hangingPunct="1">
              <a:spcAft>
                <a:spcPts val="600"/>
              </a:spcAft>
              <a:buFont typeface="Arial" pitchFamily="-65" charset="0"/>
              <a:buChar char="•"/>
            </a:pPr>
            <a:r>
              <a:rPr lang="en-US" sz="1400"/>
              <a:t>CEA/EDF/INRIA Summer School, France, 2011</a:t>
            </a:r>
          </a:p>
        </p:txBody>
      </p:sp>
      <p:sp>
        <p:nvSpPr>
          <p:cNvPr id="30724" name="TextBox 3"/>
          <p:cNvSpPr txBox="1">
            <a:spLocks noChangeArrowheads="1"/>
          </p:cNvSpPr>
          <p:nvPr/>
        </p:nvSpPr>
        <p:spPr bwMode="auto">
          <a:xfrm>
            <a:off x="3429000" y="838200"/>
            <a:ext cx="1981200" cy="455613"/>
          </a:xfrm>
          <a:prstGeom prst="rect">
            <a:avLst/>
          </a:prstGeom>
          <a:noFill/>
          <a:ln w="9525">
            <a:noFill/>
            <a:miter lim="800000"/>
            <a:headEnd/>
            <a:tailEnd/>
          </a:ln>
        </p:spPr>
        <p:txBody>
          <a:bodyPr wrap="none">
            <a:prstTxWarp prst="textNoShape">
              <a:avLst/>
            </a:prstTxWarp>
            <a:spAutoFit/>
          </a:bodyPr>
          <a:lstStyle/>
          <a:p>
            <a:r>
              <a:rPr lang="en-US" sz="2400">
                <a:solidFill>
                  <a:srgbClr val="008000"/>
                </a:solidFill>
                <a:cs typeface="ＭＳ Ｐゴシック" pitchFamily="-65" charset="-128"/>
              </a:rPr>
              <a:t>Kwan-Liu Ma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3" name="Content Placeholder 2"/>
          <p:cNvSpPr>
            <a:spLocks noGrp="1"/>
          </p:cNvSpPr>
          <p:nvPr>
            <p:ph idx="1"/>
          </p:nvPr>
        </p:nvSpPr>
        <p:spPr/>
        <p:txBody>
          <a:bodyPr/>
          <a:lstStyle/>
          <a:p>
            <a:pPr>
              <a:buFont typeface="Arial"/>
              <a:buChar char="•"/>
            </a:pPr>
            <a:r>
              <a:rPr lang="en-US" dirty="0" smtClean="0"/>
              <a:t>Papers at</a:t>
            </a:r>
          </a:p>
          <a:p>
            <a:pPr lvl="1">
              <a:buFont typeface="Arial"/>
              <a:buChar char="•"/>
            </a:pPr>
            <a:r>
              <a:rPr lang="en-US" dirty="0" smtClean="0">
                <a:solidFill>
                  <a:schemeClr val="accent2">
                    <a:lumMod val="50000"/>
                  </a:schemeClr>
                </a:solidFill>
                <a:hlinkClick r:id="rId2"/>
              </a:rPr>
              <a:t>http://vidi.cs.ucdavis.edu/research/uncertaintyvis</a:t>
            </a:r>
          </a:p>
          <a:p>
            <a:pPr>
              <a:buFont typeface="Arial"/>
              <a:buChar char="•"/>
            </a:pPr>
            <a:endParaRPr lang="en-US" dirty="0" smtClean="0"/>
          </a:p>
          <a:p>
            <a:pPr>
              <a:buFont typeface="Arial"/>
              <a:buChar char="•"/>
            </a:pPr>
            <a:r>
              <a:rPr lang="en-US" dirty="0" smtClean="0"/>
              <a:t>Questions?</a:t>
            </a:r>
          </a:p>
          <a:p>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AutoShape 2"/>
          <p:cNvSpPr>
            <a:spLocks noChangeArrowheads="1"/>
          </p:cNvSpPr>
          <p:nvPr/>
        </p:nvSpPr>
        <p:spPr bwMode="auto">
          <a:xfrm>
            <a:off x="-457200" y="5684838"/>
            <a:ext cx="9966325" cy="1173162"/>
          </a:xfrm>
          <a:custGeom>
            <a:avLst/>
            <a:gdLst>
              <a:gd name="T0" fmla="*/ 9966325 w 9966325"/>
              <a:gd name="T1" fmla="*/ 586581 h 1173162"/>
              <a:gd name="T2" fmla="*/ 4983162 w 9966325"/>
              <a:gd name="T3" fmla="*/ 1173162 h 1173162"/>
              <a:gd name="T4" fmla="*/ 0 w 9966325"/>
              <a:gd name="T5" fmla="*/ 586581 h 1173162"/>
              <a:gd name="T6" fmla="*/ 4983162 w 9966325"/>
              <a:gd name="T7" fmla="*/ 0 h 1173162"/>
              <a:gd name="T8" fmla="*/ 0 60000 65536"/>
              <a:gd name="T9" fmla="*/ 0 60000 65536"/>
              <a:gd name="T10" fmla="*/ 0 60000 65536"/>
              <a:gd name="T11" fmla="*/ 0 60000 65536"/>
              <a:gd name="T12" fmla="*/ 0 w 9966325"/>
              <a:gd name="T13" fmla="*/ 0 h 1173162"/>
              <a:gd name="T14" fmla="*/ 9966325 w 9966325"/>
              <a:gd name="T15" fmla="*/ 1173162 h 1173162"/>
            </a:gdLst>
            <a:ahLst/>
            <a:cxnLst>
              <a:cxn ang="T8">
                <a:pos x="T0" y="T1"/>
              </a:cxn>
              <a:cxn ang="T9">
                <a:pos x="T2" y="T3"/>
              </a:cxn>
              <a:cxn ang="T10">
                <a:pos x="T4" y="T5"/>
              </a:cxn>
              <a:cxn ang="T11">
                <a:pos x="T6" y="T7"/>
              </a:cxn>
            </a:cxnLst>
            <a:rect l="T12" t="T13" r="T14" b="T15"/>
            <a:pathLst>
              <a:path w="9966325" h="1173162">
                <a:moveTo>
                  <a:pt x="0" y="0"/>
                </a:moveTo>
                <a:lnTo>
                  <a:pt x="27687" y="0"/>
                </a:lnTo>
                <a:lnTo>
                  <a:pt x="27687" y="3260"/>
                </a:lnTo>
                <a:lnTo>
                  <a:pt x="0" y="3260"/>
                </a:lnTo>
                <a:close/>
              </a:path>
            </a:pathLst>
          </a:custGeom>
          <a:solidFill>
            <a:srgbClr val="FFFFFF"/>
          </a:solidFill>
          <a:ln w="9525">
            <a:noFill/>
            <a:miter lim="800000"/>
            <a:headEnd/>
            <a:tailEnd/>
          </a:ln>
        </p:spPr>
        <p:txBody>
          <a:bodyPr wrap="none" anchor="ctr">
            <a:prstTxWarp prst="textNoShape">
              <a:avLst/>
            </a:prstTxWarp>
          </a:bodyPr>
          <a:lstStyle/>
          <a:p>
            <a:endParaRPr lang="en-US">
              <a:cs typeface="ＭＳ Ｐゴシック" pitchFamily="-65" charset="-128"/>
            </a:endParaRPr>
          </a:p>
        </p:txBody>
      </p:sp>
      <p:pic>
        <p:nvPicPr>
          <p:cNvPr id="16387" name="Picture 4"/>
          <p:cNvPicPr>
            <a:picLocks noChangeAspect="1" noChangeArrowheads="1"/>
          </p:cNvPicPr>
          <p:nvPr/>
        </p:nvPicPr>
        <p:blipFill>
          <a:blip r:embed="rId3"/>
          <a:srcRect/>
          <a:stretch>
            <a:fillRect/>
          </a:stretch>
        </p:blipFill>
        <p:spPr bwMode="auto">
          <a:xfrm>
            <a:off x="1462088" y="1066800"/>
            <a:ext cx="6157912" cy="2971800"/>
          </a:xfrm>
          <a:prstGeom prst="rect">
            <a:avLst/>
          </a:prstGeom>
          <a:noFill/>
          <a:ln w="9525">
            <a:noFill/>
            <a:miter lim="800000"/>
            <a:headEnd/>
            <a:tailEnd/>
          </a:ln>
        </p:spPr>
      </p:pic>
      <p:sp>
        <p:nvSpPr>
          <p:cNvPr id="16388" name="Title 1"/>
          <p:cNvSpPr>
            <a:spLocks noGrp="1"/>
          </p:cNvSpPr>
          <p:nvPr>
            <p:ph type="title"/>
          </p:nvPr>
        </p:nvSpPr>
        <p:spPr>
          <a:xfrm>
            <a:off x="457200" y="0"/>
            <a:ext cx="8228013" cy="1143000"/>
          </a:xfrm>
        </p:spPr>
        <p:txBody>
          <a:bodyPr/>
          <a:lstStyle/>
          <a:p>
            <a:pPr eaLnBrk="1" hangingPunct="1"/>
            <a:r>
              <a:rPr lang="en-US" sz="2800"/>
              <a:t>A Framework for Uncertainty-Aware Visual Analysis</a:t>
            </a:r>
          </a:p>
        </p:txBody>
      </p:sp>
      <p:sp>
        <p:nvSpPr>
          <p:cNvPr id="16389" name="Content Placeholder 2"/>
          <p:cNvSpPr>
            <a:spLocks noGrp="1"/>
          </p:cNvSpPr>
          <p:nvPr>
            <p:ph idx="1"/>
          </p:nvPr>
        </p:nvSpPr>
        <p:spPr>
          <a:xfrm>
            <a:off x="457200" y="4191000"/>
            <a:ext cx="8229600" cy="1905000"/>
          </a:xfrm>
        </p:spPr>
        <p:txBody>
          <a:bodyPr/>
          <a:lstStyle/>
          <a:p>
            <a:pPr indent="-341313" eaLnBrk="1" hangingPunct="1">
              <a:lnSpc>
                <a:spcPct val="100000"/>
              </a:lnSpc>
              <a:spcBef>
                <a:spcPts val="363"/>
              </a:spcBef>
              <a:spcAft>
                <a:spcPts val="225"/>
              </a:spcAft>
              <a:buFont typeface="Arial" pitchFamily="-65"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800">
                <a:solidFill>
                  <a:srgbClr val="17375E"/>
                </a:solidFill>
              </a:rPr>
              <a:t>Formalize the representation of uncertainty &amp; basic operations</a:t>
            </a:r>
          </a:p>
          <a:p>
            <a:pPr indent="-341313" eaLnBrk="1" hangingPunct="1">
              <a:lnSpc>
                <a:spcPct val="100000"/>
              </a:lnSpc>
              <a:spcBef>
                <a:spcPts val="363"/>
              </a:spcBef>
              <a:spcAft>
                <a:spcPts val="225"/>
              </a:spcAft>
              <a:buFont typeface="Arial" pitchFamily="-65"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800">
                <a:solidFill>
                  <a:srgbClr val="17375E"/>
                </a:solidFill>
              </a:rPr>
              <a:t>Quantify, propagate, aggregate, and convey uncertainty introduced over a series of data transformations</a:t>
            </a:r>
          </a:p>
          <a:p>
            <a:pPr indent="-341313" eaLnBrk="1" hangingPunct="1">
              <a:lnSpc>
                <a:spcPct val="100000"/>
              </a:lnSpc>
              <a:spcBef>
                <a:spcPts val="363"/>
              </a:spcBef>
              <a:buFont typeface="Arial" pitchFamily="-65"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800">
                <a:solidFill>
                  <a:srgbClr val="17375E"/>
                </a:solidFill>
              </a:rPr>
              <a:t>Enhance and evaluate visual reasoning in an uncertainty aware manner with this framework</a:t>
            </a:r>
          </a:p>
          <a:p>
            <a:pPr indent="-341313" eaLnBrk="1" hangingPunct="1">
              <a:buFont typeface="Arial" pitchFamily="-65"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8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6"/>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228600" y="990600"/>
            <a:ext cx="2673350" cy="2306638"/>
          </a:xfrm>
          <a:prstGeom prst="rect">
            <a:avLst/>
          </a:prstGeom>
          <a:noFill/>
          <a:ln w="9525">
            <a:noFill/>
            <a:miter lim="800000"/>
            <a:headEnd/>
            <a:tailEnd/>
          </a:ln>
        </p:spPr>
      </p:pic>
      <p:sp>
        <p:nvSpPr>
          <p:cNvPr id="18435" name="AutoShape 1"/>
          <p:cNvSpPr>
            <a:spLocks noChangeArrowheads="1"/>
          </p:cNvSpPr>
          <p:nvPr/>
        </p:nvSpPr>
        <p:spPr bwMode="auto">
          <a:xfrm>
            <a:off x="-457200" y="5684838"/>
            <a:ext cx="9966325" cy="1173162"/>
          </a:xfrm>
          <a:custGeom>
            <a:avLst/>
            <a:gdLst>
              <a:gd name="T0" fmla="*/ 9966325 w 9966325"/>
              <a:gd name="T1" fmla="*/ 586581 h 1173162"/>
              <a:gd name="T2" fmla="*/ 4983162 w 9966325"/>
              <a:gd name="T3" fmla="*/ 1173162 h 1173162"/>
              <a:gd name="T4" fmla="*/ 0 w 9966325"/>
              <a:gd name="T5" fmla="*/ 586581 h 1173162"/>
              <a:gd name="T6" fmla="*/ 4983162 w 9966325"/>
              <a:gd name="T7" fmla="*/ 0 h 1173162"/>
              <a:gd name="T8" fmla="*/ 0 60000 65536"/>
              <a:gd name="T9" fmla="*/ 0 60000 65536"/>
              <a:gd name="T10" fmla="*/ 0 60000 65536"/>
              <a:gd name="T11" fmla="*/ 0 60000 65536"/>
              <a:gd name="T12" fmla="*/ 0 w 9966325"/>
              <a:gd name="T13" fmla="*/ 0 h 1173162"/>
              <a:gd name="T14" fmla="*/ 9966325 w 9966325"/>
              <a:gd name="T15" fmla="*/ 1173162 h 1173162"/>
            </a:gdLst>
            <a:ahLst/>
            <a:cxnLst>
              <a:cxn ang="T8">
                <a:pos x="T0" y="T1"/>
              </a:cxn>
              <a:cxn ang="T9">
                <a:pos x="T2" y="T3"/>
              </a:cxn>
              <a:cxn ang="T10">
                <a:pos x="T4" y="T5"/>
              </a:cxn>
              <a:cxn ang="T11">
                <a:pos x="T6" y="T7"/>
              </a:cxn>
            </a:cxnLst>
            <a:rect l="T12" t="T13" r="T14" b="T15"/>
            <a:pathLst>
              <a:path w="9966325" h="1173162">
                <a:moveTo>
                  <a:pt x="0" y="0"/>
                </a:moveTo>
                <a:lnTo>
                  <a:pt x="27687" y="0"/>
                </a:lnTo>
                <a:lnTo>
                  <a:pt x="27687" y="3260"/>
                </a:lnTo>
                <a:lnTo>
                  <a:pt x="0" y="3260"/>
                </a:lnTo>
                <a:close/>
              </a:path>
            </a:pathLst>
          </a:custGeom>
          <a:solidFill>
            <a:srgbClr val="FFFFFF"/>
          </a:solidFill>
          <a:ln w="9525">
            <a:noFill/>
            <a:miter lim="800000"/>
            <a:headEnd/>
            <a:tailEnd/>
          </a:ln>
        </p:spPr>
        <p:txBody>
          <a:bodyPr wrap="none" anchor="ctr">
            <a:prstTxWarp prst="textNoShape">
              <a:avLst/>
            </a:prstTxWarp>
          </a:bodyPr>
          <a:lstStyle/>
          <a:p>
            <a:endParaRPr lang="en-US">
              <a:cs typeface="ＭＳ Ｐゴシック" pitchFamily="-65" charset="-128"/>
            </a:endParaRPr>
          </a:p>
        </p:txBody>
      </p:sp>
      <p:sp>
        <p:nvSpPr>
          <p:cNvPr id="18436" name="AutoShape 2"/>
          <p:cNvSpPr>
            <a:spLocks noChangeArrowheads="1"/>
          </p:cNvSpPr>
          <p:nvPr/>
        </p:nvSpPr>
        <p:spPr bwMode="auto">
          <a:xfrm>
            <a:off x="838200" y="228600"/>
            <a:ext cx="7920038" cy="1366838"/>
          </a:xfrm>
          <a:custGeom>
            <a:avLst/>
            <a:gdLst>
              <a:gd name="T0" fmla="*/ 7920038 w 7920038"/>
              <a:gd name="T1" fmla="*/ 683419 h 1366838"/>
              <a:gd name="T2" fmla="*/ 3960019 w 7920038"/>
              <a:gd name="T3" fmla="*/ 1366838 h 1366838"/>
              <a:gd name="T4" fmla="*/ 0 w 7920038"/>
              <a:gd name="T5" fmla="*/ 683419 h 1366838"/>
              <a:gd name="T6" fmla="*/ 3960019 w 7920038"/>
              <a:gd name="T7" fmla="*/ 0 h 1366838"/>
              <a:gd name="T8" fmla="*/ 0 60000 65536"/>
              <a:gd name="T9" fmla="*/ 0 60000 65536"/>
              <a:gd name="T10" fmla="*/ 0 60000 65536"/>
              <a:gd name="T11" fmla="*/ 0 60000 65536"/>
              <a:gd name="T12" fmla="*/ 0 w 7920038"/>
              <a:gd name="T13" fmla="*/ 0 h 1366838"/>
              <a:gd name="T14" fmla="*/ 7920038 w 7920038"/>
              <a:gd name="T15" fmla="*/ 1366838 h 1366838"/>
            </a:gdLst>
            <a:ahLst/>
            <a:cxnLst>
              <a:cxn ang="T8">
                <a:pos x="T0" y="T1"/>
              </a:cxn>
              <a:cxn ang="T9">
                <a:pos x="T2" y="T3"/>
              </a:cxn>
              <a:cxn ang="T10">
                <a:pos x="T4" y="T5"/>
              </a:cxn>
              <a:cxn ang="T11">
                <a:pos x="T6" y="T7"/>
              </a:cxn>
            </a:cxnLst>
            <a:rect l="T12" t="T13" r="T14" b="T15"/>
            <a:pathLst>
              <a:path w="7920038" h="1366838">
                <a:moveTo>
                  <a:pt x="0" y="0"/>
                </a:moveTo>
                <a:lnTo>
                  <a:pt x="21999" y="0"/>
                </a:lnTo>
                <a:lnTo>
                  <a:pt x="21999" y="3796"/>
                </a:lnTo>
                <a:lnTo>
                  <a:pt x="0" y="3796"/>
                </a:lnTo>
                <a:close/>
              </a:path>
            </a:pathLst>
          </a:custGeom>
          <a:noFill/>
          <a:ln w="9525">
            <a:noFill/>
            <a:miter lim="800000"/>
            <a:headEnd/>
            <a:tailEnd/>
          </a:ln>
        </p:spPr>
        <p:txBody>
          <a:bodyPr lIns="90000" tIns="46800" rIns="90000" bIns="46800" anchor="ctr">
            <a:prstTxWarp prst="textNoShape">
              <a:avLst/>
            </a:prstTxWarp>
          </a:bodyPr>
          <a:lstStyle/>
          <a:p>
            <a:endParaRPr lang="en-US">
              <a:cs typeface="ＭＳ Ｐゴシック" pitchFamily="-65" charset="-128"/>
            </a:endParaRPr>
          </a:p>
        </p:txBody>
      </p:sp>
      <p:sp>
        <p:nvSpPr>
          <p:cNvPr id="18437" name="AutoShape 3"/>
          <p:cNvSpPr>
            <a:spLocks noChangeArrowheads="1"/>
          </p:cNvSpPr>
          <p:nvPr/>
        </p:nvSpPr>
        <p:spPr bwMode="auto">
          <a:xfrm>
            <a:off x="304800" y="1912938"/>
            <a:ext cx="8377238" cy="3975100"/>
          </a:xfrm>
          <a:custGeom>
            <a:avLst/>
            <a:gdLst>
              <a:gd name="T0" fmla="*/ 8377238 w 8377238"/>
              <a:gd name="T1" fmla="*/ 1987550 h 3975100"/>
              <a:gd name="T2" fmla="*/ 4188619 w 8377238"/>
              <a:gd name="T3" fmla="*/ 3975100 h 3975100"/>
              <a:gd name="T4" fmla="*/ 0 w 8377238"/>
              <a:gd name="T5" fmla="*/ 1987550 h 3975100"/>
              <a:gd name="T6" fmla="*/ 4188619 w 8377238"/>
              <a:gd name="T7" fmla="*/ 0 h 3975100"/>
              <a:gd name="T8" fmla="*/ 0 60000 65536"/>
              <a:gd name="T9" fmla="*/ 0 60000 65536"/>
              <a:gd name="T10" fmla="*/ 0 60000 65536"/>
              <a:gd name="T11" fmla="*/ 0 60000 65536"/>
              <a:gd name="T12" fmla="*/ 0 w 8377238"/>
              <a:gd name="T13" fmla="*/ 0 h 3975100"/>
              <a:gd name="T14" fmla="*/ 8377238 w 8377238"/>
              <a:gd name="T15" fmla="*/ 3975100 h 3975100"/>
            </a:gdLst>
            <a:ahLst/>
            <a:cxnLst>
              <a:cxn ang="T8">
                <a:pos x="T0" y="T1"/>
              </a:cxn>
              <a:cxn ang="T9">
                <a:pos x="T2" y="T3"/>
              </a:cxn>
              <a:cxn ang="T10">
                <a:pos x="T4" y="T5"/>
              </a:cxn>
              <a:cxn ang="T11">
                <a:pos x="T6" y="T7"/>
              </a:cxn>
            </a:cxnLst>
            <a:rect l="T12" t="T13" r="T14" b="T15"/>
            <a:pathLst>
              <a:path w="8377238" h="3975100">
                <a:moveTo>
                  <a:pt x="0" y="0"/>
                </a:moveTo>
                <a:lnTo>
                  <a:pt x="23269" y="0"/>
                </a:lnTo>
                <a:lnTo>
                  <a:pt x="23269" y="11045"/>
                </a:lnTo>
                <a:lnTo>
                  <a:pt x="0" y="11045"/>
                </a:lnTo>
                <a:close/>
              </a:path>
            </a:pathLst>
          </a:custGeom>
          <a:noFill/>
          <a:ln w="9525">
            <a:noFill/>
            <a:miter lim="800000"/>
            <a:headEnd/>
            <a:tailEnd/>
          </a:ln>
        </p:spPr>
        <p:txBody>
          <a:bodyPr wrap="none" anchor="ctr">
            <a:prstTxWarp prst="textNoShape">
              <a:avLst/>
            </a:prstTxWarp>
          </a:bodyPr>
          <a:lstStyle/>
          <a:p>
            <a:endParaRPr lang="en-US">
              <a:cs typeface="ＭＳ Ｐゴシック" pitchFamily="-65" charset="-128"/>
            </a:endParaRPr>
          </a:p>
        </p:txBody>
      </p:sp>
      <p:pic>
        <p:nvPicPr>
          <p:cNvPr id="18438"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200400" y="1066800"/>
            <a:ext cx="1752600" cy="2312988"/>
          </a:xfrm>
          <a:prstGeom prst="rect">
            <a:avLst/>
          </a:prstGeom>
          <a:noFill/>
          <a:ln w="9525">
            <a:noFill/>
            <a:miter lim="800000"/>
            <a:headEnd/>
            <a:tailEnd/>
          </a:ln>
        </p:spPr>
      </p:pic>
      <p:sp>
        <p:nvSpPr>
          <p:cNvPr id="18439" name="AutoShape 5"/>
          <p:cNvSpPr>
            <a:spLocks noChangeArrowheads="1"/>
          </p:cNvSpPr>
          <p:nvPr/>
        </p:nvSpPr>
        <p:spPr bwMode="auto">
          <a:xfrm>
            <a:off x="2986088" y="3352800"/>
            <a:ext cx="2362200" cy="365125"/>
          </a:xfrm>
          <a:custGeom>
            <a:avLst/>
            <a:gdLst>
              <a:gd name="T0" fmla="*/ 2362200 w 2362200"/>
              <a:gd name="T1" fmla="*/ 182563 h 365125"/>
              <a:gd name="T2" fmla="*/ 1181100 w 2362200"/>
              <a:gd name="T3" fmla="*/ 365125 h 365125"/>
              <a:gd name="T4" fmla="*/ 0 w 2362200"/>
              <a:gd name="T5" fmla="*/ 182563 h 365125"/>
              <a:gd name="T6" fmla="*/ 1181100 w 2362200"/>
              <a:gd name="T7" fmla="*/ 0 h 365125"/>
              <a:gd name="T8" fmla="*/ 0 60000 65536"/>
              <a:gd name="T9" fmla="*/ 0 60000 65536"/>
              <a:gd name="T10" fmla="*/ 0 60000 65536"/>
              <a:gd name="T11" fmla="*/ 0 60000 65536"/>
              <a:gd name="T12" fmla="*/ 0 w 2362200"/>
              <a:gd name="T13" fmla="*/ 0 h 365125"/>
              <a:gd name="T14" fmla="*/ 2362200 w 2362200"/>
              <a:gd name="T15" fmla="*/ 365125 h 365125"/>
            </a:gdLst>
            <a:ahLst/>
            <a:cxnLst>
              <a:cxn ang="T8">
                <a:pos x="T0" y="T1"/>
              </a:cxn>
              <a:cxn ang="T9">
                <a:pos x="T2" y="T3"/>
              </a:cxn>
              <a:cxn ang="T10">
                <a:pos x="T4" y="T5"/>
              </a:cxn>
              <a:cxn ang="T11">
                <a:pos x="T6" y="T7"/>
              </a:cxn>
            </a:cxnLst>
            <a:rect l="T12" t="T13" r="T14" b="T15"/>
            <a:pathLst>
              <a:path w="2362200" h="365125">
                <a:moveTo>
                  <a:pt x="0" y="0"/>
                </a:moveTo>
                <a:lnTo>
                  <a:pt x="6562" y="0"/>
                </a:lnTo>
                <a:lnTo>
                  <a:pt x="6562" y="1014"/>
                </a:lnTo>
                <a:lnTo>
                  <a:pt x="0" y="1014"/>
                </a:lnTo>
                <a:close/>
              </a:path>
            </a:pathLst>
          </a:custGeom>
          <a:noFill/>
          <a:ln w="9525">
            <a:noFill/>
            <a:miter lim="800000"/>
            <a:headEnd/>
            <a:tailEnd/>
          </a:ln>
        </p:spPr>
        <p:txBody>
          <a:bodyPr wrap="none" lIns="90000" tIns="45000" rIns="90000" bIns="45000">
            <a:prstTxWarp prst="textNoShape">
              <a:avLst/>
            </a:prstTxWarp>
            <a:spAutoFit/>
          </a:bodyPr>
          <a:lstStyle/>
          <a:p>
            <a:pPr hangingPunct="1">
              <a:lnSpc>
                <a:spcPct val="100000"/>
              </a:lnSpc>
              <a:tabLst>
                <a:tab pos="723900" algn="l"/>
                <a:tab pos="1447800" algn="l"/>
                <a:tab pos="2171700" algn="l"/>
              </a:tabLst>
            </a:pPr>
            <a:r>
              <a:rPr lang="en-US">
                <a:solidFill>
                  <a:srgbClr val="23395C"/>
                </a:solidFill>
                <a:latin typeface="Arial" pitchFamily="-65" charset="0"/>
                <a:cs typeface="ＭＳ Ｐゴシック" pitchFamily="-65" charset="-128"/>
              </a:rPr>
              <a:t>Centrality Uncertainty</a:t>
            </a:r>
          </a:p>
        </p:txBody>
      </p:sp>
      <p:sp>
        <p:nvSpPr>
          <p:cNvPr id="18440" name="AutoShape 7"/>
          <p:cNvSpPr>
            <a:spLocks noChangeArrowheads="1"/>
          </p:cNvSpPr>
          <p:nvPr/>
        </p:nvSpPr>
        <p:spPr bwMode="auto">
          <a:xfrm>
            <a:off x="241300" y="3368675"/>
            <a:ext cx="2235200" cy="365125"/>
          </a:xfrm>
          <a:custGeom>
            <a:avLst/>
            <a:gdLst>
              <a:gd name="T0" fmla="*/ 2235200 w 2235200"/>
              <a:gd name="T1" fmla="*/ 182563 h 365125"/>
              <a:gd name="T2" fmla="*/ 1117600 w 2235200"/>
              <a:gd name="T3" fmla="*/ 365125 h 365125"/>
              <a:gd name="T4" fmla="*/ 0 w 2235200"/>
              <a:gd name="T5" fmla="*/ 182563 h 365125"/>
              <a:gd name="T6" fmla="*/ 1117600 w 2235200"/>
              <a:gd name="T7" fmla="*/ 0 h 365125"/>
              <a:gd name="T8" fmla="*/ 0 60000 65536"/>
              <a:gd name="T9" fmla="*/ 0 60000 65536"/>
              <a:gd name="T10" fmla="*/ 0 60000 65536"/>
              <a:gd name="T11" fmla="*/ 0 60000 65536"/>
              <a:gd name="T12" fmla="*/ 0 w 2235200"/>
              <a:gd name="T13" fmla="*/ 0 h 365125"/>
              <a:gd name="T14" fmla="*/ 2235200 w 2235200"/>
              <a:gd name="T15" fmla="*/ 365125 h 365125"/>
            </a:gdLst>
            <a:ahLst/>
            <a:cxnLst>
              <a:cxn ang="T8">
                <a:pos x="T0" y="T1"/>
              </a:cxn>
              <a:cxn ang="T9">
                <a:pos x="T2" y="T3"/>
              </a:cxn>
              <a:cxn ang="T10">
                <a:pos x="T4" y="T5"/>
              </a:cxn>
              <a:cxn ang="T11">
                <a:pos x="T6" y="T7"/>
              </a:cxn>
            </a:cxnLst>
            <a:rect l="T12" t="T13" r="T14" b="T15"/>
            <a:pathLst>
              <a:path w="2235200" h="365125">
                <a:moveTo>
                  <a:pt x="0" y="0"/>
                </a:moveTo>
                <a:lnTo>
                  <a:pt x="6211" y="0"/>
                </a:lnTo>
                <a:lnTo>
                  <a:pt x="6211" y="1014"/>
                </a:lnTo>
                <a:lnTo>
                  <a:pt x="0" y="1014"/>
                </a:lnTo>
                <a:close/>
              </a:path>
            </a:pathLst>
          </a:custGeom>
          <a:noFill/>
          <a:ln w="9525">
            <a:noFill/>
            <a:miter lim="800000"/>
            <a:headEnd/>
            <a:tailEnd/>
          </a:ln>
        </p:spPr>
        <p:txBody>
          <a:bodyPr wrap="none" lIns="90000" tIns="45000" rIns="90000" bIns="45000">
            <a:prstTxWarp prst="textNoShape">
              <a:avLst/>
            </a:prstTxWarp>
            <a:spAutoFit/>
          </a:bodyPr>
          <a:lstStyle/>
          <a:p>
            <a:pPr hangingPunct="1">
              <a:lnSpc>
                <a:spcPct val="100000"/>
              </a:lnSpc>
              <a:tabLst>
                <a:tab pos="723900" algn="l"/>
                <a:tab pos="1447800" algn="l"/>
                <a:tab pos="2171700" algn="l"/>
              </a:tabLst>
            </a:pPr>
            <a:r>
              <a:rPr lang="en-US">
                <a:solidFill>
                  <a:srgbClr val="23395C"/>
                </a:solidFill>
                <a:latin typeface="Arial" pitchFamily="-65" charset="0"/>
                <a:cs typeface="ＭＳ Ｐゴシック" pitchFamily="-65" charset="-128"/>
              </a:rPr>
              <a:t>Centrality Sensitivity</a:t>
            </a:r>
          </a:p>
        </p:txBody>
      </p:sp>
      <p:sp>
        <p:nvSpPr>
          <p:cNvPr id="18441" name="AutoShape 8"/>
          <p:cNvSpPr>
            <a:spLocks noChangeArrowheads="1"/>
          </p:cNvSpPr>
          <p:nvPr/>
        </p:nvSpPr>
        <p:spPr bwMode="auto">
          <a:xfrm>
            <a:off x="5321300" y="5730875"/>
            <a:ext cx="2055813" cy="365125"/>
          </a:xfrm>
          <a:custGeom>
            <a:avLst/>
            <a:gdLst>
              <a:gd name="T0" fmla="*/ 2055813 w 2055813"/>
              <a:gd name="T1" fmla="*/ 182563 h 365125"/>
              <a:gd name="T2" fmla="*/ 1027907 w 2055813"/>
              <a:gd name="T3" fmla="*/ 365125 h 365125"/>
              <a:gd name="T4" fmla="*/ 0 w 2055813"/>
              <a:gd name="T5" fmla="*/ 182563 h 365125"/>
              <a:gd name="T6" fmla="*/ 1027907 w 2055813"/>
              <a:gd name="T7" fmla="*/ 0 h 365125"/>
              <a:gd name="T8" fmla="*/ 0 60000 65536"/>
              <a:gd name="T9" fmla="*/ 0 60000 65536"/>
              <a:gd name="T10" fmla="*/ 0 60000 65536"/>
              <a:gd name="T11" fmla="*/ 0 60000 65536"/>
              <a:gd name="T12" fmla="*/ 0 w 2055813"/>
              <a:gd name="T13" fmla="*/ 0 h 365125"/>
              <a:gd name="T14" fmla="*/ 2055813 w 2055813"/>
              <a:gd name="T15" fmla="*/ 365125 h 365125"/>
            </a:gdLst>
            <a:ahLst/>
            <a:cxnLst>
              <a:cxn ang="T8">
                <a:pos x="T0" y="T1"/>
              </a:cxn>
              <a:cxn ang="T9">
                <a:pos x="T2" y="T3"/>
              </a:cxn>
              <a:cxn ang="T10">
                <a:pos x="T4" y="T5"/>
              </a:cxn>
              <a:cxn ang="T11">
                <a:pos x="T6" y="T7"/>
              </a:cxn>
            </a:cxnLst>
            <a:rect l="T12" t="T13" r="T14" b="T15"/>
            <a:pathLst>
              <a:path w="2055813" h="365125">
                <a:moveTo>
                  <a:pt x="0" y="0"/>
                </a:moveTo>
                <a:lnTo>
                  <a:pt x="5711" y="0"/>
                </a:lnTo>
                <a:lnTo>
                  <a:pt x="5711" y="1014"/>
                </a:lnTo>
                <a:lnTo>
                  <a:pt x="0" y="1014"/>
                </a:lnTo>
                <a:close/>
              </a:path>
            </a:pathLst>
          </a:custGeom>
          <a:noFill/>
          <a:ln w="9525">
            <a:noFill/>
            <a:miter lim="800000"/>
            <a:headEnd/>
            <a:tailEnd/>
          </a:ln>
        </p:spPr>
        <p:txBody>
          <a:bodyPr wrap="none" lIns="90000" tIns="45000" rIns="90000" bIns="45000">
            <a:prstTxWarp prst="textNoShape">
              <a:avLst/>
            </a:prstTxWarp>
            <a:spAutoFit/>
          </a:bodyPr>
          <a:lstStyle/>
          <a:p>
            <a:pPr hangingPunct="1">
              <a:lnSpc>
                <a:spcPct val="100000"/>
              </a:lnSpc>
              <a:tabLst>
                <a:tab pos="723900" algn="l"/>
                <a:tab pos="1447800" algn="l"/>
              </a:tabLst>
            </a:pPr>
            <a:r>
              <a:rPr lang="en-US">
                <a:solidFill>
                  <a:srgbClr val="000000"/>
                </a:solidFill>
                <a:latin typeface="Arial" pitchFamily="-65" charset="0"/>
                <a:cs typeface="ＭＳ Ｐゴシック" pitchFamily="-65" charset="-128"/>
              </a:rPr>
              <a:t>Regression Cubes</a:t>
            </a:r>
          </a:p>
        </p:txBody>
      </p:sp>
      <p:pic>
        <p:nvPicPr>
          <p:cNvPr id="18442" name="Picture 9"/>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04800" y="3810000"/>
            <a:ext cx="3886200" cy="1844675"/>
          </a:xfrm>
          <a:prstGeom prst="rect">
            <a:avLst/>
          </a:prstGeom>
          <a:noFill/>
          <a:ln w="9525">
            <a:noFill/>
            <a:miter lim="800000"/>
            <a:headEnd/>
            <a:tailEnd/>
          </a:ln>
        </p:spPr>
      </p:pic>
      <p:pic>
        <p:nvPicPr>
          <p:cNvPr id="18443" name="Picture 10"/>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267200" y="3581400"/>
            <a:ext cx="4654550" cy="1976438"/>
          </a:xfrm>
          <a:prstGeom prst="rect">
            <a:avLst/>
          </a:prstGeom>
          <a:noFill/>
          <a:ln w="9525">
            <a:noFill/>
            <a:miter lim="800000"/>
            <a:headEnd/>
            <a:tailEnd/>
          </a:ln>
        </p:spPr>
      </p:pic>
      <p:sp>
        <p:nvSpPr>
          <p:cNvPr id="18444" name="AutoShape 11"/>
          <p:cNvSpPr>
            <a:spLocks noChangeArrowheads="1"/>
          </p:cNvSpPr>
          <p:nvPr/>
        </p:nvSpPr>
        <p:spPr bwMode="auto">
          <a:xfrm>
            <a:off x="396875" y="5710238"/>
            <a:ext cx="3717925" cy="365125"/>
          </a:xfrm>
          <a:custGeom>
            <a:avLst/>
            <a:gdLst>
              <a:gd name="T0" fmla="*/ 3717925 w 3717925"/>
              <a:gd name="T1" fmla="*/ 182563 h 365125"/>
              <a:gd name="T2" fmla="*/ 1858964 w 3717925"/>
              <a:gd name="T3" fmla="*/ 365125 h 365125"/>
              <a:gd name="T4" fmla="*/ 0 w 3717925"/>
              <a:gd name="T5" fmla="*/ 182563 h 365125"/>
              <a:gd name="T6" fmla="*/ 1858964 w 3717925"/>
              <a:gd name="T7" fmla="*/ 0 h 365125"/>
              <a:gd name="T8" fmla="*/ 0 60000 65536"/>
              <a:gd name="T9" fmla="*/ 0 60000 65536"/>
              <a:gd name="T10" fmla="*/ 0 60000 65536"/>
              <a:gd name="T11" fmla="*/ 0 60000 65536"/>
              <a:gd name="T12" fmla="*/ 0 w 3717925"/>
              <a:gd name="T13" fmla="*/ 0 h 365125"/>
              <a:gd name="T14" fmla="*/ 3717925 w 3717925"/>
              <a:gd name="T15" fmla="*/ 365125 h 365125"/>
            </a:gdLst>
            <a:ahLst/>
            <a:cxnLst>
              <a:cxn ang="T8">
                <a:pos x="T0" y="T1"/>
              </a:cxn>
              <a:cxn ang="T9">
                <a:pos x="T2" y="T3"/>
              </a:cxn>
              <a:cxn ang="T10">
                <a:pos x="T4" y="T5"/>
              </a:cxn>
              <a:cxn ang="T11">
                <a:pos x="T6" y="T7"/>
              </a:cxn>
            </a:cxnLst>
            <a:rect l="T12" t="T13" r="T14" b="T15"/>
            <a:pathLst>
              <a:path w="3717925" h="365125">
                <a:moveTo>
                  <a:pt x="0" y="0"/>
                </a:moveTo>
                <a:lnTo>
                  <a:pt x="10330" y="0"/>
                </a:lnTo>
                <a:lnTo>
                  <a:pt x="10330" y="1014"/>
                </a:lnTo>
                <a:lnTo>
                  <a:pt x="0" y="1014"/>
                </a:lnTo>
                <a:close/>
              </a:path>
            </a:pathLst>
          </a:custGeom>
          <a:noFill/>
          <a:ln w="9525">
            <a:noFill/>
            <a:miter lim="800000"/>
            <a:headEnd/>
            <a:tailEnd/>
          </a:ln>
        </p:spPr>
        <p:txBody>
          <a:bodyPr wrap="none" lIns="90000" tIns="45000" rIns="90000" bIns="45000">
            <a:prstTxWarp prst="textNoShape">
              <a:avLst/>
            </a:prstTxWarp>
            <a:spAutoFit/>
          </a:bodyPr>
          <a:lstStyle/>
          <a:p>
            <a:pPr hangingPunct="1">
              <a:lnSpc>
                <a:spcPct val="100000"/>
              </a:lnSpc>
              <a:tabLst>
                <a:tab pos="723900" algn="l"/>
                <a:tab pos="1447800" algn="l"/>
                <a:tab pos="2171700" algn="l"/>
                <a:tab pos="2895600" algn="l"/>
                <a:tab pos="3619500" algn="l"/>
              </a:tabLst>
            </a:pPr>
            <a:r>
              <a:rPr lang="en-US">
                <a:solidFill>
                  <a:srgbClr val="000000"/>
                </a:solidFill>
                <a:latin typeface="Arial" pitchFamily="-65" charset="0"/>
                <a:cs typeface="ＭＳ Ｐゴシック" pitchFamily="-65" charset="-128"/>
              </a:rPr>
              <a:t>Generalized Sensitivity Scatterplot </a:t>
            </a:r>
          </a:p>
        </p:txBody>
      </p:sp>
      <p:pic>
        <p:nvPicPr>
          <p:cNvPr id="18445" name="Picture 12"/>
          <p:cNvPicPr>
            <a:picLocks noChangeAspect="1" noChangeArrowheads="1"/>
          </p:cNvPicPr>
          <p:nvPr/>
        </p:nvPicPr>
        <p:blipFill>
          <a:blip r:embed="rId7"/>
          <a:srcRect/>
          <a:stretch>
            <a:fillRect/>
          </a:stretch>
        </p:blipFill>
        <p:spPr bwMode="auto">
          <a:xfrm>
            <a:off x="5715000" y="1066800"/>
            <a:ext cx="2906713" cy="2293938"/>
          </a:xfrm>
          <a:prstGeom prst="rect">
            <a:avLst/>
          </a:prstGeom>
          <a:noFill/>
          <a:ln w="9525">
            <a:noFill/>
            <a:miter lim="800000"/>
            <a:headEnd/>
            <a:tailEnd/>
          </a:ln>
        </p:spPr>
      </p:pic>
      <p:sp>
        <p:nvSpPr>
          <p:cNvPr id="18446" name="AutoShape 13"/>
          <p:cNvSpPr>
            <a:spLocks noChangeArrowheads="1"/>
          </p:cNvSpPr>
          <p:nvPr/>
        </p:nvSpPr>
        <p:spPr bwMode="auto">
          <a:xfrm>
            <a:off x="6232525" y="3368675"/>
            <a:ext cx="2576513" cy="365125"/>
          </a:xfrm>
          <a:custGeom>
            <a:avLst/>
            <a:gdLst>
              <a:gd name="T0" fmla="*/ 2576513 w 2576513"/>
              <a:gd name="T1" fmla="*/ 182563 h 365125"/>
              <a:gd name="T2" fmla="*/ 1288258 w 2576513"/>
              <a:gd name="T3" fmla="*/ 365125 h 365125"/>
              <a:gd name="T4" fmla="*/ 0 w 2576513"/>
              <a:gd name="T5" fmla="*/ 182563 h 365125"/>
              <a:gd name="T6" fmla="*/ 1288258 w 2576513"/>
              <a:gd name="T7" fmla="*/ 0 h 365125"/>
              <a:gd name="T8" fmla="*/ 0 60000 65536"/>
              <a:gd name="T9" fmla="*/ 0 60000 65536"/>
              <a:gd name="T10" fmla="*/ 0 60000 65536"/>
              <a:gd name="T11" fmla="*/ 0 60000 65536"/>
              <a:gd name="T12" fmla="*/ 0 w 2576513"/>
              <a:gd name="T13" fmla="*/ 0 h 365125"/>
              <a:gd name="T14" fmla="*/ 2576513 w 2576513"/>
              <a:gd name="T15" fmla="*/ 365125 h 365125"/>
            </a:gdLst>
            <a:ahLst/>
            <a:cxnLst>
              <a:cxn ang="T8">
                <a:pos x="T0" y="T1"/>
              </a:cxn>
              <a:cxn ang="T9">
                <a:pos x="T2" y="T3"/>
              </a:cxn>
              <a:cxn ang="T10">
                <a:pos x="T4" y="T5"/>
              </a:cxn>
              <a:cxn ang="T11">
                <a:pos x="T6" y="T7"/>
              </a:cxn>
            </a:cxnLst>
            <a:rect l="T12" t="T13" r="T14" b="T15"/>
            <a:pathLst>
              <a:path w="2576513" h="365125">
                <a:moveTo>
                  <a:pt x="0" y="0"/>
                </a:moveTo>
                <a:lnTo>
                  <a:pt x="7159" y="0"/>
                </a:lnTo>
                <a:lnTo>
                  <a:pt x="7159" y="1014"/>
                </a:lnTo>
                <a:lnTo>
                  <a:pt x="0" y="1014"/>
                </a:lnTo>
                <a:close/>
              </a:path>
            </a:pathLst>
          </a:custGeom>
          <a:noFill/>
          <a:ln w="9525">
            <a:noFill/>
            <a:miter lim="800000"/>
            <a:headEnd/>
            <a:tailEnd/>
          </a:ln>
        </p:spPr>
        <p:txBody>
          <a:bodyPr wrap="none" lIns="90000" tIns="45000" rIns="90000" bIns="45000">
            <a:prstTxWarp prst="textNoShape">
              <a:avLst/>
            </a:prstTxWarp>
            <a:spAutoFit/>
          </a:bodyPr>
          <a:lstStyle/>
          <a:p>
            <a:pPr hangingPunct="1">
              <a:lnSpc>
                <a:spcPct val="100000"/>
              </a:lnSpc>
              <a:tabLst>
                <a:tab pos="723900" algn="l"/>
                <a:tab pos="1447800" algn="l"/>
                <a:tab pos="2171700" algn="l"/>
              </a:tabLst>
            </a:pPr>
            <a:r>
              <a:rPr lang="en-US">
                <a:solidFill>
                  <a:srgbClr val="23395C"/>
                </a:solidFill>
                <a:latin typeface="Arial" pitchFamily="-65" charset="0"/>
                <a:cs typeface="ＭＳ Ｐゴシック" pitchFamily="-65" charset="-128"/>
              </a:rPr>
              <a:t>Flow-based Scatterplot </a:t>
            </a:r>
          </a:p>
        </p:txBody>
      </p:sp>
      <p:sp>
        <p:nvSpPr>
          <p:cNvPr id="18447" name="Title 3"/>
          <p:cNvSpPr>
            <a:spLocks noGrp="1"/>
          </p:cNvSpPr>
          <p:nvPr>
            <p:ph type="title"/>
          </p:nvPr>
        </p:nvSpPr>
        <p:spPr/>
        <p:txBody>
          <a:bodyPr/>
          <a:lstStyle/>
          <a:p>
            <a:pPr eaLnBrk="1" hangingPunct="1"/>
            <a:r>
              <a:rPr lang="en-US" sz="3600"/>
              <a:t>Overview of Accomplishments</a:t>
            </a:r>
          </a:p>
        </p:txBody>
      </p:sp>
      <p:sp>
        <p:nvSpPr>
          <p:cNvPr id="16" name="Rectangle 15"/>
          <p:cNvSpPr/>
          <p:nvPr/>
        </p:nvSpPr>
        <p:spPr bwMode="auto">
          <a:xfrm>
            <a:off x="152400" y="1066800"/>
            <a:ext cx="5105400" cy="2667000"/>
          </a:xfrm>
          <a:prstGeom prst="rect">
            <a:avLst/>
          </a:prstGeom>
          <a:solidFill>
            <a:schemeClr val="lt1">
              <a:alpha val="75000"/>
            </a:schemeClr>
          </a:solidFill>
          <a:ln>
            <a:noFill/>
            <a:headEnd type="none" w="med" len="med"/>
            <a:tailEnd type="none" w="med" len="med"/>
          </a:ln>
          <a:extLst>
            <a:ext uri="{AF507438-7753-43e0-B8FC-AC1667EBCBE1}"/>
          </a:extLst>
        </p:spPr>
        <p:style>
          <a:lnRef idx="2">
            <a:schemeClr val="accent1"/>
          </a:lnRef>
          <a:fillRef idx="1">
            <a:schemeClr val="lt1"/>
          </a:fillRef>
          <a:effectRef idx="0">
            <a:schemeClr val="accent1"/>
          </a:effectRef>
          <a:fontRef idx="minor">
            <a:schemeClr val="dk1"/>
          </a:fontRef>
        </p:style>
        <p:txBody>
          <a:bodyPr anchor="ctr">
            <a:prstTxWarp prst="textNoShape">
              <a:avLst/>
            </a:prstTxWarp>
          </a:bodyPr>
          <a:lstStyle/>
          <a:p>
            <a:pPr algn="ctr">
              <a:buFont typeface="Times New Roman" pitchFamily="-1" charset="0"/>
              <a:buNone/>
              <a:defRPr/>
            </a:pPr>
            <a:endParaRPr lang="en-US" sz="2600">
              <a:solidFill>
                <a:srgbClr val="000000"/>
              </a:solidFill>
              <a:latin typeface="DejaVu Sans" charset="0"/>
              <a:cs typeface="ＭＳ Ｐゴシック" pitchFamily="-1" charset="-128"/>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0482" name="AutoShape 1"/>
          <p:cNvSpPr>
            <a:spLocks noChangeArrowheads="1"/>
          </p:cNvSpPr>
          <p:nvPr/>
        </p:nvSpPr>
        <p:spPr bwMode="auto">
          <a:xfrm>
            <a:off x="-457200" y="5684838"/>
            <a:ext cx="9966325" cy="1173162"/>
          </a:xfrm>
          <a:custGeom>
            <a:avLst/>
            <a:gdLst>
              <a:gd name="T0" fmla="*/ 9966325 w 9966325"/>
              <a:gd name="T1" fmla="*/ 586581 h 1173162"/>
              <a:gd name="T2" fmla="*/ 4983162 w 9966325"/>
              <a:gd name="T3" fmla="*/ 1173162 h 1173162"/>
              <a:gd name="T4" fmla="*/ 0 w 9966325"/>
              <a:gd name="T5" fmla="*/ 586581 h 1173162"/>
              <a:gd name="T6" fmla="*/ 4983162 w 9966325"/>
              <a:gd name="T7" fmla="*/ 0 h 1173162"/>
              <a:gd name="T8" fmla="*/ 0 60000 65536"/>
              <a:gd name="T9" fmla="*/ 0 60000 65536"/>
              <a:gd name="T10" fmla="*/ 0 60000 65536"/>
              <a:gd name="T11" fmla="*/ 0 60000 65536"/>
              <a:gd name="T12" fmla="*/ 0 w 9966325"/>
              <a:gd name="T13" fmla="*/ 0 h 1173162"/>
              <a:gd name="T14" fmla="*/ 9966325 w 9966325"/>
              <a:gd name="T15" fmla="*/ 1173162 h 1173162"/>
            </a:gdLst>
            <a:ahLst/>
            <a:cxnLst>
              <a:cxn ang="T8">
                <a:pos x="T0" y="T1"/>
              </a:cxn>
              <a:cxn ang="T9">
                <a:pos x="T2" y="T3"/>
              </a:cxn>
              <a:cxn ang="T10">
                <a:pos x="T4" y="T5"/>
              </a:cxn>
              <a:cxn ang="T11">
                <a:pos x="T6" y="T7"/>
              </a:cxn>
            </a:cxnLst>
            <a:rect l="T12" t="T13" r="T14" b="T15"/>
            <a:pathLst>
              <a:path w="9966325" h="1173162">
                <a:moveTo>
                  <a:pt x="0" y="0"/>
                </a:moveTo>
                <a:lnTo>
                  <a:pt x="27687" y="0"/>
                </a:lnTo>
                <a:lnTo>
                  <a:pt x="27687" y="3260"/>
                </a:lnTo>
                <a:lnTo>
                  <a:pt x="0" y="3260"/>
                </a:lnTo>
                <a:close/>
              </a:path>
            </a:pathLst>
          </a:custGeom>
          <a:solidFill>
            <a:srgbClr val="FFFFFF"/>
          </a:solidFill>
          <a:ln w="9525">
            <a:noFill/>
            <a:miter lim="800000"/>
            <a:headEnd/>
            <a:tailEnd/>
          </a:ln>
        </p:spPr>
        <p:txBody>
          <a:bodyPr wrap="none" anchor="ctr">
            <a:prstTxWarp prst="textNoShape">
              <a:avLst/>
            </a:prstTxWarp>
          </a:bodyPr>
          <a:lstStyle/>
          <a:p>
            <a:endParaRPr lang="en-US">
              <a:cs typeface="ＭＳ Ｐゴシック" pitchFamily="-65" charset="-128"/>
            </a:endParaRPr>
          </a:p>
        </p:txBody>
      </p:sp>
      <p:sp>
        <p:nvSpPr>
          <p:cNvPr id="20483" name="AutoShape 2"/>
          <p:cNvSpPr>
            <a:spLocks noChangeArrowheads="1"/>
          </p:cNvSpPr>
          <p:nvPr/>
        </p:nvSpPr>
        <p:spPr bwMode="auto">
          <a:xfrm>
            <a:off x="-92075" y="1241425"/>
            <a:ext cx="9326563" cy="808038"/>
          </a:xfrm>
          <a:custGeom>
            <a:avLst/>
            <a:gdLst>
              <a:gd name="T0" fmla="*/ 9326563 w 9326563"/>
              <a:gd name="T1" fmla="*/ 404019 h 808038"/>
              <a:gd name="T2" fmla="*/ 4663282 w 9326563"/>
              <a:gd name="T3" fmla="*/ 808038 h 808038"/>
              <a:gd name="T4" fmla="*/ 0 w 9326563"/>
              <a:gd name="T5" fmla="*/ 404019 h 808038"/>
              <a:gd name="T6" fmla="*/ 4663282 w 9326563"/>
              <a:gd name="T7" fmla="*/ 0 h 808038"/>
              <a:gd name="T8" fmla="*/ 0 60000 65536"/>
              <a:gd name="T9" fmla="*/ 0 60000 65536"/>
              <a:gd name="T10" fmla="*/ 0 60000 65536"/>
              <a:gd name="T11" fmla="*/ 0 60000 65536"/>
              <a:gd name="T12" fmla="*/ 0 w 9326563"/>
              <a:gd name="T13" fmla="*/ 0 h 808038"/>
              <a:gd name="T14" fmla="*/ 9326563 w 9326563"/>
              <a:gd name="T15" fmla="*/ 808038 h 808038"/>
            </a:gdLst>
            <a:ahLst/>
            <a:cxnLst>
              <a:cxn ang="T8">
                <a:pos x="T0" y="T1"/>
              </a:cxn>
              <a:cxn ang="T9">
                <a:pos x="T2" y="T3"/>
              </a:cxn>
              <a:cxn ang="T10">
                <a:pos x="T4" y="T5"/>
              </a:cxn>
              <a:cxn ang="T11">
                <a:pos x="T6" y="T7"/>
              </a:cxn>
            </a:cxnLst>
            <a:rect l="T12" t="T13" r="T14" b="T15"/>
            <a:pathLst>
              <a:path w="9326563" h="808038">
                <a:moveTo>
                  <a:pt x="0" y="0"/>
                </a:moveTo>
                <a:lnTo>
                  <a:pt x="25906" y="0"/>
                </a:lnTo>
                <a:lnTo>
                  <a:pt x="25906" y="2244"/>
                </a:lnTo>
                <a:lnTo>
                  <a:pt x="0" y="2244"/>
                </a:lnTo>
                <a:close/>
              </a:path>
            </a:pathLst>
          </a:custGeom>
          <a:solidFill>
            <a:srgbClr val="FFFFFF"/>
          </a:solidFill>
          <a:ln w="9525">
            <a:noFill/>
            <a:miter lim="800000"/>
            <a:headEnd/>
            <a:tailEnd/>
          </a:ln>
        </p:spPr>
        <p:txBody>
          <a:bodyPr wrap="none" anchor="ctr">
            <a:prstTxWarp prst="textNoShape">
              <a:avLst/>
            </a:prstTxWarp>
          </a:bodyPr>
          <a:lstStyle/>
          <a:p>
            <a:endParaRPr lang="en-US">
              <a:cs typeface="ＭＳ Ｐゴシック" pitchFamily="-65" charset="-128"/>
            </a:endParaRPr>
          </a:p>
        </p:txBody>
      </p:sp>
      <p:sp>
        <p:nvSpPr>
          <p:cNvPr id="20484" name="Title 1"/>
          <p:cNvSpPr>
            <a:spLocks noGrp="1"/>
          </p:cNvSpPr>
          <p:nvPr>
            <p:ph type="title"/>
          </p:nvPr>
        </p:nvSpPr>
        <p:spPr>
          <a:xfrm>
            <a:off x="457200" y="0"/>
            <a:ext cx="8229600" cy="1143000"/>
          </a:xfrm>
        </p:spPr>
        <p:txBody>
          <a:bodyPr/>
          <a:lstStyle/>
          <a:p>
            <a:pPr eaLnBrk="1" hangingPunct="1"/>
            <a:r>
              <a:rPr lang="en-US"/>
              <a:t>Flow-based Scatterplots</a:t>
            </a:r>
          </a:p>
        </p:txBody>
      </p:sp>
      <p:sp>
        <p:nvSpPr>
          <p:cNvPr id="20485" name="AutoShape 2"/>
          <p:cNvSpPr>
            <a:spLocks noChangeArrowheads="1"/>
          </p:cNvSpPr>
          <p:nvPr/>
        </p:nvSpPr>
        <p:spPr bwMode="auto">
          <a:xfrm>
            <a:off x="-92075" y="1241425"/>
            <a:ext cx="9326563" cy="808038"/>
          </a:xfrm>
          <a:custGeom>
            <a:avLst/>
            <a:gdLst>
              <a:gd name="T0" fmla="*/ 9326563 w 9326563"/>
              <a:gd name="T1" fmla="*/ 404019 h 808038"/>
              <a:gd name="T2" fmla="*/ 4663282 w 9326563"/>
              <a:gd name="T3" fmla="*/ 808038 h 808038"/>
              <a:gd name="T4" fmla="*/ 0 w 9326563"/>
              <a:gd name="T5" fmla="*/ 404019 h 808038"/>
              <a:gd name="T6" fmla="*/ 4663282 w 9326563"/>
              <a:gd name="T7" fmla="*/ 0 h 808038"/>
              <a:gd name="T8" fmla="*/ 0 60000 65536"/>
              <a:gd name="T9" fmla="*/ 0 60000 65536"/>
              <a:gd name="T10" fmla="*/ 0 60000 65536"/>
              <a:gd name="T11" fmla="*/ 0 60000 65536"/>
              <a:gd name="T12" fmla="*/ 0 w 9326563"/>
              <a:gd name="T13" fmla="*/ 0 h 808038"/>
              <a:gd name="T14" fmla="*/ 9326563 w 9326563"/>
              <a:gd name="T15" fmla="*/ 808038 h 808038"/>
            </a:gdLst>
            <a:ahLst/>
            <a:cxnLst>
              <a:cxn ang="T8">
                <a:pos x="T0" y="T1"/>
              </a:cxn>
              <a:cxn ang="T9">
                <a:pos x="T2" y="T3"/>
              </a:cxn>
              <a:cxn ang="T10">
                <a:pos x="T4" y="T5"/>
              </a:cxn>
              <a:cxn ang="T11">
                <a:pos x="T6" y="T7"/>
              </a:cxn>
            </a:cxnLst>
            <a:rect l="T12" t="T13" r="T14" b="T15"/>
            <a:pathLst>
              <a:path w="9326563" h="808038">
                <a:moveTo>
                  <a:pt x="0" y="0"/>
                </a:moveTo>
                <a:lnTo>
                  <a:pt x="25906" y="0"/>
                </a:lnTo>
                <a:lnTo>
                  <a:pt x="25906" y="2244"/>
                </a:lnTo>
                <a:lnTo>
                  <a:pt x="0" y="2244"/>
                </a:lnTo>
                <a:lnTo>
                  <a:pt x="0" y="0"/>
                </a:lnTo>
                <a:close/>
              </a:path>
            </a:pathLst>
          </a:custGeom>
          <a:solidFill>
            <a:srgbClr val="FFFFFF"/>
          </a:solidFill>
          <a:ln w="9525">
            <a:noFill/>
            <a:round/>
            <a:headEnd/>
            <a:tailEnd/>
          </a:ln>
        </p:spPr>
        <p:txBody>
          <a:bodyPr wrap="none" anchor="ctr">
            <a:prstTxWarp prst="textNoShape">
              <a:avLst/>
            </a:prstTxWarp>
          </a:bodyPr>
          <a:lstStyle/>
          <a:p>
            <a:endParaRPr lang="en-US">
              <a:cs typeface="ＭＳ Ｐゴシック" pitchFamily="-65" charset="-128"/>
            </a:endParaRPr>
          </a:p>
        </p:txBody>
      </p:sp>
      <p:sp>
        <p:nvSpPr>
          <p:cNvPr id="20486" name="AutoShape 4"/>
          <p:cNvSpPr>
            <a:spLocks noChangeArrowheads="1"/>
          </p:cNvSpPr>
          <p:nvPr/>
        </p:nvSpPr>
        <p:spPr bwMode="auto">
          <a:xfrm>
            <a:off x="228600" y="1163638"/>
            <a:ext cx="8380413" cy="4648200"/>
          </a:xfrm>
          <a:custGeom>
            <a:avLst/>
            <a:gdLst>
              <a:gd name="T0" fmla="*/ 8380413 w 8380413"/>
              <a:gd name="T1" fmla="*/ 2324100 h 4648200"/>
              <a:gd name="T2" fmla="*/ 4190207 w 8380413"/>
              <a:gd name="T3" fmla="*/ 4648200 h 4648200"/>
              <a:gd name="T4" fmla="*/ 0 w 8380413"/>
              <a:gd name="T5" fmla="*/ 2324100 h 4648200"/>
              <a:gd name="T6" fmla="*/ 4190207 w 8380413"/>
              <a:gd name="T7" fmla="*/ 0 h 4648200"/>
              <a:gd name="T8" fmla="*/ 0 60000 65536"/>
              <a:gd name="T9" fmla="*/ 0 60000 65536"/>
              <a:gd name="T10" fmla="*/ 0 60000 65536"/>
              <a:gd name="T11" fmla="*/ 0 60000 65536"/>
              <a:gd name="T12" fmla="*/ 0 w 8380413"/>
              <a:gd name="T13" fmla="*/ 0 h 4648200"/>
              <a:gd name="T14" fmla="*/ 8380413 w 8380413"/>
              <a:gd name="T15" fmla="*/ 4648200 h 4648200"/>
            </a:gdLst>
            <a:ahLst/>
            <a:cxnLst>
              <a:cxn ang="T8">
                <a:pos x="T0" y="T1"/>
              </a:cxn>
              <a:cxn ang="T9">
                <a:pos x="T2" y="T3"/>
              </a:cxn>
              <a:cxn ang="T10">
                <a:pos x="T4" y="T5"/>
              </a:cxn>
              <a:cxn ang="T11">
                <a:pos x="T6" y="T7"/>
              </a:cxn>
            </a:cxnLst>
            <a:rect l="T12" t="T13" r="T14" b="T15"/>
            <a:pathLst>
              <a:path w="8380413" h="4648200">
                <a:moveTo>
                  <a:pt x="0" y="0"/>
                </a:moveTo>
                <a:lnTo>
                  <a:pt x="23282" y="0"/>
                </a:lnTo>
                <a:lnTo>
                  <a:pt x="23282" y="12911"/>
                </a:lnTo>
                <a:lnTo>
                  <a:pt x="0" y="12911"/>
                </a:lnTo>
                <a:lnTo>
                  <a:pt x="0" y="0"/>
                </a:lnTo>
                <a:close/>
              </a:path>
            </a:pathLst>
          </a:custGeom>
          <a:noFill/>
          <a:ln w="9525">
            <a:noFill/>
            <a:round/>
            <a:headEnd/>
            <a:tailEnd/>
          </a:ln>
        </p:spPr>
        <p:txBody>
          <a:bodyPr wrap="none" anchor="ctr">
            <a:prstTxWarp prst="textNoShape">
              <a:avLst/>
            </a:prstTxWarp>
          </a:bodyPr>
          <a:lstStyle/>
          <a:p>
            <a:endParaRPr lang="en-US">
              <a:cs typeface="ＭＳ Ｐゴシック" pitchFamily="-65" charset="-128"/>
            </a:endParaRPr>
          </a:p>
        </p:txBody>
      </p:sp>
      <p:sp>
        <p:nvSpPr>
          <p:cNvPr id="20487" name="AutoShape 6"/>
          <p:cNvSpPr>
            <a:spLocks noChangeArrowheads="1"/>
          </p:cNvSpPr>
          <p:nvPr/>
        </p:nvSpPr>
        <p:spPr bwMode="auto">
          <a:xfrm>
            <a:off x="457200" y="989013"/>
            <a:ext cx="8229600" cy="4160837"/>
          </a:xfrm>
          <a:custGeom>
            <a:avLst/>
            <a:gdLst>
              <a:gd name="T0" fmla="*/ 8229600 w 8229600"/>
              <a:gd name="T1" fmla="*/ 2080419 h 4160838"/>
              <a:gd name="T2" fmla="*/ 4114800 w 8229600"/>
              <a:gd name="T3" fmla="*/ 4160830 h 4160838"/>
              <a:gd name="T4" fmla="*/ 0 w 8229600"/>
              <a:gd name="T5" fmla="*/ 2080419 h 4160838"/>
              <a:gd name="T6" fmla="*/ 4114800 w 8229600"/>
              <a:gd name="T7" fmla="*/ 0 h 4160838"/>
              <a:gd name="T8" fmla="*/ 0 60000 65536"/>
              <a:gd name="T9" fmla="*/ 0 60000 65536"/>
              <a:gd name="T10" fmla="*/ 0 60000 65536"/>
              <a:gd name="T11" fmla="*/ 0 60000 65536"/>
              <a:gd name="T12" fmla="*/ 0 w 8229600"/>
              <a:gd name="T13" fmla="*/ 0 h 4160838"/>
              <a:gd name="T14" fmla="*/ 8229600 w 8229600"/>
              <a:gd name="T15" fmla="*/ 4160838 h 4160838"/>
            </a:gdLst>
            <a:ahLst/>
            <a:cxnLst>
              <a:cxn ang="T8">
                <a:pos x="T0" y="T1"/>
              </a:cxn>
              <a:cxn ang="T9">
                <a:pos x="T2" y="T3"/>
              </a:cxn>
              <a:cxn ang="T10">
                <a:pos x="T4" y="T5"/>
              </a:cxn>
              <a:cxn ang="T11">
                <a:pos x="T6" y="T7"/>
              </a:cxn>
            </a:cxnLst>
            <a:rect l="T12" t="T13" r="T14" b="T15"/>
            <a:pathLst>
              <a:path w="8229600" h="4160838">
                <a:moveTo>
                  <a:pt x="0" y="0"/>
                </a:moveTo>
                <a:lnTo>
                  <a:pt x="22859" y="0"/>
                </a:lnTo>
                <a:lnTo>
                  <a:pt x="22859" y="11557"/>
                </a:lnTo>
                <a:lnTo>
                  <a:pt x="0" y="11557"/>
                </a:lnTo>
                <a:lnTo>
                  <a:pt x="0" y="0"/>
                </a:lnTo>
                <a:close/>
              </a:path>
            </a:pathLst>
          </a:custGeom>
          <a:noFill/>
          <a:ln w="9525">
            <a:noFill/>
            <a:miter lim="800000"/>
            <a:headEnd/>
            <a:tailEnd/>
          </a:ln>
        </p:spPr>
        <p:txBody>
          <a:bodyPr lIns="90000" tIns="91440" rIns="90000" bIns="91440">
            <a:prstTxWarp prst="textNoShape">
              <a:avLst/>
            </a:prstTxWarp>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000">
                <a:solidFill>
                  <a:srgbClr val="51535D"/>
                </a:solidFill>
                <a:latin typeface="Georgia" pitchFamily="-65" charset="0"/>
                <a:cs typeface="ＭＳ Ｐゴシック" pitchFamily="-65" charset="-128"/>
              </a:rPr>
              <a:t> </a:t>
            </a:r>
          </a:p>
        </p:txBody>
      </p:sp>
      <p:sp>
        <p:nvSpPr>
          <p:cNvPr id="20488" name="AutoShape 9"/>
          <p:cNvSpPr>
            <a:spLocks noChangeArrowheads="1"/>
          </p:cNvSpPr>
          <p:nvPr/>
        </p:nvSpPr>
        <p:spPr bwMode="auto">
          <a:xfrm>
            <a:off x="6477000" y="5638800"/>
            <a:ext cx="2047875" cy="363538"/>
          </a:xfrm>
          <a:custGeom>
            <a:avLst/>
            <a:gdLst>
              <a:gd name="T0" fmla="*/ 2047875 w 2047875"/>
              <a:gd name="T1" fmla="*/ 181769 h 363538"/>
              <a:gd name="T2" fmla="*/ 1023938 w 2047875"/>
              <a:gd name="T3" fmla="*/ 363538 h 363538"/>
              <a:gd name="T4" fmla="*/ 0 w 2047875"/>
              <a:gd name="T5" fmla="*/ 181769 h 363538"/>
              <a:gd name="T6" fmla="*/ 1023938 w 2047875"/>
              <a:gd name="T7" fmla="*/ 0 h 363538"/>
              <a:gd name="T8" fmla="*/ 0 60000 65536"/>
              <a:gd name="T9" fmla="*/ 0 60000 65536"/>
              <a:gd name="T10" fmla="*/ 0 60000 65536"/>
              <a:gd name="T11" fmla="*/ 0 60000 65536"/>
              <a:gd name="T12" fmla="*/ 0 w 2047875"/>
              <a:gd name="T13" fmla="*/ 0 h 363538"/>
              <a:gd name="T14" fmla="*/ 2047875 w 2047875"/>
              <a:gd name="T15" fmla="*/ 363538 h 363538"/>
            </a:gdLst>
            <a:ahLst/>
            <a:cxnLst>
              <a:cxn ang="T8">
                <a:pos x="T0" y="T1"/>
              </a:cxn>
              <a:cxn ang="T9">
                <a:pos x="T2" y="T3"/>
              </a:cxn>
              <a:cxn ang="T10">
                <a:pos x="T4" y="T5"/>
              </a:cxn>
              <a:cxn ang="T11">
                <a:pos x="T6" y="T7"/>
              </a:cxn>
            </a:cxnLst>
            <a:rect l="T12" t="T13" r="T14" b="T15"/>
            <a:pathLst>
              <a:path w="2047875" h="363538">
                <a:moveTo>
                  <a:pt x="0" y="0"/>
                </a:moveTo>
                <a:lnTo>
                  <a:pt x="5688" y="0"/>
                </a:lnTo>
                <a:lnTo>
                  <a:pt x="5688" y="1013"/>
                </a:lnTo>
                <a:lnTo>
                  <a:pt x="0" y="1013"/>
                </a:lnTo>
                <a:lnTo>
                  <a:pt x="0" y="0"/>
                </a:lnTo>
                <a:close/>
              </a:path>
            </a:pathLst>
          </a:custGeom>
          <a:noFill/>
          <a:ln w="9525">
            <a:noFill/>
            <a:miter lim="800000"/>
            <a:headEnd/>
            <a:tailEnd/>
          </a:ln>
        </p:spPr>
        <p:txBody>
          <a:bodyPr wrap="none" lIns="90000" tIns="45000" rIns="90000" bIns="45000">
            <a:prstTxWarp prst="textNoShape">
              <a:avLst/>
            </a:prstTxWarp>
          </a:bodyPr>
          <a:lstStyle/>
          <a:p>
            <a:pPr hangingPunct="1">
              <a:lnSpc>
                <a:spcPct val="100000"/>
              </a:lnSpc>
              <a:tabLst>
                <a:tab pos="723900" algn="l"/>
                <a:tab pos="1447800" algn="l"/>
              </a:tabLst>
            </a:pPr>
            <a:r>
              <a:rPr lang="en-US" b="1">
                <a:solidFill>
                  <a:srgbClr val="000000"/>
                </a:solidFill>
                <a:latin typeface="Arial" pitchFamily="-65" charset="0"/>
                <a:cs typeface="ＭＳ Ｐゴシック" pitchFamily="-65" charset="-128"/>
              </a:rPr>
              <a:t>Rank Projections</a:t>
            </a:r>
          </a:p>
        </p:txBody>
      </p:sp>
      <p:sp>
        <p:nvSpPr>
          <p:cNvPr id="20489" name="AutoShape 10"/>
          <p:cNvSpPr>
            <a:spLocks noChangeArrowheads="1"/>
          </p:cNvSpPr>
          <p:nvPr/>
        </p:nvSpPr>
        <p:spPr bwMode="auto">
          <a:xfrm>
            <a:off x="2316162" y="3171825"/>
            <a:ext cx="2320925" cy="236538"/>
          </a:xfrm>
          <a:custGeom>
            <a:avLst/>
            <a:gdLst>
              <a:gd name="T0" fmla="*/ 2320925 w 2320925"/>
              <a:gd name="T1" fmla="*/ 118277 h 236537"/>
              <a:gd name="T2" fmla="*/ 1160464 w 2320925"/>
              <a:gd name="T3" fmla="*/ 236545 h 236537"/>
              <a:gd name="T4" fmla="*/ 0 w 2320925"/>
              <a:gd name="T5" fmla="*/ 118277 h 236537"/>
              <a:gd name="T6" fmla="*/ 1160464 w 2320925"/>
              <a:gd name="T7" fmla="*/ 0 h 236537"/>
              <a:gd name="T8" fmla="*/ 0 60000 65536"/>
              <a:gd name="T9" fmla="*/ 0 60000 65536"/>
              <a:gd name="T10" fmla="*/ 0 60000 65536"/>
              <a:gd name="T11" fmla="*/ 0 60000 65536"/>
              <a:gd name="T12" fmla="*/ 0 w 2320925"/>
              <a:gd name="T13" fmla="*/ 0 h 236537"/>
              <a:gd name="T14" fmla="*/ 2320925 w 2320925"/>
              <a:gd name="T15" fmla="*/ 236537 h 236537"/>
            </a:gdLst>
            <a:ahLst/>
            <a:cxnLst>
              <a:cxn ang="T8">
                <a:pos x="T0" y="T1"/>
              </a:cxn>
              <a:cxn ang="T9">
                <a:pos x="T2" y="T3"/>
              </a:cxn>
              <a:cxn ang="T10">
                <a:pos x="T4" y="T5"/>
              </a:cxn>
              <a:cxn ang="T11">
                <a:pos x="T6" y="T7"/>
              </a:cxn>
            </a:cxnLst>
            <a:rect l="T12" t="T13" r="T14" b="T15"/>
            <a:pathLst>
              <a:path w="2320925" h="236537">
                <a:moveTo>
                  <a:pt x="0" y="0"/>
                </a:moveTo>
                <a:lnTo>
                  <a:pt x="6446" y="0"/>
                </a:lnTo>
                <a:lnTo>
                  <a:pt x="6446" y="656"/>
                </a:lnTo>
                <a:lnTo>
                  <a:pt x="0" y="656"/>
                </a:lnTo>
                <a:lnTo>
                  <a:pt x="0" y="0"/>
                </a:lnTo>
                <a:close/>
              </a:path>
            </a:pathLst>
          </a:custGeom>
          <a:solidFill>
            <a:srgbClr val="FFFFFF"/>
          </a:solidFill>
          <a:ln w="9525">
            <a:noFill/>
            <a:round/>
            <a:headEnd/>
            <a:tailEnd/>
          </a:ln>
        </p:spPr>
        <p:txBody>
          <a:bodyPr wrap="none" anchor="ctr">
            <a:prstTxWarp prst="textNoShape">
              <a:avLst/>
            </a:prstTxWarp>
          </a:bodyPr>
          <a:lstStyle/>
          <a:p>
            <a:endParaRPr lang="en-US">
              <a:cs typeface="ＭＳ Ｐゴシック" pitchFamily="-65" charset="-128"/>
            </a:endParaRPr>
          </a:p>
        </p:txBody>
      </p:sp>
      <p:pic>
        <p:nvPicPr>
          <p:cNvPr id="20490" name="Picture 11"/>
          <p:cNvPicPr>
            <a:picLocks noChangeAspect="1" noChangeArrowheads="1"/>
          </p:cNvPicPr>
          <p:nvPr/>
        </p:nvPicPr>
        <p:blipFill>
          <a:blip r:embed="rId3"/>
          <a:srcRect/>
          <a:stretch>
            <a:fillRect/>
          </a:stretch>
        </p:blipFill>
        <p:spPr bwMode="auto">
          <a:xfrm>
            <a:off x="342900" y="3505200"/>
            <a:ext cx="2171700" cy="2159000"/>
          </a:xfrm>
          <a:prstGeom prst="rect">
            <a:avLst/>
          </a:prstGeom>
          <a:noFill/>
          <a:ln w="9525">
            <a:noFill/>
            <a:miter lim="800000"/>
            <a:headEnd/>
            <a:tailEnd/>
          </a:ln>
        </p:spPr>
      </p:pic>
      <p:pic>
        <p:nvPicPr>
          <p:cNvPr id="20491" name="Picture 12"/>
          <p:cNvPicPr>
            <a:picLocks noChangeAspect="1" noChangeArrowheads="1"/>
          </p:cNvPicPr>
          <p:nvPr/>
        </p:nvPicPr>
        <p:blipFill>
          <a:blip r:embed="rId4"/>
          <a:srcRect/>
          <a:stretch>
            <a:fillRect/>
          </a:stretch>
        </p:blipFill>
        <p:spPr bwMode="auto">
          <a:xfrm>
            <a:off x="2835275" y="3429000"/>
            <a:ext cx="2574925" cy="2262188"/>
          </a:xfrm>
          <a:prstGeom prst="rect">
            <a:avLst/>
          </a:prstGeom>
          <a:noFill/>
          <a:ln w="9525">
            <a:noFill/>
            <a:miter lim="800000"/>
            <a:headEnd/>
            <a:tailEnd/>
          </a:ln>
        </p:spPr>
      </p:pic>
      <p:sp>
        <p:nvSpPr>
          <p:cNvPr id="20492" name="AutoShape 13"/>
          <p:cNvSpPr>
            <a:spLocks noChangeArrowheads="1"/>
          </p:cNvSpPr>
          <p:nvPr/>
        </p:nvSpPr>
        <p:spPr bwMode="auto">
          <a:xfrm>
            <a:off x="2895600" y="5638800"/>
            <a:ext cx="2406650" cy="363538"/>
          </a:xfrm>
          <a:custGeom>
            <a:avLst/>
            <a:gdLst>
              <a:gd name="T0" fmla="*/ 2406650 w 2406650"/>
              <a:gd name="T1" fmla="*/ 181776 h 363537"/>
              <a:gd name="T2" fmla="*/ 1203325 w 2406650"/>
              <a:gd name="T3" fmla="*/ 363544 h 363537"/>
              <a:gd name="T4" fmla="*/ 0 w 2406650"/>
              <a:gd name="T5" fmla="*/ 181776 h 363537"/>
              <a:gd name="T6" fmla="*/ 1203325 w 2406650"/>
              <a:gd name="T7" fmla="*/ 0 h 363537"/>
              <a:gd name="T8" fmla="*/ 0 60000 65536"/>
              <a:gd name="T9" fmla="*/ 0 60000 65536"/>
              <a:gd name="T10" fmla="*/ 0 60000 65536"/>
              <a:gd name="T11" fmla="*/ 0 60000 65536"/>
              <a:gd name="T12" fmla="*/ 0 w 2406650"/>
              <a:gd name="T13" fmla="*/ 0 h 363537"/>
              <a:gd name="T14" fmla="*/ 2406650 w 2406650"/>
              <a:gd name="T15" fmla="*/ 363537 h 363537"/>
            </a:gdLst>
            <a:ahLst/>
            <a:cxnLst>
              <a:cxn ang="T8">
                <a:pos x="T0" y="T1"/>
              </a:cxn>
              <a:cxn ang="T9">
                <a:pos x="T2" y="T3"/>
              </a:cxn>
              <a:cxn ang="T10">
                <a:pos x="T4" y="T5"/>
              </a:cxn>
              <a:cxn ang="T11">
                <a:pos x="T6" y="T7"/>
              </a:cxn>
            </a:cxnLst>
            <a:rect l="T12" t="T13" r="T14" b="T15"/>
            <a:pathLst>
              <a:path w="2406650" h="363537">
                <a:moveTo>
                  <a:pt x="0" y="0"/>
                </a:moveTo>
                <a:lnTo>
                  <a:pt x="6684" y="0"/>
                </a:lnTo>
                <a:lnTo>
                  <a:pt x="6684" y="1013"/>
                </a:lnTo>
                <a:lnTo>
                  <a:pt x="0" y="1013"/>
                </a:lnTo>
                <a:lnTo>
                  <a:pt x="0" y="0"/>
                </a:lnTo>
                <a:close/>
              </a:path>
            </a:pathLst>
          </a:custGeom>
          <a:noFill/>
          <a:ln w="9525">
            <a:noFill/>
            <a:miter lim="800000"/>
            <a:headEnd/>
            <a:tailEnd/>
          </a:ln>
        </p:spPr>
        <p:txBody>
          <a:bodyPr wrap="none" lIns="90000" tIns="45000" rIns="90000" bIns="45000">
            <a:prstTxWarp prst="textNoShape">
              <a:avLst/>
            </a:prstTxWarp>
          </a:bodyPr>
          <a:lstStyle/>
          <a:p>
            <a:pPr hangingPunct="1">
              <a:lnSpc>
                <a:spcPct val="100000"/>
              </a:lnSpc>
              <a:tabLst>
                <a:tab pos="723900" algn="l"/>
                <a:tab pos="1447800" algn="l"/>
                <a:tab pos="2171700" algn="l"/>
              </a:tabLst>
            </a:pPr>
            <a:r>
              <a:rPr lang="en-US" b="1">
                <a:solidFill>
                  <a:srgbClr val="000000"/>
                </a:solidFill>
                <a:latin typeface="Arial" pitchFamily="-65" charset="0"/>
                <a:cs typeface="ＭＳ Ｐゴシック" pitchFamily="-65" charset="-128"/>
              </a:rPr>
              <a:t>Cluster by flow lines</a:t>
            </a:r>
          </a:p>
        </p:txBody>
      </p:sp>
      <p:sp>
        <p:nvSpPr>
          <p:cNvPr id="20493" name="AutoShape 14"/>
          <p:cNvSpPr>
            <a:spLocks noChangeArrowheads="1"/>
          </p:cNvSpPr>
          <p:nvPr/>
        </p:nvSpPr>
        <p:spPr bwMode="auto">
          <a:xfrm>
            <a:off x="377825" y="3051175"/>
            <a:ext cx="6784975" cy="301625"/>
          </a:xfrm>
          <a:custGeom>
            <a:avLst/>
            <a:gdLst>
              <a:gd name="T0" fmla="*/ 6784975 w 6784975"/>
              <a:gd name="T1" fmla="*/ 150813 h 301625"/>
              <a:gd name="T2" fmla="*/ 3392490 w 6784975"/>
              <a:gd name="T3" fmla="*/ 301625 h 301625"/>
              <a:gd name="T4" fmla="*/ 0 w 6784975"/>
              <a:gd name="T5" fmla="*/ 150813 h 301625"/>
              <a:gd name="T6" fmla="*/ 3392490 w 6784975"/>
              <a:gd name="T7" fmla="*/ 0 h 301625"/>
              <a:gd name="T8" fmla="*/ 0 60000 65536"/>
              <a:gd name="T9" fmla="*/ 0 60000 65536"/>
              <a:gd name="T10" fmla="*/ 0 60000 65536"/>
              <a:gd name="T11" fmla="*/ 0 60000 65536"/>
              <a:gd name="T12" fmla="*/ 0 w 6784975"/>
              <a:gd name="T13" fmla="*/ 0 h 301625"/>
              <a:gd name="T14" fmla="*/ 6784975 w 6784975"/>
              <a:gd name="T15" fmla="*/ 301625 h 301625"/>
            </a:gdLst>
            <a:ahLst/>
            <a:cxnLst>
              <a:cxn ang="T8">
                <a:pos x="T0" y="T1"/>
              </a:cxn>
              <a:cxn ang="T9">
                <a:pos x="T2" y="T3"/>
              </a:cxn>
              <a:cxn ang="T10">
                <a:pos x="T4" y="T5"/>
              </a:cxn>
              <a:cxn ang="T11">
                <a:pos x="T6" y="T7"/>
              </a:cxn>
            </a:cxnLst>
            <a:rect l="T12" t="T13" r="T14" b="T15"/>
            <a:pathLst>
              <a:path w="6784975" h="301625">
                <a:moveTo>
                  <a:pt x="0" y="0"/>
                </a:moveTo>
                <a:lnTo>
                  <a:pt x="18846" y="0"/>
                </a:lnTo>
                <a:lnTo>
                  <a:pt x="18846" y="841"/>
                </a:lnTo>
                <a:lnTo>
                  <a:pt x="0" y="841"/>
                </a:lnTo>
                <a:lnTo>
                  <a:pt x="0" y="0"/>
                </a:lnTo>
                <a:close/>
              </a:path>
            </a:pathLst>
          </a:custGeom>
          <a:noFill/>
          <a:ln w="9525">
            <a:noFill/>
            <a:miter lim="800000"/>
            <a:headEnd/>
            <a:tailEnd/>
          </a:ln>
        </p:spPr>
        <p:txBody>
          <a:bodyPr wrap="none" lIns="90000" tIns="45000" rIns="90000" bIns="45000">
            <a:prstTxWarp prst="textNoShape">
              <a:avLst/>
            </a:prstTxWarp>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Lst>
            </a:pPr>
            <a:r>
              <a:rPr lang="en-US" sz="1400" b="1" i="1" dirty="0">
                <a:solidFill>
                  <a:srgbClr val="000000"/>
                </a:solidFill>
                <a:latin typeface="Times New Roman" pitchFamily="-65" charset="0"/>
                <a:cs typeface="ＭＳ Ｐゴシック" pitchFamily="-65" charset="-128"/>
              </a:rPr>
              <a:t>Sensitivity Derivatives </a:t>
            </a:r>
            <a:r>
              <a:rPr lang="en-US" sz="1400" dirty="0">
                <a:solidFill>
                  <a:srgbClr val="000000"/>
                </a:solidFill>
                <a:latin typeface="Times New Roman" pitchFamily="-65" charset="0"/>
                <a:cs typeface="ＭＳ Ｐゴシック" pitchFamily="-65" charset="-128"/>
              </a:rPr>
              <a:t>are estimated by</a:t>
            </a:r>
            <a:r>
              <a:rPr lang="en-US" sz="1400" dirty="0" smtClean="0">
                <a:solidFill>
                  <a:srgbClr val="000000"/>
                </a:solidFill>
                <a:latin typeface="Times New Roman" pitchFamily="-65" charset="0"/>
                <a:cs typeface="ＭＳ Ｐゴシック" pitchFamily="-65" charset="-128"/>
              </a:rPr>
              <a:t> local linear regression in (X,Y).</a:t>
            </a:r>
            <a:endParaRPr lang="en-US" sz="1400" dirty="0">
              <a:solidFill>
                <a:srgbClr val="000000"/>
              </a:solidFill>
              <a:latin typeface="Times New Roman" pitchFamily="-65" charset="0"/>
              <a:cs typeface="ＭＳ Ｐゴシック" pitchFamily="-65" charset="-128"/>
            </a:endParaRPr>
          </a:p>
        </p:txBody>
      </p:sp>
      <p:pic>
        <p:nvPicPr>
          <p:cNvPr id="20494" name="Picture 15"/>
          <p:cNvPicPr>
            <a:picLocks noChangeAspect="1" noChangeArrowheads="1"/>
          </p:cNvPicPr>
          <p:nvPr/>
        </p:nvPicPr>
        <p:blipFill>
          <a:blip r:embed="rId5"/>
          <a:srcRect/>
          <a:stretch>
            <a:fillRect/>
          </a:stretch>
        </p:blipFill>
        <p:spPr bwMode="auto">
          <a:xfrm>
            <a:off x="779463" y="1143000"/>
            <a:ext cx="1887537" cy="1995488"/>
          </a:xfrm>
          <a:prstGeom prst="rect">
            <a:avLst/>
          </a:prstGeom>
          <a:noFill/>
          <a:ln w="9525">
            <a:noFill/>
            <a:miter lim="800000"/>
            <a:headEnd/>
            <a:tailEnd/>
          </a:ln>
        </p:spPr>
      </p:pic>
      <p:pic>
        <p:nvPicPr>
          <p:cNvPr id="20495" name="Picture 16"/>
          <p:cNvPicPr>
            <a:picLocks noChangeAspect="1" noChangeArrowheads="1"/>
          </p:cNvPicPr>
          <p:nvPr/>
        </p:nvPicPr>
        <p:blipFill>
          <a:blip r:embed="rId6"/>
          <a:srcRect/>
          <a:stretch>
            <a:fillRect/>
          </a:stretch>
        </p:blipFill>
        <p:spPr bwMode="auto">
          <a:xfrm>
            <a:off x="3184525" y="1066800"/>
            <a:ext cx="1997075" cy="2111375"/>
          </a:xfrm>
          <a:prstGeom prst="rect">
            <a:avLst/>
          </a:prstGeom>
          <a:noFill/>
          <a:ln w="9525">
            <a:noFill/>
            <a:miter lim="800000"/>
            <a:headEnd/>
            <a:tailEnd/>
          </a:ln>
        </p:spPr>
      </p:pic>
      <p:sp>
        <p:nvSpPr>
          <p:cNvPr id="20496" name="AutoShape 17"/>
          <p:cNvSpPr>
            <a:spLocks noChangeArrowheads="1"/>
          </p:cNvSpPr>
          <p:nvPr/>
        </p:nvSpPr>
        <p:spPr bwMode="auto">
          <a:xfrm>
            <a:off x="228600" y="5638800"/>
            <a:ext cx="2355850" cy="363538"/>
          </a:xfrm>
          <a:custGeom>
            <a:avLst/>
            <a:gdLst>
              <a:gd name="T0" fmla="*/ 2355850 w 2355850"/>
              <a:gd name="T1" fmla="*/ 181769 h 363538"/>
              <a:gd name="T2" fmla="*/ 1177925 w 2355850"/>
              <a:gd name="T3" fmla="*/ 363538 h 363538"/>
              <a:gd name="T4" fmla="*/ 0 w 2355850"/>
              <a:gd name="T5" fmla="*/ 181769 h 363538"/>
              <a:gd name="T6" fmla="*/ 1177925 w 2355850"/>
              <a:gd name="T7" fmla="*/ 0 h 363538"/>
              <a:gd name="T8" fmla="*/ 0 60000 65536"/>
              <a:gd name="T9" fmla="*/ 0 60000 65536"/>
              <a:gd name="T10" fmla="*/ 0 60000 65536"/>
              <a:gd name="T11" fmla="*/ 0 60000 65536"/>
              <a:gd name="T12" fmla="*/ 0 w 2355850"/>
              <a:gd name="T13" fmla="*/ 0 h 363538"/>
              <a:gd name="T14" fmla="*/ 2355850 w 2355850"/>
              <a:gd name="T15" fmla="*/ 363538 h 363538"/>
            </a:gdLst>
            <a:ahLst/>
            <a:cxnLst>
              <a:cxn ang="T8">
                <a:pos x="T0" y="T1"/>
              </a:cxn>
              <a:cxn ang="T9">
                <a:pos x="T2" y="T3"/>
              </a:cxn>
              <a:cxn ang="T10">
                <a:pos x="T4" y="T5"/>
              </a:cxn>
              <a:cxn ang="T11">
                <a:pos x="T6" y="T7"/>
              </a:cxn>
            </a:cxnLst>
            <a:rect l="T12" t="T13" r="T14" b="T15"/>
            <a:pathLst>
              <a:path w="2355850" h="363538">
                <a:moveTo>
                  <a:pt x="0" y="0"/>
                </a:moveTo>
                <a:lnTo>
                  <a:pt x="6543" y="0"/>
                </a:lnTo>
                <a:lnTo>
                  <a:pt x="6543" y="1013"/>
                </a:lnTo>
                <a:lnTo>
                  <a:pt x="0" y="1013"/>
                </a:lnTo>
                <a:lnTo>
                  <a:pt x="0" y="0"/>
                </a:lnTo>
                <a:close/>
              </a:path>
            </a:pathLst>
          </a:custGeom>
          <a:noFill/>
          <a:ln w="9525">
            <a:noFill/>
            <a:miter lim="800000"/>
            <a:headEnd/>
            <a:tailEnd/>
          </a:ln>
        </p:spPr>
        <p:txBody>
          <a:bodyPr wrap="none" lIns="90000" tIns="45000" rIns="90000" bIns="45000">
            <a:prstTxWarp prst="textNoShape">
              <a:avLst/>
            </a:prstTxWarp>
          </a:bodyPr>
          <a:lstStyle/>
          <a:p>
            <a:pPr hangingPunct="1">
              <a:lnSpc>
                <a:spcPct val="100000"/>
              </a:lnSpc>
              <a:tabLst>
                <a:tab pos="723900" algn="l"/>
                <a:tab pos="1447800" algn="l"/>
                <a:tab pos="2171700" algn="l"/>
              </a:tabLst>
            </a:pPr>
            <a:r>
              <a:rPr lang="en-US" b="1">
                <a:solidFill>
                  <a:srgbClr val="000000"/>
                </a:solidFill>
                <a:latin typeface="Arial" pitchFamily="-65" charset="0"/>
                <a:cs typeface="ＭＳ Ｐゴシック" pitchFamily="-65" charset="-128"/>
              </a:rPr>
              <a:t>Select by a flow line</a:t>
            </a:r>
          </a:p>
        </p:txBody>
      </p:sp>
      <p:pic>
        <p:nvPicPr>
          <p:cNvPr id="20497" name="Picture 18"/>
          <p:cNvPicPr>
            <a:picLocks noChangeAspect="1" noChangeArrowheads="1"/>
          </p:cNvPicPr>
          <p:nvPr/>
        </p:nvPicPr>
        <p:blipFill>
          <a:blip r:embed="rId7"/>
          <a:srcRect/>
          <a:stretch>
            <a:fillRect/>
          </a:stretch>
        </p:blipFill>
        <p:spPr bwMode="auto">
          <a:xfrm>
            <a:off x="5791200" y="3448050"/>
            <a:ext cx="2967038" cy="2266950"/>
          </a:xfrm>
          <a:prstGeom prst="rect">
            <a:avLst/>
          </a:prstGeom>
          <a:noFill/>
          <a:ln w="9525">
            <a:noFill/>
            <a:miter lim="800000"/>
            <a:headEnd/>
            <a:tailEnd/>
          </a:ln>
        </p:spPr>
      </p:pic>
      <p:sp>
        <p:nvSpPr>
          <p:cNvPr id="18" name="TextBox 17"/>
          <p:cNvSpPr txBox="1"/>
          <p:nvPr/>
        </p:nvSpPr>
        <p:spPr>
          <a:xfrm>
            <a:off x="2438400" y="6584079"/>
            <a:ext cx="4258873" cy="273921"/>
          </a:xfrm>
          <a:prstGeom prst="rect">
            <a:avLst/>
          </a:prstGeom>
          <a:noFill/>
        </p:spPr>
        <p:txBody>
          <a:bodyPr wrap="none" rtlCol="0">
            <a:spAutoFit/>
          </a:bodyPr>
          <a:lstStyle/>
          <a:p>
            <a:r>
              <a:rPr lang="en-US" sz="1200" dirty="0">
                <a:latin typeface="+mn-lt"/>
              </a:rPr>
              <a:t>Flow-based </a:t>
            </a:r>
            <a:r>
              <a:rPr lang="en-US" sz="1200" dirty="0" err="1">
                <a:latin typeface="+mn-lt"/>
              </a:rPr>
              <a:t>Scatterplots</a:t>
            </a:r>
            <a:r>
              <a:rPr lang="en-US" sz="1200" dirty="0">
                <a:latin typeface="+mn-lt"/>
              </a:rPr>
              <a:t> for Sensitivity </a:t>
            </a:r>
            <a:r>
              <a:rPr lang="en-US" sz="1200" dirty="0" smtClean="0">
                <a:latin typeface="+mn-lt"/>
              </a:rPr>
              <a:t>Analysis, </a:t>
            </a:r>
            <a:r>
              <a:rPr lang="en-US" sz="1200" b="1" dirty="0" smtClean="0">
                <a:latin typeface="+mn-lt"/>
              </a:rPr>
              <a:t>VAST </a:t>
            </a:r>
            <a:r>
              <a:rPr lang="en-US" sz="1200" dirty="0">
                <a:latin typeface="+mn-lt"/>
              </a:rPr>
              <a:t>2010</a:t>
            </a:r>
          </a:p>
        </p:txBody>
      </p:sp>
      <p:pic>
        <p:nvPicPr>
          <p:cNvPr id="19" name="Picture 18"/>
          <p:cNvPicPr>
            <a:picLocks noChangeAspect="1"/>
          </p:cNvPicPr>
          <p:nvPr/>
        </p:nvPicPr>
        <p:blipFill>
          <a:blip r:embed="rId8"/>
          <a:stretch>
            <a:fillRect/>
          </a:stretch>
        </p:blipFill>
        <p:spPr>
          <a:xfrm>
            <a:off x="6166836" y="914399"/>
            <a:ext cx="2215164" cy="2209801"/>
          </a:xfrm>
          <a:prstGeom prst="rect">
            <a:avLst/>
          </a:prstGeom>
        </p:spPr>
      </p:pic>
      <p:sp>
        <p:nvSpPr>
          <p:cNvPr id="20" name="AutoShape 14"/>
          <p:cNvSpPr>
            <a:spLocks noChangeArrowheads="1"/>
          </p:cNvSpPr>
          <p:nvPr/>
        </p:nvSpPr>
        <p:spPr bwMode="auto">
          <a:xfrm>
            <a:off x="5903913" y="3051175"/>
            <a:ext cx="3392487" cy="301625"/>
          </a:xfrm>
          <a:custGeom>
            <a:avLst/>
            <a:gdLst>
              <a:gd name="T0" fmla="*/ 6784975 w 6784975"/>
              <a:gd name="T1" fmla="*/ 150813 h 301625"/>
              <a:gd name="T2" fmla="*/ 3392490 w 6784975"/>
              <a:gd name="T3" fmla="*/ 301625 h 301625"/>
              <a:gd name="T4" fmla="*/ 0 w 6784975"/>
              <a:gd name="T5" fmla="*/ 150813 h 301625"/>
              <a:gd name="T6" fmla="*/ 3392490 w 6784975"/>
              <a:gd name="T7" fmla="*/ 0 h 301625"/>
              <a:gd name="T8" fmla="*/ 0 60000 65536"/>
              <a:gd name="T9" fmla="*/ 0 60000 65536"/>
              <a:gd name="T10" fmla="*/ 0 60000 65536"/>
              <a:gd name="T11" fmla="*/ 0 60000 65536"/>
              <a:gd name="T12" fmla="*/ 0 w 6784975"/>
              <a:gd name="T13" fmla="*/ 0 h 301625"/>
              <a:gd name="T14" fmla="*/ 6784975 w 6784975"/>
              <a:gd name="T15" fmla="*/ 301625 h 301625"/>
            </a:gdLst>
            <a:ahLst/>
            <a:cxnLst>
              <a:cxn ang="T8">
                <a:pos x="T0" y="T1"/>
              </a:cxn>
              <a:cxn ang="T9">
                <a:pos x="T2" y="T3"/>
              </a:cxn>
              <a:cxn ang="T10">
                <a:pos x="T4" y="T5"/>
              </a:cxn>
              <a:cxn ang="T11">
                <a:pos x="T6" y="T7"/>
              </a:cxn>
            </a:cxnLst>
            <a:rect l="T12" t="T13" r="T14" b="T15"/>
            <a:pathLst>
              <a:path w="6784975" h="301625">
                <a:moveTo>
                  <a:pt x="0" y="0"/>
                </a:moveTo>
                <a:lnTo>
                  <a:pt x="18846" y="0"/>
                </a:lnTo>
                <a:lnTo>
                  <a:pt x="18846" y="841"/>
                </a:lnTo>
                <a:lnTo>
                  <a:pt x="0" y="841"/>
                </a:lnTo>
                <a:lnTo>
                  <a:pt x="0" y="0"/>
                </a:lnTo>
                <a:close/>
              </a:path>
            </a:pathLst>
          </a:custGeom>
          <a:noFill/>
          <a:ln w="9525">
            <a:noFill/>
            <a:miter lim="800000"/>
            <a:headEnd/>
            <a:tailEnd/>
          </a:ln>
        </p:spPr>
        <p:txBody>
          <a:bodyPr wrap="none" lIns="90000" tIns="45000" rIns="90000" bIns="45000">
            <a:prstTxWarp prst="textNoShape">
              <a:avLst/>
            </a:prstTxWarp>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Lst>
            </a:pPr>
            <a:r>
              <a:rPr lang="en-US" sz="1400" b="1" i="1" dirty="0" smtClean="0">
                <a:solidFill>
                  <a:srgbClr val="000000"/>
                </a:solidFill>
                <a:latin typeface="Times New Roman" pitchFamily="-65" charset="0"/>
                <a:cs typeface="ＭＳ Ｐゴシック" pitchFamily="-65" charset="-128"/>
              </a:rPr>
              <a:t>Streamlines </a:t>
            </a:r>
            <a:r>
              <a:rPr lang="en-US" sz="1400" dirty="0">
                <a:solidFill>
                  <a:srgbClr val="000000"/>
                </a:solidFill>
                <a:latin typeface="Times New Roman" pitchFamily="-65" charset="0"/>
                <a:cs typeface="ＭＳ Ｐゴシック" pitchFamily="-65" charset="-128"/>
              </a:rPr>
              <a:t>are</a:t>
            </a:r>
            <a:r>
              <a:rPr lang="en-US" sz="1400" dirty="0" smtClean="0">
                <a:solidFill>
                  <a:srgbClr val="000000"/>
                </a:solidFill>
                <a:latin typeface="Times New Roman" pitchFamily="-65" charset="0"/>
                <a:cs typeface="ＭＳ Ｐゴシック" pitchFamily="-65" charset="-128"/>
              </a:rPr>
              <a:t> integrated similarly.</a:t>
            </a:r>
            <a:endParaRPr lang="en-US" sz="1400" dirty="0">
              <a:solidFill>
                <a:srgbClr val="000000"/>
              </a:solidFill>
              <a:latin typeface="Times New Roman" pitchFamily="-65" charset="0"/>
              <a:cs typeface="ＭＳ Ｐゴシック" pitchFamily="-65"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2530" name="AutoShape 1"/>
          <p:cNvSpPr>
            <a:spLocks noChangeArrowheads="1"/>
          </p:cNvSpPr>
          <p:nvPr/>
        </p:nvSpPr>
        <p:spPr bwMode="auto">
          <a:xfrm>
            <a:off x="-457200" y="5684838"/>
            <a:ext cx="9966325" cy="1173162"/>
          </a:xfrm>
          <a:custGeom>
            <a:avLst/>
            <a:gdLst>
              <a:gd name="T0" fmla="*/ 9966325 w 9966325"/>
              <a:gd name="T1" fmla="*/ 586581 h 1173162"/>
              <a:gd name="T2" fmla="*/ 4983162 w 9966325"/>
              <a:gd name="T3" fmla="*/ 1173162 h 1173162"/>
              <a:gd name="T4" fmla="*/ 0 w 9966325"/>
              <a:gd name="T5" fmla="*/ 586581 h 1173162"/>
              <a:gd name="T6" fmla="*/ 4983162 w 9966325"/>
              <a:gd name="T7" fmla="*/ 0 h 1173162"/>
              <a:gd name="T8" fmla="*/ 0 60000 65536"/>
              <a:gd name="T9" fmla="*/ 0 60000 65536"/>
              <a:gd name="T10" fmla="*/ 0 60000 65536"/>
              <a:gd name="T11" fmla="*/ 0 60000 65536"/>
              <a:gd name="T12" fmla="*/ 0 w 9966325"/>
              <a:gd name="T13" fmla="*/ 0 h 1173162"/>
              <a:gd name="T14" fmla="*/ 9966325 w 9966325"/>
              <a:gd name="T15" fmla="*/ 1173162 h 1173162"/>
            </a:gdLst>
            <a:ahLst/>
            <a:cxnLst>
              <a:cxn ang="T8">
                <a:pos x="T0" y="T1"/>
              </a:cxn>
              <a:cxn ang="T9">
                <a:pos x="T2" y="T3"/>
              </a:cxn>
              <a:cxn ang="T10">
                <a:pos x="T4" y="T5"/>
              </a:cxn>
              <a:cxn ang="T11">
                <a:pos x="T6" y="T7"/>
              </a:cxn>
            </a:cxnLst>
            <a:rect l="T12" t="T13" r="T14" b="T15"/>
            <a:pathLst>
              <a:path w="9966325" h="1173162">
                <a:moveTo>
                  <a:pt x="0" y="0"/>
                </a:moveTo>
                <a:lnTo>
                  <a:pt x="27687" y="0"/>
                </a:lnTo>
                <a:lnTo>
                  <a:pt x="27687" y="3260"/>
                </a:lnTo>
                <a:lnTo>
                  <a:pt x="0" y="3260"/>
                </a:lnTo>
                <a:close/>
              </a:path>
            </a:pathLst>
          </a:custGeom>
          <a:solidFill>
            <a:srgbClr val="FFFFFF"/>
          </a:solidFill>
          <a:ln w="9525">
            <a:noFill/>
            <a:miter lim="800000"/>
            <a:headEnd/>
            <a:tailEnd/>
          </a:ln>
        </p:spPr>
        <p:txBody>
          <a:bodyPr wrap="none" anchor="ctr">
            <a:prstTxWarp prst="textNoShape">
              <a:avLst/>
            </a:prstTxWarp>
          </a:bodyPr>
          <a:lstStyle/>
          <a:p>
            <a:endParaRPr lang="en-US">
              <a:cs typeface="ＭＳ Ｐゴシック" pitchFamily="-65" charset="-128"/>
            </a:endParaRPr>
          </a:p>
        </p:txBody>
      </p:sp>
      <p:sp>
        <p:nvSpPr>
          <p:cNvPr id="22531" name="AutoShape 2"/>
          <p:cNvSpPr>
            <a:spLocks noChangeArrowheads="1"/>
          </p:cNvSpPr>
          <p:nvPr/>
        </p:nvSpPr>
        <p:spPr bwMode="auto">
          <a:xfrm>
            <a:off x="-92075" y="533400"/>
            <a:ext cx="9326563" cy="808038"/>
          </a:xfrm>
          <a:custGeom>
            <a:avLst/>
            <a:gdLst>
              <a:gd name="T0" fmla="*/ 9326563 w 9326563"/>
              <a:gd name="T1" fmla="*/ 404019 h 808038"/>
              <a:gd name="T2" fmla="*/ 4663282 w 9326563"/>
              <a:gd name="T3" fmla="*/ 808038 h 808038"/>
              <a:gd name="T4" fmla="*/ 0 w 9326563"/>
              <a:gd name="T5" fmla="*/ 404019 h 808038"/>
              <a:gd name="T6" fmla="*/ 4663282 w 9326563"/>
              <a:gd name="T7" fmla="*/ 0 h 808038"/>
              <a:gd name="T8" fmla="*/ 0 60000 65536"/>
              <a:gd name="T9" fmla="*/ 0 60000 65536"/>
              <a:gd name="T10" fmla="*/ 0 60000 65536"/>
              <a:gd name="T11" fmla="*/ 0 60000 65536"/>
              <a:gd name="T12" fmla="*/ 0 w 9326563"/>
              <a:gd name="T13" fmla="*/ 0 h 808038"/>
              <a:gd name="T14" fmla="*/ 9326563 w 9326563"/>
              <a:gd name="T15" fmla="*/ 808038 h 808038"/>
            </a:gdLst>
            <a:ahLst/>
            <a:cxnLst>
              <a:cxn ang="T8">
                <a:pos x="T0" y="T1"/>
              </a:cxn>
              <a:cxn ang="T9">
                <a:pos x="T2" y="T3"/>
              </a:cxn>
              <a:cxn ang="T10">
                <a:pos x="T4" y="T5"/>
              </a:cxn>
              <a:cxn ang="T11">
                <a:pos x="T6" y="T7"/>
              </a:cxn>
            </a:cxnLst>
            <a:rect l="T12" t="T13" r="T14" b="T15"/>
            <a:pathLst>
              <a:path w="9326563" h="808038">
                <a:moveTo>
                  <a:pt x="0" y="0"/>
                </a:moveTo>
                <a:lnTo>
                  <a:pt x="25909" y="0"/>
                </a:lnTo>
                <a:lnTo>
                  <a:pt x="25909" y="2244"/>
                </a:lnTo>
                <a:lnTo>
                  <a:pt x="0" y="2244"/>
                </a:lnTo>
                <a:close/>
              </a:path>
            </a:pathLst>
          </a:custGeom>
          <a:solidFill>
            <a:srgbClr val="FFFFFF"/>
          </a:solidFill>
          <a:ln w="9525">
            <a:noFill/>
            <a:miter lim="800000"/>
            <a:headEnd/>
            <a:tailEnd/>
          </a:ln>
        </p:spPr>
        <p:txBody>
          <a:bodyPr wrap="none" anchor="ctr">
            <a:prstTxWarp prst="textNoShape">
              <a:avLst/>
            </a:prstTxWarp>
          </a:bodyPr>
          <a:lstStyle/>
          <a:p>
            <a:endParaRPr lang="en-US">
              <a:cs typeface="ＭＳ Ｐゴシック" pitchFamily="-65" charset="-128"/>
            </a:endParaRPr>
          </a:p>
        </p:txBody>
      </p:sp>
      <p:pic>
        <p:nvPicPr>
          <p:cNvPr id="22532" name="Picture 8"/>
          <p:cNvPicPr>
            <a:picLocks noChangeAspect="1" noChangeArrowheads="1"/>
          </p:cNvPicPr>
          <p:nvPr/>
        </p:nvPicPr>
        <p:blipFill>
          <a:blip r:embed="rId3"/>
          <a:srcRect b="25381"/>
          <a:stretch>
            <a:fillRect/>
          </a:stretch>
        </p:blipFill>
        <p:spPr bwMode="auto">
          <a:xfrm>
            <a:off x="2611438" y="-1524000"/>
            <a:ext cx="1046162" cy="974725"/>
          </a:xfrm>
          <a:prstGeom prst="rect">
            <a:avLst/>
          </a:prstGeom>
          <a:noFill/>
          <a:ln w="9525">
            <a:noFill/>
            <a:miter lim="800000"/>
            <a:headEnd/>
            <a:tailEnd/>
          </a:ln>
        </p:spPr>
      </p:pic>
      <p:sp>
        <p:nvSpPr>
          <p:cNvPr id="22533" name="Title 1"/>
          <p:cNvSpPr txBox="1">
            <a:spLocks/>
          </p:cNvSpPr>
          <p:nvPr/>
        </p:nvSpPr>
        <p:spPr bwMode="auto">
          <a:xfrm>
            <a:off x="457200" y="0"/>
            <a:ext cx="8229600" cy="1143000"/>
          </a:xfrm>
          <a:prstGeom prst="rect">
            <a:avLst/>
          </a:prstGeom>
          <a:noFill/>
          <a:ln w="9525">
            <a:noFill/>
            <a:miter lim="800000"/>
            <a:headEnd/>
            <a:tailEnd/>
          </a:ln>
        </p:spPr>
        <p:txBody>
          <a:bodyPr lIns="0" tIns="0" rIns="0" bIns="0" anchor="ctr">
            <a:prstTxWarp prst="textNoShape">
              <a:avLst/>
            </a:prstTxWarp>
          </a:bodyPr>
          <a:lstStyle/>
          <a:p>
            <a:pPr algn="ctr" hangingPunct="1">
              <a:lnSpc>
                <a:spcPct val="93000"/>
              </a:lnSpc>
            </a:pPr>
            <a:r>
              <a:rPr lang="en-US" sz="3200">
                <a:solidFill>
                  <a:srgbClr val="23395C"/>
                </a:solidFill>
                <a:latin typeface="Arial" pitchFamily="-65" charset="0"/>
                <a:cs typeface="ＭＳ Ｐゴシック" pitchFamily="-65" charset="-128"/>
              </a:rPr>
              <a:t>Generalized Sensitivity Scatterplots</a:t>
            </a:r>
          </a:p>
        </p:txBody>
      </p:sp>
      <p:sp>
        <p:nvSpPr>
          <p:cNvPr id="22534" name="AutoShape 2"/>
          <p:cNvSpPr>
            <a:spLocks noChangeArrowheads="1"/>
          </p:cNvSpPr>
          <p:nvPr/>
        </p:nvSpPr>
        <p:spPr bwMode="auto">
          <a:xfrm>
            <a:off x="-92075" y="912813"/>
            <a:ext cx="9326563" cy="808037"/>
          </a:xfrm>
          <a:custGeom>
            <a:avLst/>
            <a:gdLst>
              <a:gd name="T0" fmla="*/ 9326563 w 9326563"/>
              <a:gd name="T1" fmla="*/ 404019 h 808038"/>
              <a:gd name="T2" fmla="*/ 4663282 w 9326563"/>
              <a:gd name="T3" fmla="*/ 808028 h 808038"/>
              <a:gd name="T4" fmla="*/ 0 w 9326563"/>
              <a:gd name="T5" fmla="*/ 404019 h 808038"/>
              <a:gd name="T6" fmla="*/ 4663282 w 9326563"/>
              <a:gd name="T7" fmla="*/ 0 h 808038"/>
              <a:gd name="T8" fmla="*/ 0 60000 65536"/>
              <a:gd name="T9" fmla="*/ 0 60000 65536"/>
              <a:gd name="T10" fmla="*/ 0 60000 65536"/>
              <a:gd name="T11" fmla="*/ 0 60000 65536"/>
              <a:gd name="T12" fmla="*/ 0 w 9326563"/>
              <a:gd name="T13" fmla="*/ 0 h 808038"/>
              <a:gd name="T14" fmla="*/ 9326563 w 9326563"/>
              <a:gd name="T15" fmla="*/ 808038 h 808038"/>
            </a:gdLst>
            <a:ahLst/>
            <a:cxnLst>
              <a:cxn ang="T8">
                <a:pos x="T0" y="T1"/>
              </a:cxn>
              <a:cxn ang="T9">
                <a:pos x="T2" y="T3"/>
              </a:cxn>
              <a:cxn ang="T10">
                <a:pos x="T4" y="T5"/>
              </a:cxn>
              <a:cxn ang="T11">
                <a:pos x="T6" y="T7"/>
              </a:cxn>
            </a:cxnLst>
            <a:rect l="T12" t="T13" r="T14" b="T15"/>
            <a:pathLst>
              <a:path w="9326563" h="808038">
                <a:moveTo>
                  <a:pt x="0" y="0"/>
                </a:moveTo>
                <a:lnTo>
                  <a:pt x="25909" y="0"/>
                </a:lnTo>
                <a:lnTo>
                  <a:pt x="25909" y="2244"/>
                </a:lnTo>
                <a:lnTo>
                  <a:pt x="0" y="2244"/>
                </a:lnTo>
                <a:lnTo>
                  <a:pt x="0" y="0"/>
                </a:lnTo>
                <a:close/>
              </a:path>
            </a:pathLst>
          </a:custGeom>
          <a:solidFill>
            <a:srgbClr val="FFFFFF"/>
          </a:solidFill>
          <a:ln w="9525">
            <a:noFill/>
            <a:round/>
            <a:headEnd/>
            <a:tailEnd/>
          </a:ln>
        </p:spPr>
        <p:txBody>
          <a:bodyPr wrap="none" anchor="ctr">
            <a:prstTxWarp prst="textNoShape">
              <a:avLst/>
            </a:prstTxWarp>
          </a:bodyPr>
          <a:lstStyle/>
          <a:p>
            <a:endParaRPr lang="en-US">
              <a:cs typeface="ＭＳ Ｐゴシック" pitchFamily="-65" charset="-128"/>
            </a:endParaRPr>
          </a:p>
        </p:txBody>
      </p:sp>
      <p:sp>
        <p:nvSpPr>
          <p:cNvPr id="22535" name="AutoShape 4"/>
          <p:cNvSpPr>
            <a:spLocks noChangeArrowheads="1"/>
          </p:cNvSpPr>
          <p:nvPr/>
        </p:nvSpPr>
        <p:spPr bwMode="auto">
          <a:xfrm>
            <a:off x="228600" y="1576388"/>
            <a:ext cx="8380413" cy="4648200"/>
          </a:xfrm>
          <a:custGeom>
            <a:avLst/>
            <a:gdLst>
              <a:gd name="T0" fmla="*/ 8380413 w 8380413"/>
              <a:gd name="T1" fmla="*/ 2324100 h 4648200"/>
              <a:gd name="T2" fmla="*/ 4190207 w 8380413"/>
              <a:gd name="T3" fmla="*/ 4648200 h 4648200"/>
              <a:gd name="T4" fmla="*/ 0 w 8380413"/>
              <a:gd name="T5" fmla="*/ 2324100 h 4648200"/>
              <a:gd name="T6" fmla="*/ 4190207 w 8380413"/>
              <a:gd name="T7" fmla="*/ 0 h 4648200"/>
              <a:gd name="T8" fmla="*/ 0 60000 65536"/>
              <a:gd name="T9" fmla="*/ 0 60000 65536"/>
              <a:gd name="T10" fmla="*/ 0 60000 65536"/>
              <a:gd name="T11" fmla="*/ 0 60000 65536"/>
              <a:gd name="T12" fmla="*/ 0 w 8380413"/>
              <a:gd name="T13" fmla="*/ 0 h 4648200"/>
              <a:gd name="T14" fmla="*/ 8380413 w 8380413"/>
              <a:gd name="T15" fmla="*/ 4648200 h 4648200"/>
            </a:gdLst>
            <a:ahLst/>
            <a:cxnLst>
              <a:cxn ang="T8">
                <a:pos x="T0" y="T1"/>
              </a:cxn>
              <a:cxn ang="T9">
                <a:pos x="T2" y="T3"/>
              </a:cxn>
              <a:cxn ang="T10">
                <a:pos x="T4" y="T5"/>
              </a:cxn>
              <a:cxn ang="T11">
                <a:pos x="T6" y="T7"/>
              </a:cxn>
            </a:cxnLst>
            <a:rect l="T12" t="T13" r="T14" b="T15"/>
            <a:pathLst>
              <a:path w="8380413" h="4648200">
                <a:moveTo>
                  <a:pt x="0" y="0"/>
                </a:moveTo>
                <a:lnTo>
                  <a:pt x="23282" y="0"/>
                </a:lnTo>
                <a:lnTo>
                  <a:pt x="23282" y="12911"/>
                </a:lnTo>
                <a:lnTo>
                  <a:pt x="0" y="12911"/>
                </a:lnTo>
                <a:lnTo>
                  <a:pt x="0" y="0"/>
                </a:lnTo>
                <a:close/>
              </a:path>
            </a:pathLst>
          </a:custGeom>
          <a:noFill/>
          <a:ln w="9525">
            <a:noFill/>
            <a:round/>
            <a:headEnd/>
            <a:tailEnd/>
          </a:ln>
        </p:spPr>
        <p:txBody>
          <a:bodyPr wrap="none" anchor="ctr">
            <a:prstTxWarp prst="textNoShape">
              <a:avLst/>
            </a:prstTxWarp>
          </a:bodyPr>
          <a:lstStyle/>
          <a:p>
            <a:endParaRPr lang="en-US">
              <a:cs typeface="ＭＳ Ｐゴシック" pitchFamily="-65" charset="-128"/>
            </a:endParaRPr>
          </a:p>
        </p:txBody>
      </p:sp>
      <p:sp>
        <p:nvSpPr>
          <p:cNvPr id="22536" name="AutoShape 6"/>
          <p:cNvSpPr>
            <a:spLocks noChangeArrowheads="1"/>
          </p:cNvSpPr>
          <p:nvPr/>
        </p:nvSpPr>
        <p:spPr bwMode="auto">
          <a:xfrm>
            <a:off x="457200" y="1401763"/>
            <a:ext cx="8229600" cy="4160837"/>
          </a:xfrm>
          <a:custGeom>
            <a:avLst/>
            <a:gdLst>
              <a:gd name="T0" fmla="*/ 8229600 w 8229600"/>
              <a:gd name="T1" fmla="*/ 2080419 h 4160838"/>
              <a:gd name="T2" fmla="*/ 4114800 w 8229600"/>
              <a:gd name="T3" fmla="*/ 4160830 h 4160838"/>
              <a:gd name="T4" fmla="*/ 0 w 8229600"/>
              <a:gd name="T5" fmla="*/ 2080419 h 4160838"/>
              <a:gd name="T6" fmla="*/ 4114800 w 8229600"/>
              <a:gd name="T7" fmla="*/ 0 h 4160838"/>
              <a:gd name="T8" fmla="*/ 0 60000 65536"/>
              <a:gd name="T9" fmla="*/ 0 60000 65536"/>
              <a:gd name="T10" fmla="*/ 0 60000 65536"/>
              <a:gd name="T11" fmla="*/ 0 60000 65536"/>
              <a:gd name="T12" fmla="*/ 0 w 8229600"/>
              <a:gd name="T13" fmla="*/ 0 h 4160838"/>
              <a:gd name="T14" fmla="*/ 8229600 w 8229600"/>
              <a:gd name="T15" fmla="*/ 4160838 h 4160838"/>
            </a:gdLst>
            <a:ahLst/>
            <a:cxnLst>
              <a:cxn ang="T8">
                <a:pos x="T0" y="T1"/>
              </a:cxn>
              <a:cxn ang="T9">
                <a:pos x="T2" y="T3"/>
              </a:cxn>
              <a:cxn ang="T10">
                <a:pos x="T4" y="T5"/>
              </a:cxn>
              <a:cxn ang="T11">
                <a:pos x="T6" y="T7"/>
              </a:cxn>
            </a:cxnLst>
            <a:rect l="T12" t="T13" r="T14" b="T15"/>
            <a:pathLst>
              <a:path w="8229600" h="4160838">
                <a:moveTo>
                  <a:pt x="0" y="0"/>
                </a:moveTo>
                <a:lnTo>
                  <a:pt x="22859" y="0"/>
                </a:lnTo>
                <a:lnTo>
                  <a:pt x="22859" y="11557"/>
                </a:lnTo>
                <a:lnTo>
                  <a:pt x="0" y="11557"/>
                </a:lnTo>
                <a:lnTo>
                  <a:pt x="0" y="0"/>
                </a:lnTo>
                <a:close/>
              </a:path>
            </a:pathLst>
          </a:custGeom>
          <a:noFill/>
          <a:ln w="9525">
            <a:noFill/>
            <a:miter lim="800000"/>
            <a:headEnd/>
            <a:tailEnd/>
          </a:ln>
        </p:spPr>
        <p:txBody>
          <a:bodyPr lIns="90000" tIns="91440" rIns="90000" bIns="91440">
            <a:prstTxWarp prst="textNoShape">
              <a:avLst/>
            </a:prstTxWarp>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000">
                <a:solidFill>
                  <a:srgbClr val="51535D"/>
                </a:solidFill>
                <a:latin typeface="Georgia" pitchFamily="-65" charset="0"/>
                <a:cs typeface="ＭＳ Ｐゴシック" pitchFamily="-65" charset="-128"/>
              </a:rPr>
              <a:t> </a:t>
            </a:r>
          </a:p>
        </p:txBody>
      </p:sp>
      <p:sp>
        <p:nvSpPr>
          <p:cNvPr id="22537" name="AutoShape 7"/>
          <p:cNvSpPr>
            <a:spLocks noChangeArrowheads="1"/>
          </p:cNvSpPr>
          <p:nvPr/>
        </p:nvSpPr>
        <p:spPr bwMode="auto">
          <a:xfrm>
            <a:off x="557213" y="3146425"/>
            <a:ext cx="7439025" cy="301625"/>
          </a:xfrm>
          <a:custGeom>
            <a:avLst/>
            <a:gdLst>
              <a:gd name="T0" fmla="*/ 7439025 w 7439025"/>
              <a:gd name="T1" fmla="*/ 150813 h 301625"/>
              <a:gd name="T2" fmla="*/ 3719513 w 7439025"/>
              <a:gd name="T3" fmla="*/ 301625 h 301625"/>
              <a:gd name="T4" fmla="*/ 0 w 7439025"/>
              <a:gd name="T5" fmla="*/ 150813 h 301625"/>
              <a:gd name="T6" fmla="*/ 3719513 w 7439025"/>
              <a:gd name="T7" fmla="*/ 0 h 301625"/>
              <a:gd name="T8" fmla="*/ 0 60000 65536"/>
              <a:gd name="T9" fmla="*/ 0 60000 65536"/>
              <a:gd name="T10" fmla="*/ 0 60000 65536"/>
              <a:gd name="T11" fmla="*/ 0 60000 65536"/>
              <a:gd name="T12" fmla="*/ 0 w 7439025"/>
              <a:gd name="T13" fmla="*/ 0 h 301625"/>
              <a:gd name="T14" fmla="*/ 7439025 w 7439025"/>
              <a:gd name="T15" fmla="*/ 301625 h 301625"/>
            </a:gdLst>
            <a:ahLst/>
            <a:cxnLst>
              <a:cxn ang="T8">
                <a:pos x="T0" y="T1"/>
              </a:cxn>
              <a:cxn ang="T9">
                <a:pos x="T2" y="T3"/>
              </a:cxn>
              <a:cxn ang="T10">
                <a:pos x="T4" y="T5"/>
              </a:cxn>
              <a:cxn ang="T11">
                <a:pos x="T6" y="T7"/>
              </a:cxn>
            </a:cxnLst>
            <a:rect l="T12" t="T13" r="T14" b="T15"/>
            <a:pathLst>
              <a:path w="7439025" h="301625">
                <a:moveTo>
                  <a:pt x="0" y="0"/>
                </a:moveTo>
                <a:lnTo>
                  <a:pt x="20663" y="0"/>
                </a:lnTo>
                <a:lnTo>
                  <a:pt x="20663" y="841"/>
                </a:lnTo>
                <a:lnTo>
                  <a:pt x="0" y="841"/>
                </a:lnTo>
                <a:lnTo>
                  <a:pt x="0" y="0"/>
                </a:lnTo>
                <a:close/>
              </a:path>
            </a:pathLst>
          </a:custGeom>
          <a:noFill/>
          <a:ln w="9525">
            <a:noFill/>
            <a:miter lim="800000"/>
            <a:headEnd/>
            <a:tailEnd/>
          </a:ln>
        </p:spPr>
        <p:txBody>
          <a:bodyPr wrap="none" lIns="90000" tIns="45000" rIns="90000" bIns="45000">
            <a:prstTxWarp prst="textNoShape">
              <a:avLst/>
            </a:prstTxWarp>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US" sz="1400" b="1" i="1">
                <a:solidFill>
                  <a:srgbClr val="000000"/>
                </a:solidFill>
                <a:latin typeface="Times New Roman" pitchFamily="-65" charset="0"/>
                <a:cs typeface="ＭＳ Ｐゴシック" pitchFamily="-65" charset="-128"/>
              </a:rPr>
              <a:t>Sensitivity Derivatives</a:t>
            </a:r>
            <a:r>
              <a:rPr lang="en-US" sz="1400">
                <a:solidFill>
                  <a:srgbClr val="000000"/>
                </a:solidFill>
                <a:latin typeface="Times New Roman" pitchFamily="-65" charset="0"/>
                <a:cs typeface="ＭＳ Ｐゴシック" pitchFamily="-65" charset="-128"/>
              </a:rPr>
              <a:t> are estimated by linear regression in a </a:t>
            </a:r>
            <a:r>
              <a:rPr lang="en-US" sz="1400" u="sng">
                <a:solidFill>
                  <a:srgbClr val="000000"/>
                </a:solidFill>
                <a:latin typeface="Times New Roman" pitchFamily="-65" charset="0"/>
                <a:cs typeface="ＭＳ Ｐゴシック" pitchFamily="-65" charset="-128"/>
              </a:rPr>
              <a:t>local neighborhoood of (X, Y, Z) in R</a:t>
            </a:r>
            <a:r>
              <a:rPr lang="en-US" sz="1400">
                <a:solidFill>
                  <a:srgbClr val="000000"/>
                </a:solidFill>
                <a:latin typeface="Times New Roman" pitchFamily="-65" charset="0"/>
                <a:cs typeface="ＭＳ Ｐゴシック" pitchFamily="-65" charset="-128"/>
              </a:rPr>
              <a:t>3 </a:t>
            </a:r>
          </a:p>
        </p:txBody>
      </p:sp>
      <p:sp>
        <p:nvSpPr>
          <p:cNvPr id="22538" name="AutoShape 9"/>
          <p:cNvSpPr>
            <a:spLocks noChangeArrowheads="1"/>
          </p:cNvSpPr>
          <p:nvPr/>
        </p:nvSpPr>
        <p:spPr bwMode="auto">
          <a:xfrm>
            <a:off x="1611313" y="5816600"/>
            <a:ext cx="1770062" cy="301625"/>
          </a:xfrm>
          <a:custGeom>
            <a:avLst/>
            <a:gdLst>
              <a:gd name="T0" fmla="*/ 1770062 w 1770062"/>
              <a:gd name="T1" fmla="*/ 150813 h 301625"/>
              <a:gd name="T2" fmla="*/ 885031 w 1770062"/>
              <a:gd name="T3" fmla="*/ 301625 h 301625"/>
              <a:gd name="T4" fmla="*/ 0 w 1770062"/>
              <a:gd name="T5" fmla="*/ 150813 h 301625"/>
              <a:gd name="T6" fmla="*/ 885031 w 1770062"/>
              <a:gd name="T7" fmla="*/ 0 h 301625"/>
              <a:gd name="T8" fmla="*/ 0 60000 65536"/>
              <a:gd name="T9" fmla="*/ 0 60000 65536"/>
              <a:gd name="T10" fmla="*/ 0 60000 65536"/>
              <a:gd name="T11" fmla="*/ 0 60000 65536"/>
              <a:gd name="T12" fmla="*/ 0 w 1770062"/>
              <a:gd name="T13" fmla="*/ 0 h 301625"/>
              <a:gd name="T14" fmla="*/ 1770062 w 1770062"/>
              <a:gd name="T15" fmla="*/ 301625 h 301625"/>
            </a:gdLst>
            <a:ahLst/>
            <a:cxnLst>
              <a:cxn ang="T8">
                <a:pos x="T0" y="T1"/>
              </a:cxn>
              <a:cxn ang="T9">
                <a:pos x="T2" y="T3"/>
              </a:cxn>
              <a:cxn ang="T10">
                <a:pos x="T4" y="T5"/>
              </a:cxn>
              <a:cxn ang="T11">
                <a:pos x="T6" y="T7"/>
              </a:cxn>
            </a:cxnLst>
            <a:rect l="T12" t="T13" r="T14" b="T15"/>
            <a:pathLst>
              <a:path w="1770062" h="301625">
                <a:moveTo>
                  <a:pt x="0" y="0"/>
                </a:moveTo>
                <a:lnTo>
                  <a:pt x="4916" y="0"/>
                </a:lnTo>
                <a:lnTo>
                  <a:pt x="4916" y="841"/>
                </a:lnTo>
                <a:lnTo>
                  <a:pt x="0" y="841"/>
                </a:lnTo>
                <a:lnTo>
                  <a:pt x="0" y="0"/>
                </a:lnTo>
                <a:close/>
              </a:path>
            </a:pathLst>
          </a:custGeom>
          <a:noFill/>
          <a:ln w="9525">
            <a:noFill/>
            <a:miter lim="800000"/>
            <a:headEnd/>
            <a:tailEnd/>
          </a:ln>
        </p:spPr>
        <p:txBody>
          <a:bodyPr wrap="none" lIns="90000" tIns="45000" rIns="90000" bIns="45000">
            <a:prstTxWarp prst="textNoShape">
              <a:avLst/>
            </a:prstTxWarp>
          </a:bodyPr>
          <a:lstStyle/>
          <a:p>
            <a:pPr hangingPunct="1">
              <a:lnSpc>
                <a:spcPct val="100000"/>
              </a:lnSpc>
              <a:tabLst>
                <a:tab pos="723900" algn="l"/>
                <a:tab pos="1447800" algn="l"/>
              </a:tabLst>
            </a:pPr>
            <a:r>
              <a:rPr lang="en-US" sz="1400">
                <a:solidFill>
                  <a:srgbClr val="000000"/>
                </a:solidFill>
                <a:latin typeface="Times New Roman" pitchFamily="-65" charset="0"/>
                <a:cs typeface="ＭＳ Ｐゴシック" pitchFamily="-65" charset="-128"/>
              </a:rPr>
              <a:t>Flow-based scatterplot</a:t>
            </a:r>
          </a:p>
        </p:txBody>
      </p:sp>
      <p:sp>
        <p:nvSpPr>
          <p:cNvPr id="22539" name="AutoShape 10"/>
          <p:cNvSpPr>
            <a:spLocks noChangeArrowheads="1"/>
          </p:cNvSpPr>
          <p:nvPr/>
        </p:nvSpPr>
        <p:spPr bwMode="auto">
          <a:xfrm>
            <a:off x="3840163" y="5816600"/>
            <a:ext cx="906462" cy="301625"/>
          </a:xfrm>
          <a:custGeom>
            <a:avLst/>
            <a:gdLst>
              <a:gd name="T0" fmla="*/ 906462 w 906462"/>
              <a:gd name="T1" fmla="*/ 150813 h 301625"/>
              <a:gd name="T2" fmla="*/ 453231 w 906462"/>
              <a:gd name="T3" fmla="*/ 301625 h 301625"/>
              <a:gd name="T4" fmla="*/ 0 w 906462"/>
              <a:gd name="T5" fmla="*/ 150813 h 301625"/>
              <a:gd name="T6" fmla="*/ 453231 w 906462"/>
              <a:gd name="T7" fmla="*/ 0 h 301625"/>
              <a:gd name="T8" fmla="*/ 0 60000 65536"/>
              <a:gd name="T9" fmla="*/ 0 60000 65536"/>
              <a:gd name="T10" fmla="*/ 0 60000 65536"/>
              <a:gd name="T11" fmla="*/ 0 60000 65536"/>
              <a:gd name="T12" fmla="*/ 0 w 906462"/>
              <a:gd name="T13" fmla="*/ 0 h 301625"/>
              <a:gd name="T14" fmla="*/ 906462 w 906462"/>
              <a:gd name="T15" fmla="*/ 301625 h 301625"/>
            </a:gdLst>
            <a:ahLst/>
            <a:cxnLst>
              <a:cxn ang="T8">
                <a:pos x="T0" y="T1"/>
              </a:cxn>
              <a:cxn ang="T9">
                <a:pos x="T2" y="T3"/>
              </a:cxn>
              <a:cxn ang="T10">
                <a:pos x="T4" y="T5"/>
              </a:cxn>
              <a:cxn ang="T11">
                <a:pos x="T6" y="T7"/>
              </a:cxn>
            </a:cxnLst>
            <a:rect l="T12" t="T13" r="T14" b="T15"/>
            <a:pathLst>
              <a:path w="906462" h="301625">
                <a:moveTo>
                  <a:pt x="0" y="0"/>
                </a:moveTo>
                <a:lnTo>
                  <a:pt x="2521" y="0"/>
                </a:lnTo>
                <a:lnTo>
                  <a:pt x="2521" y="841"/>
                </a:lnTo>
                <a:lnTo>
                  <a:pt x="0" y="841"/>
                </a:lnTo>
                <a:lnTo>
                  <a:pt x="0" y="0"/>
                </a:lnTo>
                <a:close/>
              </a:path>
            </a:pathLst>
          </a:custGeom>
          <a:noFill/>
          <a:ln w="9525">
            <a:noFill/>
            <a:miter lim="800000"/>
            <a:headEnd/>
            <a:tailEnd/>
          </a:ln>
        </p:spPr>
        <p:txBody>
          <a:bodyPr wrap="none" lIns="90000" tIns="45000" rIns="90000" bIns="45000">
            <a:prstTxWarp prst="textNoShape">
              <a:avLst/>
            </a:prstTxWarp>
          </a:bodyPr>
          <a:lstStyle/>
          <a:p>
            <a:pPr hangingPunct="1">
              <a:lnSpc>
                <a:spcPct val="100000"/>
              </a:lnSpc>
              <a:tabLst>
                <a:tab pos="723900" algn="l"/>
              </a:tabLst>
            </a:pPr>
            <a:r>
              <a:rPr lang="en-US" sz="1400">
                <a:solidFill>
                  <a:srgbClr val="000000"/>
                </a:solidFill>
                <a:latin typeface="Times New Roman" pitchFamily="-65" charset="0"/>
                <a:cs typeface="ＭＳ Ｐゴシック" pitchFamily="-65" charset="-128"/>
              </a:rPr>
              <a:t>GSS in R3</a:t>
            </a:r>
          </a:p>
        </p:txBody>
      </p:sp>
      <p:sp>
        <p:nvSpPr>
          <p:cNvPr id="22540" name="AutoShape 11"/>
          <p:cNvSpPr>
            <a:spLocks noChangeArrowheads="1"/>
          </p:cNvSpPr>
          <p:nvPr/>
        </p:nvSpPr>
        <p:spPr bwMode="auto">
          <a:xfrm>
            <a:off x="7226300" y="5816600"/>
            <a:ext cx="1846263" cy="301625"/>
          </a:xfrm>
          <a:custGeom>
            <a:avLst/>
            <a:gdLst>
              <a:gd name="T0" fmla="*/ 1846263 w 1846263"/>
              <a:gd name="T1" fmla="*/ 150813 h 301625"/>
              <a:gd name="T2" fmla="*/ 923132 w 1846263"/>
              <a:gd name="T3" fmla="*/ 301625 h 301625"/>
              <a:gd name="T4" fmla="*/ 0 w 1846263"/>
              <a:gd name="T5" fmla="*/ 150813 h 301625"/>
              <a:gd name="T6" fmla="*/ 923132 w 1846263"/>
              <a:gd name="T7" fmla="*/ 0 h 301625"/>
              <a:gd name="T8" fmla="*/ 0 60000 65536"/>
              <a:gd name="T9" fmla="*/ 0 60000 65536"/>
              <a:gd name="T10" fmla="*/ 0 60000 65536"/>
              <a:gd name="T11" fmla="*/ 0 60000 65536"/>
              <a:gd name="T12" fmla="*/ 0 w 1846263"/>
              <a:gd name="T13" fmla="*/ 0 h 301625"/>
              <a:gd name="T14" fmla="*/ 1846263 w 1846263"/>
              <a:gd name="T15" fmla="*/ 301625 h 301625"/>
            </a:gdLst>
            <a:ahLst/>
            <a:cxnLst>
              <a:cxn ang="T8">
                <a:pos x="T0" y="T1"/>
              </a:cxn>
              <a:cxn ang="T9">
                <a:pos x="T2" y="T3"/>
              </a:cxn>
              <a:cxn ang="T10">
                <a:pos x="T4" y="T5"/>
              </a:cxn>
              <a:cxn ang="T11">
                <a:pos x="T6" y="T7"/>
              </a:cxn>
            </a:cxnLst>
            <a:rect l="T12" t="T13" r="T14" b="T15"/>
            <a:pathLst>
              <a:path w="1846263" h="301625">
                <a:moveTo>
                  <a:pt x="0" y="0"/>
                </a:moveTo>
                <a:lnTo>
                  <a:pt x="5128" y="0"/>
                </a:lnTo>
                <a:lnTo>
                  <a:pt x="5128" y="841"/>
                </a:lnTo>
                <a:lnTo>
                  <a:pt x="0" y="841"/>
                </a:lnTo>
                <a:lnTo>
                  <a:pt x="0" y="0"/>
                </a:lnTo>
                <a:close/>
              </a:path>
            </a:pathLst>
          </a:custGeom>
          <a:noFill/>
          <a:ln w="9525">
            <a:noFill/>
            <a:miter lim="800000"/>
            <a:headEnd/>
            <a:tailEnd/>
          </a:ln>
        </p:spPr>
        <p:txBody>
          <a:bodyPr wrap="none" lIns="90000" tIns="45000" rIns="90000" bIns="45000">
            <a:prstTxWarp prst="textNoShape">
              <a:avLst/>
            </a:prstTxWarp>
          </a:bodyPr>
          <a:lstStyle/>
          <a:p>
            <a:pPr hangingPunct="1">
              <a:lnSpc>
                <a:spcPct val="100000"/>
              </a:lnSpc>
              <a:tabLst>
                <a:tab pos="723900" algn="l"/>
                <a:tab pos="1447800" algn="l"/>
              </a:tabLst>
            </a:pPr>
            <a:r>
              <a:rPr lang="en-US" sz="1400">
                <a:solidFill>
                  <a:srgbClr val="000000"/>
                </a:solidFill>
                <a:latin typeface="Times New Roman" pitchFamily="-65" charset="0"/>
                <a:cs typeface="ＭＳ Ｐゴシック" pitchFamily="-65" charset="-128"/>
              </a:rPr>
              <a:t>Sensitivity Star Glyphs</a:t>
            </a:r>
          </a:p>
        </p:txBody>
      </p:sp>
      <p:sp>
        <p:nvSpPr>
          <p:cNvPr id="22541" name="Line 12"/>
          <p:cNvSpPr>
            <a:spLocks noChangeShapeType="1"/>
          </p:cNvSpPr>
          <p:nvPr/>
        </p:nvSpPr>
        <p:spPr bwMode="auto">
          <a:xfrm>
            <a:off x="1006475" y="7694613"/>
            <a:ext cx="9326563" cy="1587"/>
          </a:xfrm>
          <a:prstGeom prst="line">
            <a:avLst/>
          </a:prstGeom>
          <a:noFill/>
          <a:ln w="9525">
            <a:noFill/>
            <a:round/>
            <a:headEnd/>
            <a:tailEnd/>
          </a:ln>
        </p:spPr>
        <p:txBody>
          <a:bodyPr>
            <a:prstTxWarp prst="textNoShape">
              <a:avLst/>
            </a:prstTxWarp>
          </a:bodyPr>
          <a:lstStyle/>
          <a:p>
            <a:endParaRPr lang="en-US"/>
          </a:p>
        </p:txBody>
      </p:sp>
      <p:sp>
        <p:nvSpPr>
          <p:cNvPr id="22542" name="AutoShape 13"/>
          <p:cNvSpPr>
            <a:spLocks noChangeArrowheads="1"/>
          </p:cNvSpPr>
          <p:nvPr/>
        </p:nvSpPr>
        <p:spPr bwMode="auto">
          <a:xfrm>
            <a:off x="5349875" y="5816600"/>
            <a:ext cx="1652588" cy="301625"/>
          </a:xfrm>
          <a:custGeom>
            <a:avLst/>
            <a:gdLst>
              <a:gd name="T0" fmla="*/ 1652588 w 1652588"/>
              <a:gd name="T1" fmla="*/ 150813 h 301625"/>
              <a:gd name="T2" fmla="*/ 826294 w 1652588"/>
              <a:gd name="T3" fmla="*/ 301625 h 301625"/>
              <a:gd name="T4" fmla="*/ 0 w 1652588"/>
              <a:gd name="T5" fmla="*/ 150813 h 301625"/>
              <a:gd name="T6" fmla="*/ 826294 w 1652588"/>
              <a:gd name="T7" fmla="*/ 0 h 301625"/>
              <a:gd name="T8" fmla="*/ 0 60000 65536"/>
              <a:gd name="T9" fmla="*/ 0 60000 65536"/>
              <a:gd name="T10" fmla="*/ 0 60000 65536"/>
              <a:gd name="T11" fmla="*/ 0 60000 65536"/>
              <a:gd name="T12" fmla="*/ 0 w 1652588"/>
              <a:gd name="T13" fmla="*/ 0 h 301625"/>
              <a:gd name="T14" fmla="*/ 1652588 w 1652588"/>
              <a:gd name="T15" fmla="*/ 301625 h 301625"/>
            </a:gdLst>
            <a:ahLst/>
            <a:cxnLst>
              <a:cxn ang="T8">
                <a:pos x="T0" y="T1"/>
              </a:cxn>
              <a:cxn ang="T9">
                <a:pos x="T2" y="T3"/>
              </a:cxn>
              <a:cxn ang="T10">
                <a:pos x="T4" y="T5"/>
              </a:cxn>
              <a:cxn ang="T11">
                <a:pos x="T6" y="T7"/>
              </a:cxn>
            </a:cxnLst>
            <a:rect l="T12" t="T13" r="T14" b="T15"/>
            <a:pathLst>
              <a:path w="1652588" h="301625">
                <a:moveTo>
                  <a:pt x="0" y="0"/>
                </a:moveTo>
                <a:lnTo>
                  <a:pt x="4592" y="0"/>
                </a:lnTo>
                <a:lnTo>
                  <a:pt x="4592" y="841"/>
                </a:lnTo>
                <a:lnTo>
                  <a:pt x="0" y="841"/>
                </a:lnTo>
                <a:lnTo>
                  <a:pt x="0" y="0"/>
                </a:lnTo>
                <a:close/>
              </a:path>
            </a:pathLst>
          </a:custGeom>
          <a:noFill/>
          <a:ln w="9525">
            <a:noFill/>
            <a:miter lim="800000"/>
            <a:headEnd/>
            <a:tailEnd/>
          </a:ln>
        </p:spPr>
        <p:txBody>
          <a:bodyPr wrap="none" lIns="90000" tIns="45000" rIns="90000" bIns="45000">
            <a:prstTxWarp prst="textNoShape">
              <a:avLst/>
            </a:prstTxWarp>
          </a:bodyPr>
          <a:lstStyle/>
          <a:p>
            <a:pPr algn="ctr" hangingPunct="1">
              <a:lnSpc>
                <a:spcPct val="100000"/>
              </a:lnSpc>
              <a:tabLst>
                <a:tab pos="723900" algn="l"/>
                <a:tab pos="1447800" algn="l"/>
              </a:tabLst>
            </a:pPr>
            <a:r>
              <a:rPr lang="en-US" sz="1400">
                <a:solidFill>
                  <a:srgbClr val="000000"/>
                </a:solidFill>
                <a:latin typeface="Times New Roman" pitchFamily="-65" charset="0"/>
                <a:cs typeface="ＭＳ Ｐゴシック" pitchFamily="-65" charset="-128"/>
              </a:rPr>
              <a:t>Sensitivity Fans</a:t>
            </a:r>
          </a:p>
        </p:txBody>
      </p:sp>
      <p:sp>
        <p:nvSpPr>
          <p:cNvPr id="22543" name="AutoShape 14"/>
          <p:cNvSpPr>
            <a:spLocks noChangeArrowheads="1"/>
          </p:cNvSpPr>
          <p:nvPr/>
        </p:nvSpPr>
        <p:spPr bwMode="auto">
          <a:xfrm>
            <a:off x="7627938" y="1006475"/>
            <a:ext cx="157162" cy="44450"/>
          </a:xfrm>
          <a:custGeom>
            <a:avLst/>
            <a:gdLst>
              <a:gd name="T0" fmla="*/ 157162 w 157162"/>
              <a:gd name="T1" fmla="*/ 22225 h 44450"/>
              <a:gd name="T2" fmla="*/ 78581 w 157162"/>
              <a:gd name="T3" fmla="*/ 44450 h 44450"/>
              <a:gd name="T4" fmla="*/ 0 w 157162"/>
              <a:gd name="T5" fmla="*/ 22225 h 44450"/>
              <a:gd name="T6" fmla="*/ 78581 w 157162"/>
              <a:gd name="T7" fmla="*/ 0 h 44450"/>
              <a:gd name="T8" fmla="*/ 0 60000 65536"/>
              <a:gd name="T9" fmla="*/ 0 60000 65536"/>
              <a:gd name="T10" fmla="*/ 0 60000 65536"/>
              <a:gd name="T11" fmla="*/ 0 60000 65536"/>
              <a:gd name="T12" fmla="*/ 0 w 157162"/>
              <a:gd name="T13" fmla="*/ 0 h 44450"/>
              <a:gd name="T14" fmla="*/ 157162 w 157162"/>
              <a:gd name="T15" fmla="*/ 44450 h 44450"/>
            </a:gdLst>
            <a:ahLst/>
            <a:cxnLst>
              <a:cxn ang="T8">
                <a:pos x="T0" y="T1"/>
              </a:cxn>
              <a:cxn ang="T9">
                <a:pos x="T2" y="T3"/>
              </a:cxn>
              <a:cxn ang="T10">
                <a:pos x="T4" y="T5"/>
              </a:cxn>
              <a:cxn ang="T11">
                <a:pos x="T6" y="T7"/>
              </a:cxn>
            </a:cxnLst>
            <a:rect l="T12" t="T13" r="T14" b="T15"/>
            <a:pathLst>
              <a:path w="157162" h="44450">
                <a:moveTo>
                  <a:pt x="0" y="0"/>
                </a:moveTo>
                <a:lnTo>
                  <a:pt x="436" y="0"/>
                </a:lnTo>
                <a:lnTo>
                  <a:pt x="436" y="126"/>
                </a:lnTo>
                <a:lnTo>
                  <a:pt x="0" y="126"/>
                </a:lnTo>
                <a:lnTo>
                  <a:pt x="0" y="0"/>
                </a:lnTo>
                <a:close/>
              </a:path>
            </a:pathLst>
          </a:custGeom>
          <a:solidFill>
            <a:srgbClr val="FFFFFF"/>
          </a:solidFill>
          <a:ln w="9525">
            <a:noFill/>
            <a:round/>
            <a:headEnd/>
            <a:tailEnd/>
          </a:ln>
        </p:spPr>
        <p:txBody>
          <a:bodyPr wrap="none" anchor="ctr">
            <a:prstTxWarp prst="textNoShape">
              <a:avLst/>
            </a:prstTxWarp>
          </a:bodyPr>
          <a:lstStyle/>
          <a:p>
            <a:endParaRPr lang="en-US">
              <a:cs typeface="ＭＳ Ｐゴシック" pitchFamily="-65" charset="-128"/>
            </a:endParaRPr>
          </a:p>
        </p:txBody>
      </p:sp>
      <p:sp>
        <p:nvSpPr>
          <p:cNvPr id="22544" name="AutoShape 15"/>
          <p:cNvSpPr>
            <a:spLocks noChangeArrowheads="1"/>
          </p:cNvSpPr>
          <p:nvPr/>
        </p:nvSpPr>
        <p:spPr bwMode="auto">
          <a:xfrm>
            <a:off x="6516688" y="2817813"/>
            <a:ext cx="157162" cy="44450"/>
          </a:xfrm>
          <a:custGeom>
            <a:avLst/>
            <a:gdLst>
              <a:gd name="T0" fmla="*/ 157162 w 157162"/>
              <a:gd name="T1" fmla="*/ 22225 h 44450"/>
              <a:gd name="T2" fmla="*/ 78581 w 157162"/>
              <a:gd name="T3" fmla="*/ 44450 h 44450"/>
              <a:gd name="T4" fmla="*/ 0 w 157162"/>
              <a:gd name="T5" fmla="*/ 22225 h 44450"/>
              <a:gd name="T6" fmla="*/ 78581 w 157162"/>
              <a:gd name="T7" fmla="*/ 0 h 44450"/>
              <a:gd name="T8" fmla="*/ 0 60000 65536"/>
              <a:gd name="T9" fmla="*/ 0 60000 65536"/>
              <a:gd name="T10" fmla="*/ 0 60000 65536"/>
              <a:gd name="T11" fmla="*/ 0 60000 65536"/>
              <a:gd name="T12" fmla="*/ 0 w 157162"/>
              <a:gd name="T13" fmla="*/ 0 h 44450"/>
              <a:gd name="T14" fmla="*/ 157162 w 157162"/>
              <a:gd name="T15" fmla="*/ 44450 h 44450"/>
            </a:gdLst>
            <a:ahLst/>
            <a:cxnLst>
              <a:cxn ang="T8">
                <a:pos x="T0" y="T1"/>
              </a:cxn>
              <a:cxn ang="T9">
                <a:pos x="T2" y="T3"/>
              </a:cxn>
              <a:cxn ang="T10">
                <a:pos x="T4" y="T5"/>
              </a:cxn>
              <a:cxn ang="T11">
                <a:pos x="T6" y="T7"/>
              </a:cxn>
            </a:cxnLst>
            <a:rect l="T12" t="T13" r="T14" b="T15"/>
            <a:pathLst>
              <a:path w="157162" h="44450">
                <a:moveTo>
                  <a:pt x="0" y="0"/>
                </a:moveTo>
                <a:lnTo>
                  <a:pt x="436" y="0"/>
                </a:lnTo>
                <a:lnTo>
                  <a:pt x="436" y="126"/>
                </a:lnTo>
                <a:lnTo>
                  <a:pt x="0" y="126"/>
                </a:lnTo>
                <a:lnTo>
                  <a:pt x="0" y="0"/>
                </a:lnTo>
                <a:close/>
              </a:path>
            </a:pathLst>
          </a:custGeom>
          <a:solidFill>
            <a:srgbClr val="FFFFFF"/>
          </a:solidFill>
          <a:ln w="9525">
            <a:noFill/>
            <a:round/>
            <a:headEnd/>
            <a:tailEnd/>
          </a:ln>
        </p:spPr>
        <p:txBody>
          <a:bodyPr wrap="none" anchor="ctr">
            <a:prstTxWarp prst="textNoShape">
              <a:avLst/>
            </a:prstTxWarp>
          </a:bodyPr>
          <a:lstStyle/>
          <a:p>
            <a:endParaRPr lang="en-US">
              <a:cs typeface="ＭＳ Ｐゴシック" pitchFamily="-65" charset="-128"/>
            </a:endParaRPr>
          </a:p>
        </p:txBody>
      </p:sp>
      <p:sp>
        <p:nvSpPr>
          <p:cNvPr id="22545" name="AutoShape 16"/>
          <p:cNvSpPr>
            <a:spLocks noChangeArrowheads="1"/>
          </p:cNvSpPr>
          <p:nvPr/>
        </p:nvSpPr>
        <p:spPr bwMode="auto">
          <a:xfrm>
            <a:off x="8796338" y="2728913"/>
            <a:ext cx="157162" cy="44450"/>
          </a:xfrm>
          <a:custGeom>
            <a:avLst/>
            <a:gdLst>
              <a:gd name="T0" fmla="*/ 157162 w 157162"/>
              <a:gd name="T1" fmla="*/ 22225 h 44450"/>
              <a:gd name="T2" fmla="*/ 78581 w 157162"/>
              <a:gd name="T3" fmla="*/ 44450 h 44450"/>
              <a:gd name="T4" fmla="*/ 0 w 157162"/>
              <a:gd name="T5" fmla="*/ 22225 h 44450"/>
              <a:gd name="T6" fmla="*/ 78581 w 157162"/>
              <a:gd name="T7" fmla="*/ 0 h 44450"/>
              <a:gd name="T8" fmla="*/ 0 60000 65536"/>
              <a:gd name="T9" fmla="*/ 0 60000 65536"/>
              <a:gd name="T10" fmla="*/ 0 60000 65536"/>
              <a:gd name="T11" fmla="*/ 0 60000 65536"/>
              <a:gd name="T12" fmla="*/ 0 w 157162"/>
              <a:gd name="T13" fmla="*/ 0 h 44450"/>
              <a:gd name="T14" fmla="*/ 157162 w 157162"/>
              <a:gd name="T15" fmla="*/ 44450 h 44450"/>
            </a:gdLst>
            <a:ahLst/>
            <a:cxnLst>
              <a:cxn ang="T8">
                <a:pos x="T0" y="T1"/>
              </a:cxn>
              <a:cxn ang="T9">
                <a:pos x="T2" y="T3"/>
              </a:cxn>
              <a:cxn ang="T10">
                <a:pos x="T4" y="T5"/>
              </a:cxn>
              <a:cxn ang="T11">
                <a:pos x="T6" y="T7"/>
              </a:cxn>
            </a:cxnLst>
            <a:rect l="T12" t="T13" r="T14" b="T15"/>
            <a:pathLst>
              <a:path w="157162" h="44450">
                <a:moveTo>
                  <a:pt x="0" y="0"/>
                </a:moveTo>
                <a:lnTo>
                  <a:pt x="436" y="0"/>
                </a:lnTo>
                <a:lnTo>
                  <a:pt x="436" y="126"/>
                </a:lnTo>
                <a:lnTo>
                  <a:pt x="0" y="126"/>
                </a:lnTo>
                <a:lnTo>
                  <a:pt x="0" y="0"/>
                </a:lnTo>
                <a:close/>
              </a:path>
            </a:pathLst>
          </a:custGeom>
          <a:solidFill>
            <a:srgbClr val="FFFFFF"/>
          </a:solidFill>
          <a:ln w="9525">
            <a:noFill/>
            <a:round/>
            <a:headEnd/>
            <a:tailEnd/>
          </a:ln>
        </p:spPr>
        <p:txBody>
          <a:bodyPr wrap="none" anchor="ctr">
            <a:prstTxWarp prst="textNoShape">
              <a:avLst/>
            </a:prstTxWarp>
          </a:bodyPr>
          <a:lstStyle/>
          <a:p>
            <a:endParaRPr lang="en-US">
              <a:cs typeface="ＭＳ Ｐゴシック" pitchFamily="-65" charset="-128"/>
            </a:endParaRPr>
          </a:p>
        </p:txBody>
      </p:sp>
      <p:pic>
        <p:nvPicPr>
          <p:cNvPr id="22546" name="Picture 17"/>
          <p:cNvPicPr>
            <a:picLocks noChangeAspect="1" noChangeArrowheads="1"/>
          </p:cNvPicPr>
          <p:nvPr/>
        </p:nvPicPr>
        <p:blipFill>
          <a:blip r:embed="rId4"/>
          <a:srcRect/>
          <a:stretch>
            <a:fillRect/>
          </a:stretch>
        </p:blipFill>
        <p:spPr bwMode="auto">
          <a:xfrm>
            <a:off x="2560638" y="1190625"/>
            <a:ext cx="1096962" cy="1160463"/>
          </a:xfrm>
          <a:prstGeom prst="rect">
            <a:avLst/>
          </a:prstGeom>
          <a:noFill/>
          <a:ln w="9525">
            <a:noFill/>
            <a:miter lim="800000"/>
            <a:headEnd/>
            <a:tailEnd/>
          </a:ln>
        </p:spPr>
      </p:pic>
      <p:pic>
        <p:nvPicPr>
          <p:cNvPr id="22547" name="Picture 18"/>
          <p:cNvPicPr>
            <a:picLocks noChangeAspect="1" noChangeArrowheads="1"/>
          </p:cNvPicPr>
          <p:nvPr/>
        </p:nvPicPr>
        <p:blipFill>
          <a:blip r:embed="rId5"/>
          <a:srcRect/>
          <a:stretch>
            <a:fillRect/>
          </a:stretch>
        </p:blipFill>
        <p:spPr bwMode="auto">
          <a:xfrm>
            <a:off x="320675" y="1228725"/>
            <a:ext cx="1965325" cy="1895475"/>
          </a:xfrm>
          <a:prstGeom prst="rect">
            <a:avLst/>
          </a:prstGeom>
          <a:noFill/>
          <a:ln w="9525">
            <a:noFill/>
            <a:miter lim="800000"/>
            <a:headEnd/>
            <a:tailEnd/>
          </a:ln>
        </p:spPr>
      </p:pic>
      <p:pic>
        <p:nvPicPr>
          <p:cNvPr id="22548" name="Picture 19"/>
          <p:cNvPicPr>
            <a:picLocks noChangeAspect="1" noChangeArrowheads="1"/>
          </p:cNvPicPr>
          <p:nvPr/>
        </p:nvPicPr>
        <p:blipFill>
          <a:blip r:embed="rId6"/>
          <a:srcRect/>
          <a:stretch>
            <a:fillRect/>
          </a:stretch>
        </p:blipFill>
        <p:spPr bwMode="auto">
          <a:xfrm>
            <a:off x="4206875" y="1042988"/>
            <a:ext cx="2133600" cy="2103437"/>
          </a:xfrm>
          <a:prstGeom prst="rect">
            <a:avLst/>
          </a:prstGeom>
          <a:noFill/>
          <a:ln w="9525">
            <a:noFill/>
            <a:miter lim="800000"/>
            <a:headEnd/>
            <a:tailEnd/>
          </a:ln>
        </p:spPr>
      </p:pic>
      <p:pic>
        <p:nvPicPr>
          <p:cNvPr id="22549" name="Picture 20"/>
          <p:cNvPicPr>
            <a:picLocks noChangeAspect="1" noChangeArrowheads="1"/>
          </p:cNvPicPr>
          <p:nvPr/>
        </p:nvPicPr>
        <p:blipFill>
          <a:blip r:embed="rId7"/>
          <a:srcRect/>
          <a:stretch>
            <a:fillRect/>
          </a:stretch>
        </p:blipFill>
        <p:spPr bwMode="auto">
          <a:xfrm>
            <a:off x="6492875" y="1023938"/>
            <a:ext cx="2349500" cy="2132012"/>
          </a:xfrm>
          <a:prstGeom prst="rect">
            <a:avLst/>
          </a:prstGeom>
          <a:noFill/>
          <a:ln w="9525">
            <a:noFill/>
            <a:miter lim="800000"/>
            <a:headEnd/>
            <a:tailEnd/>
          </a:ln>
        </p:spPr>
      </p:pic>
      <p:sp>
        <p:nvSpPr>
          <p:cNvPr id="22550" name="AutoShape 21"/>
          <p:cNvSpPr>
            <a:spLocks noChangeArrowheads="1"/>
          </p:cNvSpPr>
          <p:nvPr/>
        </p:nvSpPr>
        <p:spPr bwMode="auto">
          <a:xfrm>
            <a:off x="8601075" y="2706688"/>
            <a:ext cx="303213" cy="303212"/>
          </a:xfrm>
          <a:custGeom>
            <a:avLst/>
            <a:gdLst>
              <a:gd name="T0" fmla="*/ 303213 w 303213"/>
              <a:gd name="T1" fmla="*/ 151606 h 303213"/>
              <a:gd name="T2" fmla="*/ 151607 w 303213"/>
              <a:gd name="T3" fmla="*/ 303205 h 303213"/>
              <a:gd name="T4" fmla="*/ 0 w 303213"/>
              <a:gd name="T5" fmla="*/ 151606 h 303213"/>
              <a:gd name="T6" fmla="*/ 151607 w 303213"/>
              <a:gd name="T7" fmla="*/ 0 h 303213"/>
              <a:gd name="T8" fmla="*/ 0 60000 65536"/>
              <a:gd name="T9" fmla="*/ 0 60000 65536"/>
              <a:gd name="T10" fmla="*/ 0 60000 65536"/>
              <a:gd name="T11" fmla="*/ 0 60000 65536"/>
              <a:gd name="T12" fmla="*/ 0 w 303213"/>
              <a:gd name="T13" fmla="*/ 0 h 303213"/>
              <a:gd name="T14" fmla="*/ 303213 w 303213"/>
              <a:gd name="T15" fmla="*/ 303213 h 303213"/>
            </a:gdLst>
            <a:ahLst/>
            <a:cxnLst>
              <a:cxn ang="T8">
                <a:pos x="T0" y="T1"/>
              </a:cxn>
              <a:cxn ang="T9">
                <a:pos x="T2" y="T3"/>
              </a:cxn>
              <a:cxn ang="T10">
                <a:pos x="T4" y="T5"/>
              </a:cxn>
              <a:cxn ang="T11">
                <a:pos x="T6" y="T7"/>
              </a:cxn>
            </a:cxnLst>
            <a:rect l="T12" t="T13" r="T14" b="T15"/>
            <a:pathLst>
              <a:path w="303213" h="303213">
                <a:moveTo>
                  <a:pt x="0" y="0"/>
                </a:moveTo>
                <a:lnTo>
                  <a:pt x="842" y="0"/>
                </a:lnTo>
                <a:lnTo>
                  <a:pt x="842" y="843"/>
                </a:lnTo>
                <a:lnTo>
                  <a:pt x="0" y="843"/>
                </a:lnTo>
                <a:lnTo>
                  <a:pt x="0" y="0"/>
                </a:lnTo>
                <a:close/>
              </a:path>
            </a:pathLst>
          </a:custGeom>
          <a:noFill/>
          <a:ln w="9525">
            <a:noFill/>
            <a:miter lim="800000"/>
            <a:headEnd/>
            <a:tailEnd/>
          </a:ln>
        </p:spPr>
        <p:txBody>
          <a:bodyPr wrap="none" lIns="90000" tIns="45000" rIns="90000" bIns="45000">
            <a:prstTxWarp prst="textNoShape">
              <a:avLst/>
            </a:prstTxWarp>
          </a:bodyPr>
          <a:lstStyle/>
          <a:p>
            <a:pPr hangingPunct="1">
              <a:lnSpc>
                <a:spcPct val="100000"/>
              </a:lnSpc>
            </a:pPr>
            <a:r>
              <a:rPr lang="en-US" sz="1400">
                <a:solidFill>
                  <a:srgbClr val="000000"/>
                </a:solidFill>
                <a:latin typeface="Arial" pitchFamily="-65" charset="0"/>
                <a:cs typeface="ＭＳ Ｐゴシック" pitchFamily="-65" charset="-128"/>
              </a:rPr>
              <a:t>X</a:t>
            </a:r>
          </a:p>
        </p:txBody>
      </p:sp>
      <p:sp>
        <p:nvSpPr>
          <p:cNvPr id="22551" name="AutoShape 22"/>
          <p:cNvSpPr>
            <a:spLocks noChangeArrowheads="1"/>
          </p:cNvSpPr>
          <p:nvPr/>
        </p:nvSpPr>
        <p:spPr bwMode="auto">
          <a:xfrm>
            <a:off x="7532688" y="890588"/>
            <a:ext cx="288925" cy="303212"/>
          </a:xfrm>
          <a:custGeom>
            <a:avLst/>
            <a:gdLst>
              <a:gd name="T0" fmla="*/ 288925 w 288925"/>
              <a:gd name="T1" fmla="*/ 151606 h 303213"/>
              <a:gd name="T2" fmla="*/ 144463 w 288925"/>
              <a:gd name="T3" fmla="*/ 303205 h 303213"/>
              <a:gd name="T4" fmla="*/ 0 w 288925"/>
              <a:gd name="T5" fmla="*/ 151606 h 303213"/>
              <a:gd name="T6" fmla="*/ 144463 w 288925"/>
              <a:gd name="T7" fmla="*/ 0 h 303213"/>
              <a:gd name="T8" fmla="*/ 0 60000 65536"/>
              <a:gd name="T9" fmla="*/ 0 60000 65536"/>
              <a:gd name="T10" fmla="*/ 0 60000 65536"/>
              <a:gd name="T11" fmla="*/ 0 60000 65536"/>
              <a:gd name="T12" fmla="*/ 0 w 288925"/>
              <a:gd name="T13" fmla="*/ 0 h 303213"/>
              <a:gd name="T14" fmla="*/ 288925 w 288925"/>
              <a:gd name="T15" fmla="*/ 303213 h 303213"/>
            </a:gdLst>
            <a:ahLst/>
            <a:cxnLst>
              <a:cxn ang="T8">
                <a:pos x="T0" y="T1"/>
              </a:cxn>
              <a:cxn ang="T9">
                <a:pos x="T2" y="T3"/>
              </a:cxn>
              <a:cxn ang="T10">
                <a:pos x="T4" y="T5"/>
              </a:cxn>
              <a:cxn ang="T11">
                <a:pos x="T6" y="T7"/>
              </a:cxn>
            </a:cxnLst>
            <a:rect l="T12" t="T13" r="T14" b="T15"/>
            <a:pathLst>
              <a:path w="288925" h="303213">
                <a:moveTo>
                  <a:pt x="0" y="0"/>
                </a:moveTo>
                <a:lnTo>
                  <a:pt x="804" y="0"/>
                </a:lnTo>
                <a:lnTo>
                  <a:pt x="804" y="843"/>
                </a:lnTo>
                <a:lnTo>
                  <a:pt x="0" y="843"/>
                </a:lnTo>
                <a:lnTo>
                  <a:pt x="0" y="0"/>
                </a:lnTo>
                <a:close/>
              </a:path>
            </a:pathLst>
          </a:custGeom>
          <a:noFill/>
          <a:ln w="9525">
            <a:noFill/>
            <a:miter lim="800000"/>
            <a:headEnd/>
            <a:tailEnd/>
          </a:ln>
        </p:spPr>
        <p:txBody>
          <a:bodyPr wrap="none" lIns="90000" tIns="45000" rIns="90000" bIns="45000">
            <a:prstTxWarp prst="textNoShape">
              <a:avLst/>
            </a:prstTxWarp>
          </a:bodyPr>
          <a:lstStyle/>
          <a:p>
            <a:pPr hangingPunct="1">
              <a:lnSpc>
                <a:spcPct val="100000"/>
              </a:lnSpc>
            </a:pPr>
            <a:r>
              <a:rPr lang="en-US" sz="1400">
                <a:solidFill>
                  <a:srgbClr val="000000"/>
                </a:solidFill>
                <a:latin typeface="Arial" pitchFamily="-65" charset="0"/>
                <a:cs typeface="ＭＳ Ｐゴシック" pitchFamily="-65" charset="-128"/>
              </a:rPr>
              <a:t>Y</a:t>
            </a:r>
          </a:p>
        </p:txBody>
      </p:sp>
      <p:sp>
        <p:nvSpPr>
          <p:cNvPr id="22552" name="AutoShape 23"/>
          <p:cNvSpPr>
            <a:spLocks noChangeArrowheads="1"/>
          </p:cNvSpPr>
          <p:nvPr/>
        </p:nvSpPr>
        <p:spPr bwMode="auto">
          <a:xfrm>
            <a:off x="6469063" y="2598738"/>
            <a:ext cx="301625" cy="303212"/>
          </a:xfrm>
          <a:custGeom>
            <a:avLst/>
            <a:gdLst>
              <a:gd name="T0" fmla="*/ 301625 w 301625"/>
              <a:gd name="T1" fmla="*/ 151606 h 303213"/>
              <a:gd name="T2" fmla="*/ 150813 w 301625"/>
              <a:gd name="T3" fmla="*/ 303205 h 303213"/>
              <a:gd name="T4" fmla="*/ 0 w 301625"/>
              <a:gd name="T5" fmla="*/ 151606 h 303213"/>
              <a:gd name="T6" fmla="*/ 150813 w 301625"/>
              <a:gd name="T7" fmla="*/ 0 h 303213"/>
              <a:gd name="T8" fmla="*/ 0 60000 65536"/>
              <a:gd name="T9" fmla="*/ 0 60000 65536"/>
              <a:gd name="T10" fmla="*/ 0 60000 65536"/>
              <a:gd name="T11" fmla="*/ 0 60000 65536"/>
              <a:gd name="T12" fmla="*/ 0 w 301625"/>
              <a:gd name="T13" fmla="*/ 0 h 303213"/>
              <a:gd name="T14" fmla="*/ 301625 w 301625"/>
              <a:gd name="T15" fmla="*/ 303213 h 303213"/>
            </a:gdLst>
            <a:ahLst/>
            <a:cxnLst>
              <a:cxn ang="T8">
                <a:pos x="T0" y="T1"/>
              </a:cxn>
              <a:cxn ang="T9">
                <a:pos x="T2" y="T3"/>
              </a:cxn>
              <a:cxn ang="T10">
                <a:pos x="T4" y="T5"/>
              </a:cxn>
              <a:cxn ang="T11">
                <a:pos x="T6" y="T7"/>
              </a:cxn>
            </a:cxnLst>
            <a:rect l="T12" t="T13" r="T14" b="T15"/>
            <a:pathLst>
              <a:path w="301625" h="303213">
                <a:moveTo>
                  <a:pt x="0" y="0"/>
                </a:moveTo>
                <a:lnTo>
                  <a:pt x="838" y="0"/>
                </a:lnTo>
                <a:lnTo>
                  <a:pt x="838" y="843"/>
                </a:lnTo>
                <a:lnTo>
                  <a:pt x="0" y="843"/>
                </a:lnTo>
                <a:lnTo>
                  <a:pt x="0" y="0"/>
                </a:lnTo>
                <a:close/>
              </a:path>
            </a:pathLst>
          </a:custGeom>
          <a:noFill/>
          <a:ln w="9525">
            <a:noFill/>
            <a:miter lim="800000"/>
            <a:headEnd/>
            <a:tailEnd/>
          </a:ln>
        </p:spPr>
        <p:txBody>
          <a:bodyPr wrap="none" lIns="90000" tIns="45000" rIns="90000" bIns="45000">
            <a:prstTxWarp prst="textNoShape">
              <a:avLst/>
            </a:prstTxWarp>
          </a:bodyPr>
          <a:lstStyle/>
          <a:p>
            <a:pPr hangingPunct="1">
              <a:lnSpc>
                <a:spcPct val="100000"/>
              </a:lnSpc>
            </a:pPr>
            <a:r>
              <a:rPr lang="en-US" sz="1400">
                <a:solidFill>
                  <a:srgbClr val="000000"/>
                </a:solidFill>
                <a:latin typeface="Arial" pitchFamily="-65" charset="0"/>
                <a:cs typeface="ＭＳ Ｐゴシック" pitchFamily="-65" charset="-128"/>
              </a:rPr>
              <a:t>Z</a:t>
            </a:r>
          </a:p>
        </p:txBody>
      </p:sp>
      <p:pic>
        <p:nvPicPr>
          <p:cNvPr id="22553" name="Picture 24"/>
          <p:cNvPicPr>
            <a:picLocks noChangeAspect="1" noChangeArrowheads="1"/>
          </p:cNvPicPr>
          <p:nvPr/>
        </p:nvPicPr>
        <p:blipFill>
          <a:blip r:embed="rId8"/>
          <a:srcRect/>
          <a:stretch>
            <a:fillRect/>
          </a:stretch>
        </p:blipFill>
        <p:spPr bwMode="auto">
          <a:xfrm>
            <a:off x="147638" y="3511550"/>
            <a:ext cx="1147762" cy="1136650"/>
          </a:xfrm>
          <a:prstGeom prst="rect">
            <a:avLst/>
          </a:prstGeom>
          <a:noFill/>
          <a:ln w="18360">
            <a:solidFill>
              <a:srgbClr val="808080"/>
            </a:solidFill>
            <a:round/>
            <a:headEnd/>
            <a:tailEnd/>
          </a:ln>
        </p:spPr>
      </p:pic>
      <p:pic>
        <p:nvPicPr>
          <p:cNvPr id="22554" name="Picture 25"/>
          <p:cNvPicPr>
            <a:picLocks noChangeAspect="1" noChangeArrowheads="1"/>
          </p:cNvPicPr>
          <p:nvPr/>
        </p:nvPicPr>
        <p:blipFill>
          <a:blip r:embed="rId9"/>
          <a:srcRect/>
          <a:stretch>
            <a:fillRect/>
          </a:stretch>
        </p:blipFill>
        <p:spPr bwMode="auto">
          <a:xfrm>
            <a:off x="1371600" y="4030663"/>
            <a:ext cx="1858963" cy="1836737"/>
          </a:xfrm>
          <a:prstGeom prst="rect">
            <a:avLst/>
          </a:prstGeom>
          <a:noFill/>
          <a:ln w="9525">
            <a:noFill/>
            <a:miter lim="800000"/>
            <a:headEnd/>
            <a:tailEnd/>
          </a:ln>
        </p:spPr>
      </p:pic>
      <p:pic>
        <p:nvPicPr>
          <p:cNvPr id="22555" name="Picture 26"/>
          <p:cNvPicPr>
            <a:picLocks noChangeAspect="1" noChangeArrowheads="1"/>
          </p:cNvPicPr>
          <p:nvPr/>
        </p:nvPicPr>
        <p:blipFill>
          <a:blip r:embed="rId10"/>
          <a:srcRect/>
          <a:stretch>
            <a:fillRect/>
          </a:stretch>
        </p:blipFill>
        <p:spPr bwMode="auto">
          <a:xfrm>
            <a:off x="3197225" y="3965575"/>
            <a:ext cx="1943100" cy="1901825"/>
          </a:xfrm>
          <a:prstGeom prst="rect">
            <a:avLst/>
          </a:prstGeom>
          <a:noFill/>
          <a:ln w="9525">
            <a:noFill/>
            <a:miter lim="800000"/>
            <a:headEnd/>
            <a:tailEnd/>
          </a:ln>
        </p:spPr>
      </p:pic>
      <p:pic>
        <p:nvPicPr>
          <p:cNvPr id="22556" name="Picture 27"/>
          <p:cNvPicPr>
            <a:picLocks noChangeAspect="1" noChangeArrowheads="1"/>
          </p:cNvPicPr>
          <p:nvPr/>
        </p:nvPicPr>
        <p:blipFill>
          <a:blip r:embed="rId11"/>
          <a:srcRect/>
          <a:stretch>
            <a:fillRect/>
          </a:stretch>
        </p:blipFill>
        <p:spPr bwMode="auto">
          <a:xfrm>
            <a:off x="5105400" y="3886200"/>
            <a:ext cx="2011363" cy="1968500"/>
          </a:xfrm>
          <a:prstGeom prst="rect">
            <a:avLst/>
          </a:prstGeom>
          <a:noFill/>
          <a:ln w="9525">
            <a:noFill/>
            <a:miter lim="800000"/>
            <a:headEnd/>
            <a:tailEnd/>
          </a:ln>
        </p:spPr>
      </p:pic>
      <p:pic>
        <p:nvPicPr>
          <p:cNvPr id="22557" name="Picture 28"/>
          <p:cNvPicPr>
            <a:picLocks noChangeAspect="1" noChangeArrowheads="1"/>
          </p:cNvPicPr>
          <p:nvPr/>
        </p:nvPicPr>
        <p:blipFill>
          <a:blip r:embed="rId12"/>
          <a:srcRect/>
          <a:stretch>
            <a:fillRect/>
          </a:stretch>
        </p:blipFill>
        <p:spPr bwMode="auto">
          <a:xfrm>
            <a:off x="7040563" y="3878263"/>
            <a:ext cx="2011362" cy="1982787"/>
          </a:xfrm>
          <a:prstGeom prst="rect">
            <a:avLst/>
          </a:prstGeom>
          <a:noFill/>
          <a:ln w="9525">
            <a:noFill/>
            <a:miter lim="800000"/>
            <a:headEnd/>
            <a:tailEnd/>
          </a:ln>
        </p:spPr>
      </p:pic>
      <p:pic>
        <p:nvPicPr>
          <p:cNvPr id="22558" name="Picture 29"/>
          <p:cNvPicPr>
            <a:picLocks noChangeAspect="1" noChangeArrowheads="1"/>
          </p:cNvPicPr>
          <p:nvPr/>
        </p:nvPicPr>
        <p:blipFill>
          <a:blip r:embed="rId13"/>
          <a:srcRect/>
          <a:stretch>
            <a:fillRect/>
          </a:stretch>
        </p:blipFill>
        <p:spPr bwMode="auto">
          <a:xfrm>
            <a:off x="2378075" y="2266950"/>
            <a:ext cx="1646238" cy="514350"/>
          </a:xfrm>
          <a:prstGeom prst="rect">
            <a:avLst/>
          </a:prstGeom>
          <a:noFill/>
          <a:ln w="9525">
            <a:noFill/>
            <a:miter lim="800000"/>
            <a:headEnd/>
            <a:tailEnd/>
          </a:ln>
        </p:spPr>
      </p:pic>
      <p:sp>
        <p:nvSpPr>
          <p:cNvPr id="31" name="TextBox 30"/>
          <p:cNvSpPr txBox="1"/>
          <p:nvPr/>
        </p:nvSpPr>
        <p:spPr>
          <a:xfrm>
            <a:off x="2438400" y="6584079"/>
            <a:ext cx="4270220" cy="273921"/>
          </a:xfrm>
          <a:prstGeom prst="rect">
            <a:avLst/>
          </a:prstGeom>
          <a:noFill/>
        </p:spPr>
        <p:txBody>
          <a:bodyPr wrap="none" rtlCol="0">
            <a:spAutoFit/>
          </a:bodyPr>
          <a:lstStyle/>
          <a:p>
            <a:r>
              <a:rPr lang="en-US" sz="1200" dirty="0"/>
              <a:t>The Generalized Sensitivity </a:t>
            </a:r>
            <a:r>
              <a:rPr lang="en-US" sz="1200" dirty="0" err="1"/>
              <a:t>Scatterplot</a:t>
            </a:r>
            <a:r>
              <a:rPr lang="en-US" sz="1200" dirty="0" smtClean="0"/>
              <a:t> , submitted to TVCG</a:t>
            </a:r>
            <a:endParaRPr lang="en-US" sz="12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589" name="Picture 13" descr="/Users/ultomega/Dropbox/FODAVA/video/fodava01_2Dtoy.avi">
            <a:hlinkClick r:id="" action="ppaction://media"/>
          </p:cNvPr>
          <p:cNvPicPr/>
          <p:nvPr>
            <a:videoFile r:link="rId1"/>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24578" name="AutoShape 1"/>
          <p:cNvSpPr>
            <a:spLocks noChangeArrowheads="1"/>
          </p:cNvSpPr>
          <p:nvPr/>
        </p:nvSpPr>
        <p:spPr bwMode="auto">
          <a:xfrm>
            <a:off x="-515938" y="5688013"/>
            <a:ext cx="9966326" cy="1173162"/>
          </a:xfrm>
          <a:custGeom>
            <a:avLst/>
            <a:gdLst>
              <a:gd name="T0" fmla="*/ 9966326 w 9966326"/>
              <a:gd name="T1" fmla="*/ 586581 h 1173162"/>
              <a:gd name="T2" fmla="*/ 4983163 w 9966326"/>
              <a:gd name="T3" fmla="*/ 1173162 h 1173162"/>
              <a:gd name="T4" fmla="*/ 0 w 9966326"/>
              <a:gd name="T5" fmla="*/ 586581 h 1173162"/>
              <a:gd name="T6" fmla="*/ 4983163 w 9966326"/>
              <a:gd name="T7" fmla="*/ 0 h 1173162"/>
              <a:gd name="T8" fmla="*/ 0 60000 65536"/>
              <a:gd name="T9" fmla="*/ 0 60000 65536"/>
              <a:gd name="T10" fmla="*/ 0 60000 65536"/>
              <a:gd name="T11" fmla="*/ 0 60000 65536"/>
              <a:gd name="T12" fmla="*/ 0 w 9966326"/>
              <a:gd name="T13" fmla="*/ 0 h 1173162"/>
              <a:gd name="T14" fmla="*/ 9966326 w 9966326"/>
              <a:gd name="T15" fmla="*/ 1173162 h 1173162"/>
            </a:gdLst>
            <a:ahLst/>
            <a:cxnLst>
              <a:cxn ang="T8">
                <a:pos x="T0" y="T1"/>
              </a:cxn>
              <a:cxn ang="T9">
                <a:pos x="T2" y="T3"/>
              </a:cxn>
              <a:cxn ang="T10">
                <a:pos x="T4" y="T5"/>
              </a:cxn>
              <a:cxn ang="T11">
                <a:pos x="T6" y="T7"/>
              </a:cxn>
            </a:cxnLst>
            <a:rect l="T12" t="T13" r="T14" b="T15"/>
            <a:pathLst>
              <a:path w="9966326" h="1173162">
                <a:moveTo>
                  <a:pt x="0" y="0"/>
                </a:moveTo>
                <a:lnTo>
                  <a:pt x="27687" y="0"/>
                </a:lnTo>
                <a:lnTo>
                  <a:pt x="27687" y="3260"/>
                </a:lnTo>
                <a:lnTo>
                  <a:pt x="0" y="3260"/>
                </a:lnTo>
                <a:close/>
              </a:path>
            </a:pathLst>
          </a:custGeom>
          <a:solidFill>
            <a:srgbClr val="FFFFFF"/>
          </a:solidFill>
          <a:ln w="9525">
            <a:noFill/>
            <a:miter lim="800000"/>
            <a:headEnd/>
            <a:tailEnd/>
          </a:ln>
        </p:spPr>
        <p:txBody>
          <a:bodyPr wrap="none" anchor="ctr">
            <a:prstTxWarp prst="textNoShape">
              <a:avLst/>
            </a:prstTxWarp>
          </a:bodyPr>
          <a:lstStyle/>
          <a:p>
            <a:endParaRPr lang="en-US">
              <a:cs typeface="ＭＳ Ｐゴシック" pitchFamily="-65" charset="-128"/>
            </a:endParaRPr>
          </a:p>
        </p:txBody>
      </p:sp>
      <p:sp>
        <p:nvSpPr>
          <p:cNvPr id="24579" name="AutoShape 3"/>
          <p:cNvSpPr>
            <a:spLocks noChangeArrowheads="1"/>
          </p:cNvSpPr>
          <p:nvPr/>
        </p:nvSpPr>
        <p:spPr bwMode="auto">
          <a:xfrm>
            <a:off x="-3806825" y="2071688"/>
            <a:ext cx="3571875" cy="4121150"/>
          </a:xfrm>
          <a:custGeom>
            <a:avLst/>
            <a:gdLst>
              <a:gd name="T0" fmla="*/ 3571875 w 3571875"/>
              <a:gd name="T1" fmla="*/ 2060575 h 4121150"/>
              <a:gd name="T2" fmla="*/ 1785939 w 3571875"/>
              <a:gd name="T3" fmla="*/ 4121150 h 4121150"/>
              <a:gd name="T4" fmla="*/ 0 w 3571875"/>
              <a:gd name="T5" fmla="*/ 2060575 h 4121150"/>
              <a:gd name="T6" fmla="*/ 1785939 w 3571875"/>
              <a:gd name="T7" fmla="*/ 0 h 4121150"/>
              <a:gd name="T8" fmla="*/ 0 60000 65536"/>
              <a:gd name="T9" fmla="*/ 0 60000 65536"/>
              <a:gd name="T10" fmla="*/ 0 60000 65536"/>
              <a:gd name="T11" fmla="*/ 0 60000 65536"/>
              <a:gd name="T12" fmla="*/ 0 w 3571875"/>
              <a:gd name="T13" fmla="*/ 0 h 4121150"/>
              <a:gd name="T14" fmla="*/ 3571875 w 3571875"/>
              <a:gd name="T15" fmla="*/ 4121150 h 4121150"/>
            </a:gdLst>
            <a:ahLst/>
            <a:cxnLst>
              <a:cxn ang="T8">
                <a:pos x="T0" y="T1"/>
              </a:cxn>
              <a:cxn ang="T9">
                <a:pos x="T2" y="T3"/>
              </a:cxn>
              <a:cxn ang="T10">
                <a:pos x="T4" y="T5"/>
              </a:cxn>
              <a:cxn ang="T11">
                <a:pos x="T6" y="T7"/>
              </a:cxn>
            </a:cxnLst>
            <a:rect l="T12" t="T13" r="T14" b="T15"/>
            <a:pathLst>
              <a:path w="3571875" h="4121150">
                <a:moveTo>
                  <a:pt x="0" y="0"/>
                </a:moveTo>
                <a:lnTo>
                  <a:pt x="0" y="21600"/>
                </a:lnTo>
                <a:lnTo>
                  <a:pt x="21600" y="21600"/>
                </a:lnTo>
                <a:lnTo>
                  <a:pt x="21600" y="0"/>
                </a:lnTo>
                <a:close/>
              </a:path>
            </a:pathLst>
          </a:custGeom>
          <a:blipFill dpi="0" rotWithShape="0">
            <a:blip r:embed="rId5"/>
            <a:srcRect/>
            <a:stretch>
              <a:fillRect/>
            </a:stretch>
          </a:blipFill>
          <a:ln w="9525">
            <a:noFill/>
            <a:miter lim="800000"/>
            <a:headEnd/>
            <a:tailEnd/>
          </a:ln>
        </p:spPr>
        <p:txBody>
          <a:bodyPr wrap="none" anchor="ctr">
            <a:prstTxWarp prst="textNoShape">
              <a:avLst/>
            </a:prstTxWarp>
          </a:bodyPr>
          <a:lstStyle/>
          <a:p>
            <a:endParaRPr lang="en-US">
              <a:cs typeface="ＭＳ Ｐゴシック" pitchFamily="-65" charset="-128"/>
            </a:endParaRPr>
          </a:p>
        </p:txBody>
      </p:sp>
      <p:sp>
        <p:nvSpPr>
          <p:cNvPr id="24580" name="AutoShape 4"/>
          <p:cNvSpPr>
            <a:spLocks noChangeArrowheads="1"/>
          </p:cNvSpPr>
          <p:nvPr/>
        </p:nvSpPr>
        <p:spPr bwMode="auto">
          <a:xfrm>
            <a:off x="-3835400" y="2011363"/>
            <a:ext cx="3652837" cy="4171950"/>
          </a:xfrm>
          <a:custGeom>
            <a:avLst/>
            <a:gdLst>
              <a:gd name="T0" fmla="*/ 3652837 w 3652837"/>
              <a:gd name="T1" fmla="*/ 2085975 h 4171950"/>
              <a:gd name="T2" fmla="*/ 1826420 w 3652837"/>
              <a:gd name="T3" fmla="*/ 4171950 h 4171950"/>
              <a:gd name="T4" fmla="*/ 0 w 3652837"/>
              <a:gd name="T5" fmla="*/ 2085975 h 4171950"/>
              <a:gd name="T6" fmla="*/ 1826420 w 3652837"/>
              <a:gd name="T7" fmla="*/ 0 h 4171950"/>
              <a:gd name="T8" fmla="*/ 0 60000 65536"/>
              <a:gd name="T9" fmla="*/ 0 60000 65536"/>
              <a:gd name="T10" fmla="*/ 0 60000 65536"/>
              <a:gd name="T11" fmla="*/ 0 60000 65536"/>
              <a:gd name="T12" fmla="*/ 0 w 3652837"/>
              <a:gd name="T13" fmla="*/ 0 h 4171950"/>
              <a:gd name="T14" fmla="*/ 3652837 w 3652837"/>
              <a:gd name="T15" fmla="*/ 4171950 h 4171950"/>
            </a:gdLst>
            <a:ahLst/>
            <a:cxnLst>
              <a:cxn ang="T8">
                <a:pos x="T0" y="T1"/>
              </a:cxn>
              <a:cxn ang="T9">
                <a:pos x="T2" y="T3"/>
              </a:cxn>
              <a:cxn ang="T10">
                <a:pos x="T4" y="T5"/>
              </a:cxn>
              <a:cxn ang="T11">
                <a:pos x="T6" y="T7"/>
              </a:cxn>
            </a:cxnLst>
            <a:rect l="T12" t="T13" r="T14" b="T15"/>
            <a:pathLst>
              <a:path w="3652837" h="4171950">
                <a:moveTo>
                  <a:pt x="0" y="12623"/>
                </a:moveTo>
                <a:lnTo>
                  <a:pt x="12623" y="12623"/>
                </a:lnTo>
                <a:lnTo>
                  <a:pt x="180" y="90"/>
                </a:lnTo>
                <a:lnTo>
                  <a:pt x="-2475" y="0"/>
                </a:lnTo>
                <a:lnTo>
                  <a:pt x="12623" y="12623"/>
                </a:lnTo>
                <a:lnTo>
                  <a:pt x="270" y="90"/>
                </a:lnTo>
                <a:lnTo>
                  <a:pt x="10148" y="-1034"/>
                </a:lnTo>
                <a:lnTo>
                  <a:pt x="12623" y="12623"/>
                </a:lnTo>
                <a:close/>
              </a:path>
            </a:pathLst>
          </a:custGeom>
          <a:noFill/>
          <a:ln w="38160">
            <a:solidFill>
              <a:srgbClr val="C3D69B"/>
            </a:solidFill>
            <a:round/>
            <a:headEnd/>
            <a:tailEnd/>
          </a:ln>
        </p:spPr>
        <p:txBody>
          <a:bodyPr wrap="none" anchor="ctr">
            <a:prstTxWarp prst="textNoShape">
              <a:avLst/>
            </a:prstTxWarp>
          </a:bodyPr>
          <a:lstStyle/>
          <a:p>
            <a:endParaRPr lang="en-US">
              <a:cs typeface="ＭＳ Ｐゴシック" pitchFamily="-65" charset="-128"/>
            </a:endParaRPr>
          </a:p>
        </p:txBody>
      </p:sp>
      <p:sp>
        <p:nvSpPr>
          <p:cNvPr id="24581" name="AutoShape 5"/>
          <p:cNvSpPr>
            <a:spLocks noChangeArrowheads="1"/>
          </p:cNvSpPr>
          <p:nvPr/>
        </p:nvSpPr>
        <p:spPr bwMode="auto">
          <a:xfrm>
            <a:off x="-3197225" y="6186488"/>
            <a:ext cx="2563812" cy="354012"/>
          </a:xfrm>
          <a:custGeom>
            <a:avLst/>
            <a:gdLst>
              <a:gd name="T0" fmla="*/ 2563812 w 2563812"/>
              <a:gd name="T1" fmla="*/ 177006 h 354012"/>
              <a:gd name="T2" fmla="*/ 1281906 w 2563812"/>
              <a:gd name="T3" fmla="*/ 354012 h 354012"/>
              <a:gd name="T4" fmla="*/ 0 w 2563812"/>
              <a:gd name="T5" fmla="*/ 177006 h 354012"/>
              <a:gd name="T6" fmla="*/ 1281906 w 2563812"/>
              <a:gd name="T7" fmla="*/ 0 h 354012"/>
              <a:gd name="T8" fmla="*/ 0 60000 65536"/>
              <a:gd name="T9" fmla="*/ 0 60000 65536"/>
              <a:gd name="T10" fmla="*/ 0 60000 65536"/>
              <a:gd name="T11" fmla="*/ 0 60000 65536"/>
              <a:gd name="T12" fmla="*/ 0 w 2563812"/>
              <a:gd name="T13" fmla="*/ 0 h 354012"/>
              <a:gd name="T14" fmla="*/ 2563812 w 2563812"/>
              <a:gd name="T15" fmla="*/ 354012 h 354012"/>
            </a:gdLst>
            <a:ahLst/>
            <a:cxnLst>
              <a:cxn ang="T8">
                <a:pos x="T0" y="T1"/>
              </a:cxn>
              <a:cxn ang="T9">
                <a:pos x="T2" y="T3"/>
              </a:cxn>
              <a:cxn ang="T10">
                <a:pos x="T4" y="T5"/>
              </a:cxn>
              <a:cxn ang="T11">
                <a:pos x="T6" y="T7"/>
              </a:cxn>
            </a:cxnLst>
            <a:rect l="T12" t="T13" r="T14" b="T15"/>
            <a:pathLst>
              <a:path w="2563812" h="354012">
                <a:moveTo>
                  <a:pt x="0" y="0"/>
                </a:moveTo>
                <a:lnTo>
                  <a:pt x="7121" y="0"/>
                </a:lnTo>
                <a:lnTo>
                  <a:pt x="7121" y="983"/>
                </a:lnTo>
                <a:lnTo>
                  <a:pt x="0" y="983"/>
                </a:lnTo>
                <a:close/>
              </a:path>
            </a:pathLst>
          </a:custGeom>
          <a:noFill/>
          <a:ln w="9525">
            <a:noFill/>
            <a:miter lim="800000"/>
            <a:headEnd/>
            <a:tailEnd/>
          </a:ln>
        </p:spPr>
        <p:txBody>
          <a:bodyPr wrap="none" lIns="90000" tIns="45000" rIns="90000" bIns="45000">
            <a:prstTxWarp prst="textNoShape">
              <a:avLst/>
            </a:prstTxWarp>
          </a:bodyPr>
          <a:lstStyle/>
          <a:p>
            <a:pPr algn="ct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latin typeface="Times New Roman" pitchFamily="-65" charset="0"/>
                <a:cs typeface="ＭＳ Ｐゴシック" pitchFamily="-65" charset="-128"/>
              </a:rPr>
              <a:t>Rectangular Selections</a:t>
            </a:r>
          </a:p>
        </p:txBody>
      </p:sp>
      <p:sp>
        <p:nvSpPr>
          <p:cNvPr id="24582" name="Title 1"/>
          <p:cNvSpPr>
            <a:spLocks noGrp="1"/>
          </p:cNvSpPr>
          <p:nvPr>
            <p:ph type="title"/>
          </p:nvPr>
        </p:nvSpPr>
        <p:spPr>
          <a:xfrm>
            <a:off x="0" y="0"/>
            <a:ext cx="3581400" cy="457200"/>
          </a:xfrm>
        </p:spPr>
        <p:txBody>
          <a:bodyPr/>
          <a:lstStyle/>
          <a:p>
            <a:pPr eaLnBrk="1" hangingPunct="1"/>
            <a:r>
              <a:rPr lang="en-US" dirty="0"/>
              <a:t>Regression Cubes</a:t>
            </a:r>
          </a:p>
        </p:txBody>
      </p:sp>
      <p:pic>
        <p:nvPicPr>
          <p:cNvPr id="24583" name="Picture 8"/>
          <p:cNvPicPr>
            <a:picLocks noChangeAspect="1" noChangeArrowheads="1"/>
          </p:cNvPicPr>
          <p:nvPr/>
        </p:nvPicPr>
        <p:blipFill>
          <a:blip r:embed="rId6"/>
          <a:srcRect/>
          <a:stretch>
            <a:fillRect/>
          </a:stretch>
        </p:blipFill>
        <p:spPr bwMode="auto">
          <a:xfrm>
            <a:off x="-8258175" y="1311275"/>
            <a:ext cx="3382962" cy="4203700"/>
          </a:xfrm>
          <a:prstGeom prst="rect">
            <a:avLst/>
          </a:prstGeom>
          <a:noFill/>
          <a:ln w="9525">
            <a:noFill/>
            <a:miter lim="800000"/>
            <a:headEnd/>
            <a:tailEnd/>
          </a:ln>
        </p:spPr>
      </p:pic>
      <p:pic>
        <p:nvPicPr>
          <p:cNvPr id="24584" name="Picture 9"/>
          <p:cNvPicPr>
            <a:picLocks noChangeAspect="1" noChangeArrowheads="1"/>
          </p:cNvPicPr>
          <p:nvPr/>
        </p:nvPicPr>
        <p:blipFill>
          <a:blip r:embed="rId7"/>
          <a:srcRect/>
          <a:stretch>
            <a:fillRect/>
          </a:stretch>
        </p:blipFill>
        <p:spPr bwMode="auto">
          <a:xfrm>
            <a:off x="-8331200" y="1239838"/>
            <a:ext cx="3546475" cy="4370387"/>
          </a:xfrm>
          <a:prstGeom prst="rect">
            <a:avLst/>
          </a:prstGeom>
          <a:noFill/>
          <a:ln w="9525">
            <a:noFill/>
            <a:miter lim="800000"/>
            <a:headEnd/>
            <a:tailEnd/>
          </a:ln>
        </p:spPr>
      </p:pic>
      <p:pic>
        <p:nvPicPr>
          <p:cNvPr id="24585" name="Picture 11"/>
          <p:cNvPicPr>
            <a:picLocks noChangeAspect="1" noChangeArrowheads="1"/>
          </p:cNvPicPr>
          <p:nvPr/>
        </p:nvPicPr>
        <p:blipFill>
          <a:blip r:embed="rId8"/>
          <a:srcRect/>
          <a:stretch>
            <a:fillRect/>
          </a:stretch>
        </p:blipFill>
        <p:spPr bwMode="auto">
          <a:xfrm>
            <a:off x="-6224588" y="1374775"/>
            <a:ext cx="1323975" cy="1241425"/>
          </a:xfrm>
          <a:prstGeom prst="rect">
            <a:avLst/>
          </a:prstGeom>
          <a:noFill/>
          <a:ln w="9525">
            <a:noFill/>
            <a:miter lim="800000"/>
            <a:headEnd/>
            <a:tailEnd/>
          </a:ln>
        </p:spPr>
      </p:pic>
      <p:sp>
        <p:nvSpPr>
          <p:cNvPr id="24586" name="TextBox 8"/>
          <p:cNvSpPr txBox="1">
            <a:spLocks noChangeArrowheads="1"/>
          </p:cNvSpPr>
          <p:nvPr/>
        </p:nvSpPr>
        <p:spPr bwMode="auto">
          <a:xfrm>
            <a:off x="-7621588" y="5537200"/>
            <a:ext cx="2185988" cy="363538"/>
          </a:xfrm>
          <a:prstGeom prst="rect">
            <a:avLst/>
          </a:prstGeom>
          <a:noFill/>
          <a:ln w="9525">
            <a:noFill/>
            <a:miter lim="800000"/>
            <a:headEnd/>
            <a:tailEnd/>
          </a:ln>
        </p:spPr>
        <p:txBody>
          <a:bodyPr wrap="none">
            <a:prstTxWarp prst="textNoShape">
              <a:avLst/>
            </a:prstTxWarp>
            <a:spAutoFit/>
          </a:bodyPr>
          <a:lstStyle/>
          <a:p>
            <a:r>
              <a:rPr lang="en-US">
                <a:solidFill>
                  <a:srgbClr val="1F4A6D"/>
                </a:solidFill>
                <a:latin typeface="Times New Roman" pitchFamily="-65" charset="0"/>
                <a:cs typeface="ＭＳ Ｐゴシック" pitchFamily="-65" charset="-128"/>
              </a:rPr>
              <a:t>Sensitivity</a:t>
            </a:r>
            <a:r>
              <a:rPr lang="en-US">
                <a:solidFill>
                  <a:srgbClr val="1F4A6D"/>
                </a:solidFill>
                <a:cs typeface="ＭＳ Ｐゴシック" pitchFamily="-65" charset="-128"/>
              </a:rPr>
              <a:t> </a:t>
            </a:r>
            <a:r>
              <a:rPr lang="en-US">
                <a:solidFill>
                  <a:srgbClr val="1F4A6D"/>
                </a:solidFill>
                <a:latin typeface="Times New Roman" pitchFamily="-65" charset="0"/>
                <a:cs typeface="ＭＳ Ｐゴシック" pitchFamily="-65" charset="-128"/>
              </a:rPr>
              <a:t>Selections</a:t>
            </a:r>
          </a:p>
        </p:txBody>
      </p:sp>
      <p:sp>
        <p:nvSpPr>
          <p:cNvPr id="24587" name="TextBox 3"/>
          <p:cNvSpPr txBox="1">
            <a:spLocks noChangeArrowheads="1"/>
          </p:cNvSpPr>
          <p:nvPr/>
        </p:nvSpPr>
        <p:spPr bwMode="auto">
          <a:xfrm>
            <a:off x="-9028113" y="1066800"/>
            <a:ext cx="184150" cy="365125"/>
          </a:xfrm>
          <a:prstGeom prst="rect">
            <a:avLst/>
          </a:prstGeom>
          <a:noFill/>
          <a:ln w="9525">
            <a:noFill/>
            <a:miter lim="800000"/>
            <a:headEnd/>
            <a:tailEnd/>
          </a:ln>
        </p:spPr>
        <p:txBody>
          <a:bodyPr wrap="none">
            <a:prstTxWarp prst="textNoShape">
              <a:avLst/>
            </a:prstTxWarp>
            <a:spAutoFit/>
          </a:bodyPr>
          <a:lstStyle/>
          <a:p>
            <a:endParaRPr lang="en-US">
              <a:cs typeface="ＭＳ Ｐゴシック" pitchFamily="-65" charset="-128"/>
            </a:endParaRPr>
          </a:p>
        </p:txBody>
      </p:sp>
      <p:pic>
        <p:nvPicPr>
          <p:cNvPr id="24588" name="Picture 10"/>
          <p:cNvPicPr>
            <a:picLocks noChangeAspect="1" noChangeArrowheads="1"/>
          </p:cNvPicPr>
          <p:nvPr/>
        </p:nvPicPr>
        <p:blipFill>
          <a:blip r:embed="rId9"/>
          <a:srcRect/>
          <a:stretch>
            <a:fillRect/>
          </a:stretch>
        </p:blipFill>
        <p:spPr bwMode="auto">
          <a:xfrm>
            <a:off x="-4419600" y="1219200"/>
            <a:ext cx="3860800" cy="4405313"/>
          </a:xfrm>
          <a:prstGeom prst="rect">
            <a:avLst/>
          </a:prstGeom>
          <a:noFill/>
          <a:ln w="9525">
            <a:noFill/>
            <a:miter lim="800000"/>
            <a:headEnd/>
            <a:tailEnd/>
          </a:ln>
        </p:spPr>
      </p:pic>
      <p:sp>
        <p:nvSpPr>
          <p:cNvPr id="14" name="TextBox 13"/>
          <p:cNvSpPr txBox="1"/>
          <p:nvPr/>
        </p:nvSpPr>
        <p:spPr>
          <a:xfrm>
            <a:off x="2057400" y="6403106"/>
            <a:ext cx="4592648" cy="454894"/>
          </a:xfrm>
          <a:prstGeom prst="rect">
            <a:avLst/>
          </a:prstGeom>
          <a:noFill/>
        </p:spPr>
        <p:txBody>
          <a:bodyPr wrap="none" rtlCol="0">
            <a:spAutoFit/>
          </a:bodyPr>
          <a:lstStyle/>
          <a:p>
            <a:r>
              <a:rPr lang="en-US" sz="1200" dirty="0"/>
              <a:t>Regression Cube: A Technique for Multidimensional Visual</a:t>
            </a:r>
            <a:r>
              <a:rPr lang="en-US" sz="1200" dirty="0" smtClean="0"/>
              <a:t> </a:t>
            </a:r>
          </a:p>
          <a:p>
            <a:r>
              <a:rPr lang="en-US" sz="1200" dirty="0" smtClean="0"/>
              <a:t>Exploration </a:t>
            </a:r>
            <a:r>
              <a:rPr lang="en-US" sz="1200" dirty="0"/>
              <a:t>and Interactive Pattern </a:t>
            </a:r>
            <a:r>
              <a:rPr lang="en-US" sz="1200" dirty="0" smtClean="0"/>
              <a:t>Finding, submitted to </a:t>
            </a:r>
            <a:r>
              <a:rPr lang="en-US" sz="1200" b="1" dirty="0" err="1" smtClean="0"/>
              <a:t>TiiS</a:t>
            </a:r>
            <a:r>
              <a:rPr lang="en-US" sz="1200" b="1" dirty="0" smtClean="0"/>
              <a:t>-VA</a:t>
            </a:r>
            <a:r>
              <a:rPr lang="en-US" sz="1200" dirty="0" smtClean="0"/>
              <a:t> </a:t>
            </a:r>
            <a:endParaRPr lang="en-US" sz="12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3566" fill="hold"/>
                                        <p:tgtEl>
                                          <p:spTgt spid="2458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4589"/>
                </p:tgtEl>
              </p:cMediaNode>
            </p:video>
            <p:seq concurrent="1" nextAc="seek">
              <p:cTn id="8" restart="whenNotActive" fill="hold" evtFilter="cancelBubble" nodeType="interactiveSeq">
                <p:stCondLst>
                  <p:cond evt="onClick" delay="0">
                    <p:tgtEl>
                      <p:spTgt spid="2458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4589"/>
                                        </p:tgtEl>
                                      </p:cBhvr>
                                    </p:cmd>
                                  </p:childTnLst>
                                </p:cTn>
                              </p:par>
                            </p:childTnLst>
                          </p:cTn>
                        </p:par>
                      </p:childTnLst>
                    </p:cTn>
                  </p:par>
                </p:childTnLst>
              </p:cTn>
              <p:nextCondLst>
                <p:cond evt="onClick" delay="0">
                  <p:tgtEl>
                    <p:spTgt spid="24589"/>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AutoShape 1"/>
          <p:cNvSpPr>
            <a:spLocks noChangeArrowheads="1"/>
          </p:cNvSpPr>
          <p:nvPr/>
        </p:nvSpPr>
        <p:spPr bwMode="auto">
          <a:xfrm>
            <a:off x="-515938" y="5688013"/>
            <a:ext cx="9966326" cy="1173162"/>
          </a:xfrm>
          <a:custGeom>
            <a:avLst/>
            <a:gdLst>
              <a:gd name="T0" fmla="*/ 9966326 w 9966326"/>
              <a:gd name="T1" fmla="*/ 586581 h 1173162"/>
              <a:gd name="T2" fmla="*/ 4983163 w 9966326"/>
              <a:gd name="T3" fmla="*/ 1173162 h 1173162"/>
              <a:gd name="T4" fmla="*/ 0 w 9966326"/>
              <a:gd name="T5" fmla="*/ 586581 h 1173162"/>
              <a:gd name="T6" fmla="*/ 4983163 w 9966326"/>
              <a:gd name="T7" fmla="*/ 0 h 1173162"/>
              <a:gd name="T8" fmla="*/ 0 60000 65536"/>
              <a:gd name="T9" fmla="*/ 0 60000 65536"/>
              <a:gd name="T10" fmla="*/ 0 60000 65536"/>
              <a:gd name="T11" fmla="*/ 0 60000 65536"/>
              <a:gd name="T12" fmla="*/ 0 w 9966326"/>
              <a:gd name="T13" fmla="*/ 0 h 1173162"/>
              <a:gd name="T14" fmla="*/ 9966326 w 9966326"/>
              <a:gd name="T15" fmla="*/ 1173162 h 1173162"/>
            </a:gdLst>
            <a:ahLst/>
            <a:cxnLst>
              <a:cxn ang="T8">
                <a:pos x="T0" y="T1"/>
              </a:cxn>
              <a:cxn ang="T9">
                <a:pos x="T2" y="T3"/>
              </a:cxn>
              <a:cxn ang="T10">
                <a:pos x="T4" y="T5"/>
              </a:cxn>
              <a:cxn ang="T11">
                <a:pos x="T6" y="T7"/>
              </a:cxn>
            </a:cxnLst>
            <a:rect l="T12" t="T13" r="T14" b="T15"/>
            <a:pathLst>
              <a:path w="9966326" h="1173162">
                <a:moveTo>
                  <a:pt x="0" y="0"/>
                </a:moveTo>
                <a:lnTo>
                  <a:pt x="27687" y="0"/>
                </a:lnTo>
                <a:lnTo>
                  <a:pt x="27687" y="3260"/>
                </a:lnTo>
                <a:lnTo>
                  <a:pt x="0" y="3260"/>
                </a:lnTo>
                <a:close/>
              </a:path>
            </a:pathLst>
          </a:custGeom>
          <a:solidFill>
            <a:srgbClr val="FFFFFF"/>
          </a:solidFill>
          <a:ln w="9525">
            <a:noFill/>
            <a:miter lim="800000"/>
            <a:headEnd/>
            <a:tailEnd/>
          </a:ln>
        </p:spPr>
        <p:txBody>
          <a:bodyPr wrap="none" anchor="ctr">
            <a:prstTxWarp prst="textNoShape">
              <a:avLst/>
            </a:prstTxWarp>
          </a:bodyPr>
          <a:lstStyle/>
          <a:p>
            <a:endParaRPr lang="en-US">
              <a:cs typeface="ＭＳ Ｐゴシック" pitchFamily="-65" charset="-128"/>
            </a:endParaRPr>
          </a:p>
        </p:txBody>
      </p:sp>
      <p:sp>
        <p:nvSpPr>
          <p:cNvPr id="26627" name="AutoShape 3"/>
          <p:cNvSpPr>
            <a:spLocks noChangeArrowheads="1"/>
          </p:cNvSpPr>
          <p:nvPr/>
        </p:nvSpPr>
        <p:spPr bwMode="auto">
          <a:xfrm>
            <a:off x="-3806825" y="2071688"/>
            <a:ext cx="3571875" cy="4121150"/>
          </a:xfrm>
          <a:custGeom>
            <a:avLst/>
            <a:gdLst>
              <a:gd name="T0" fmla="*/ 3571875 w 3571875"/>
              <a:gd name="T1" fmla="*/ 2060575 h 4121150"/>
              <a:gd name="T2" fmla="*/ 1785939 w 3571875"/>
              <a:gd name="T3" fmla="*/ 4121150 h 4121150"/>
              <a:gd name="T4" fmla="*/ 0 w 3571875"/>
              <a:gd name="T5" fmla="*/ 2060575 h 4121150"/>
              <a:gd name="T6" fmla="*/ 1785939 w 3571875"/>
              <a:gd name="T7" fmla="*/ 0 h 4121150"/>
              <a:gd name="T8" fmla="*/ 0 60000 65536"/>
              <a:gd name="T9" fmla="*/ 0 60000 65536"/>
              <a:gd name="T10" fmla="*/ 0 60000 65536"/>
              <a:gd name="T11" fmla="*/ 0 60000 65536"/>
              <a:gd name="T12" fmla="*/ 0 w 3571875"/>
              <a:gd name="T13" fmla="*/ 0 h 4121150"/>
              <a:gd name="T14" fmla="*/ 3571875 w 3571875"/>
              <a:gd name="T15" fmla="*/ 4121150 h 4121150"/>
            </a:gdLst>
            <a:ahLst/>
            <a:cxnLst>
              <a:cxn ang="T8">
                <a:pos x="T0" y="T1"/>
              </a:cxn>
              <a:cxn ang="T9">
                <a:pos x="T2" y="T3"/>
              </a:cxn>
              <a:cxn ang="T10">
                <a:pos x="T4" y="T5"/>
              </a:cxn>
              <a:cxn ang="T11">
                <a:pos x="T6" y="T7"/>
              </a:cxn>
            </a:cxnLst>
            <a:rect l="T12" t="T13" r="T14" b="T15"/>
            <a:pathLst>
              <a:path w="3571875" h="4121150">
                <a:moveTo>
                  <a:pt x="0" y="0"/>
                </a:moveTo>
                <a:lnTo>
                  <a:pt x="0" y="21600"/>
                </a:lnTo>
                <a:lnTo>
                  <a:pt x="21600" y="21600"/>
                </a:lnTo>
                <a:lnTo>
                  <a:pt x="21600" y="0"/>
                </a:lnTo>
                <a:close/>
              </a:path>
            </a:pathLst>
          </a:custGeom>
          <a:blipFill dpi="0" rotWithShape="0">
            <a:blip r:embed="rId4"/>
            <a:srcRect/>
            <a:stretch>
              <a:fillRect/>
            </a:stretch>
          </a:blipFill>
          <a:ln w="9525">
            <a:noFill/>
            <a:miter lim="800000"/>
            <a:headEnd/>
            <a:tailEnd/>
          </a:ln>
        </p:spPr>
        <p:txBody>
          <a:bodyPr wrap="none" anchor="ctr">
            <a:prstTxWarp prst="textNoShape">
              <a:avLst/>
            </a:prstTxWarp>
          </a:bodyPr>
          <a:lstStyle/>
          <a:p>
            <a:endParaRPr lang="en-US">
              <a:cs typeface="ＭＳ Ｐゴシック" pitchFamily="-65" charset="-128"/>
            </a:endParaRPr>
          </a:p>
        </p:txBody>
      </p:sp>
      <p:sp>
        <p:nvSpPr>
          <p:cNvPr id="26628" name="AutoShape 4"/>
          <p:cNvSpPr>
            <a:spLocks noChangeArrowheads="1"/>
          </p:cNvSpPr>
          <p:nvPr/>
        </p:nvSpPr>
        <p:spPr bwMode="auto">
          <a:xfrm>
            <a:off x="-3835400" y="2011363"/>
            <a:ext cx="3652837" cy="4171950"/>
          </a:xfrm>
          <a:custGeom>
            <a:avLst/>
            <a:gdLst>
              <a:gd name="T0" fmla="*/ 3652837 w 3652837"/>
              <a:gd name="T1" fmla="*/ 2085975 h 4171950"/>
              <a:gd name="T2" fmla="*/ 1826420 w 3652837"/>
              <a:gd name="T3" fmla="*/ 4171950 h 4171950"/>
              <a:gd name="T4" fmla="*/ 0 w 3652837"/>
              <a:gd name="T5" fmla="*/ 2085975 h 4171950"/>
              <a:gd name="T6" fmla="*/ 1826420 w 3652837"/>
              <a:gd name="T7" fmla="*/ 0 h 4171950"/>
              <a:gd name="T8" fmla="*/ 0 60000 65536"/>
              <a:gd name="T9" fmla="*/ 0 60000 65536"/>
              <a:gd name="T10" fmla="*/ 0 60000 65536"/>
              <a:gd name="T11" fmla="*/ 0 60000 65536"/>
              <a:gd name="T12" fmla="*/ 0 w 3652837"/>
              <a:gd name="T13" fmla="*/ 0 h 4171950"/>
              <a:gd name="T14" fmla="*/ 3652837 w 3652837"/>
              <a:gd name="T15" fmla="*/ 4171950 h 4171950"/>
            </a:gdLst>
            <a:ahLst/>
            <a:cxnLst>
              <a:cxn ang="T8">
                <a:pos x="T0" y="T1"/>
              </a:cxn>
              <a:cxn ang="T9">
                <a:pos x="T2" y="T3"/>
              </a:cxn>
              <a:cxn ang="T10">
                <a:pos x="T4" y="T5"/>
              </a:cxn>
              <a:cxn ang="T11">
                <a:pos x="T6" y="T7"/>
              </a:cxn>
            </a:cxnLst>
            <a:rect l="T12" t="T13" r="T14" b="T15"/>
            <a:pathLst>
              <a:path w="3652837" h="4171950">
                <a:moveTo>
                  <a:pt x="0" y="12623"/>
                </a:moveTo>
                <a:lnTo>
                  <a:pt x="12623" y="12623"/>
                </a:lnTo>
                <a:lnTo>
                  <a:pt x="180" y="90"/>
                </a:lnTo>
                <a:lnTo>
                  <a:pt x="-2475" y="0"/>
                </a:lnTo>
                <a:lnTo>
                  <a:pt x="12623" y="12623"/>
                </a:lnTo>
                <a:lnTo>
                  <a:pt x="270" y="90"/>
                </a:lnTo>
                <a:lnTo>
                  <a:pt x="10148" y="-1034"/>
                </a:lnTo>
                <a:lnTo>
                  <a:pt x="12623" y="12623"/>
                </a:lnTo>
                <a:close/>
              </a:path>
            </a:pathLst>
          </a:custGeom>
          <a:noFill/>
          <a:ln w="38160">
            <a:solidFill>
              <a:srgbClr val="C3D69B"/>
            </a:solidFill>
            <a:round/>
            <a:headEnd/>
            <a:tailEnd/>
          </a:ln>
        </p:spPr>
        <p:txBody>
          <a:bodyPr wrap="none" anchor="ctr">
            <a:prstTxWarp prst="textNoShape">
              <a:avLst/>
            </a:prstTxWarp>
          </a:bodyPr>
          <a:lstStyle/>
          <a:p>
            <a:endParaRPr lang="en-US">
              <a:cs typeface="ＭＳ Ｐゴシック" pitchFamily="-65" charset="-128"/>
            </a:endParaRPr>
          </a:p>
        </p:txBody>
      </p:sp>
      <p:sp>
        <p:nvSpPr>
          <p:cNvPr id="26629" name="AutoShape 5"/>
          <p:cNvSpPr>
            <a:spLocks noChangeArrowheads="1"/>
          </p:cNvSpPr>
          <p:nvPr/>
        </p:nvSpPr>
        <p:spPr bwMode="auto">
          <a:xfrm>
            <a:off x="-3197225" y="6186488"/>
            <a:ext cx="2563812" cy="354012"/>
          </a:xfrm>
          <a:custGeom>
            <a:avLst/>
            <a:gdLst>
              <a:gd name="T0" fmla="*/ 2563812 w 2563812"/>
              <a:gd name="T1" fmla="*/ 177006 h 354012"/>
              <a:gd name="T2" fmla="*/ 1281906 w 2563812"/>
              <a:gd name="T3" fmla="*/ 354012 h 354012"/>
              <a:gd name="T4" fmla="*/ 0 w 2563812"/>
              <a:gd name="T5" fmla="*/ 177006 h 354012"/>
              <a:gd name="T6" fmla="*/ 1281906 w 2563812"/>
              <a:gd name="T7" fmla="*/ 0 h 354012"/>
              <a:gd name="T8" fmla="*/ 0 60000 65536"/>
              <a:gd name="T9" fmla="*/ 0 60000 65536"/>
              <a:gd name="T10" fmla="*/ 0 60000 65536"/>
              <a:gd name="T11" fmla="*/ 0 60000 65536"/>
              <a:gd name="T12" fmla="*/ 0 w 2563812"/>
              <a:gd name="T13" fmla="*/ 0 h 354012"/>
              <a:gd name="T14" fmla="*/ 2563812 w 2563812"/>
              <a:gd name="T15" fmla="*/ 354012 h 354012"/>
            </a:gdLst>
            <a:ahLst/>
            <a:cxnLst>
              <a:cxn ang="T8">
                <a:pos x="T0" y="T1"/>
              </a:cxn>
              <a:cxn ang="T9">
                <a:pos x="T2" y="T3"/>
              </a:cxn>
              <a:cxn ang="T10">
                <a:pos x="T4" y="T5"/>
              </a:cxn>
              <a:cxn ang="T11">
                <a:pos x="T6" y="T7"/>
              </a:cxn>
            </a:cxnLst>
            <a:rect l="T12" t="T13" r="T14" b="T15"/>
            <a:pathLst>
              <a:path w="2563812" h="354012">
                <a:moveTo>
                  <a:pt x="0" y="0"/>
                </a:moveTo>
                <a:lnTo>
                  <a:pt x="7121" y="0"/>
                </a:lnTo>
                <a:lnTo>
                  <a:pt x="7121" y="983"/>
                </a:lnTo>
                <a:lnTo>
                  <a:pt x="0" y="983"/>
                </a:lnTo>
                <a:close/>
              </a:path>
            </a:pathLst>
          </a:custGeom>
          <a:noFill/>
          <a:ln w="9525">
            <a:noFill/>
            <a:miter lim="800000"/>
            <a:headEnd/>
            <a:tailEnd/>
          </a:ln>
        </p:spPr>
        <p:txBody>
          <a:bodyPr wrap="none" lIns="90000" tIns="45000" rIns="90000" bIns="45000">
            <a:prstTxWarp prst="textNoShape">
              <a:avLst/>
            </a:prstTxWarp>
          </a:bodyPr>
          <a:lstStyle/>
          <a:p>
            <a:pPr algn="ct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latin typeface="Times New Roman" pitchFamily="-65" charset="0"/>
                <a:cs typeface="ＭＳ Ｐゴシック" pitchFamily="-65" charset="-128"/>
              </a:rPr>
              <a:t>Rectangular Selections</a:t>
            </a:r>
          </a:p>
        </p:txBody>
      </p:sp>
      <p:pic>
        <p:nvPicPr>
          <p:cNvPr id="26631" name="Picture 8"/>
          <p:cNvPicPr>
            <a:picLocks noChangeAspect="1" noChangeArrowheads="1"/>
          </p:cNvPicPr>
          <p:nvPr/>
        </p:nvPicPr>
        <p:blipFill>
          <a:blip r:embed="rId5"/>
          <a:srcRect/>
          <a:stretch>
            <a:fillRect/>
          </a:stretch>
        </p:blipFill>
        <p:spPr bwMode="auto">
          <a:xfrm>
            <a:off x="-8258175" y="1311275"/>
            <a:ext cx="3382962" cy="4203700"/>
          </a:xfrm>
          <a:prstGeom prst="rect">
            <a:avLst/>
          </a:prstGeom>
          <a:noFill/>
          <a:ln w="9525">
            <a:noFill/>
            <a:miter lim="800000"/>
            <a:headEnd/>
            <a:tailEnd/>
          </a:ln>
        </p:spPr>
      </p:pic>
      <p:pic>
        <p:nvPicPr>
          <p:cNvPr id="26632" name="Picture 9"/>
          <p:cNvPicPr>
            <a:picLocks noChangeAspect="1" noChangeArrowheads="1"/>
          </p:cNvPicPr>
          <p:nvPr/>
        </p:nvPicPr>
        <p:blipFill>
          <a:blip r:embed="rId6"/>
          <a:srcRect/>
          <a:stretch>
            <a:fillRect/>
          </a:stretch>
        </p:blipFill>
        <p:spPr bwMode="auto">
          <a:xfrm>
            <a:off x="-8331200" y="1239838"/>
            <a:ext cx="3546475" cy="4370387"/>
          </a:xfrm>
          <a:prstGeom prst="rect">
            <a:avLst/>
          </a:prstGeom>
          <a:noFill/>
          <a:ln w="9525">
            <a:noFill/>
            <a:miter lim="800000"/>
            <a:headEnd/>
            <a:tailEnd/>
          </a:ln>
        </p:spPr>
      </p:pic>
      <p:pic>
        <p:nvPicPr>
          <p:cNvPr id="26633" name="Picture 11"/>
          <p:cNvPicPr>
            <a:picLocks noChangeAspect="1" noChangeArrowheads="1"/>
          </p:cNvPicPr>
          <p:nvPr/>
        </p:nvPicPr>
        <p:blipFill>
          <a:blip r:embed="rId7"/>
          <a:srcRect/>
          <a:stretch>
            <a:fillRect/>
          </a:stretch>
        </p:blipFill>
        <p:spPr bwMode="auto">
          <a:xfrm>
            <a:off x="-6224588" y="1374775"/>
            <a:ext cx="1323975" cy="1241425"/>
          </a:xfrm>
          <a:prstGeom prst="rect">
            <a:avLst/>
          </a:prstGeom>
          <a:noFill/>
          <a:ln w="9525">
            <a:noFill/>
            <a:miter lim="800000"/>
            <a:headEnd/>
            <a:tailEnd/>
          </a:ln>
        </p:spPr>
      </p:pic>
      <p:sp>
        <p:nvSpPr>
          <p:cNvPr id="26634" name="TextBox 8"/>
          <p:cNvSpPr txBox="1">
            <a:spLocks noChangeArrowheads="1"/>
          </p:cNvSpPr>
          <p:nvPr/>
        </p:nvSpPr>
        <p:spPr bwMode="auto">
          <a:xfrm>
            <a:off x="-7621588" y="5537200"/>
            <a:ext cx="2185988" cy="363538"/>
          </a:xfrm>
          <a:prstGeom prst="rect">
            <a:avLst/>
          </a:prstGeom>
          <a:noFill/>
          <a:ln w="9525">
            <a:noFill/>
            <a:miter lim="800000"/>
            <a:headEnd/>
            <a:tailEnd/>
          </a:ln>
        </p:spPr>
        <p:txBody>
          <a:bodyPr wrap="none">
            <a:prstTxWarp prst="textNoShape">
              <a:avLst/>
            </a:prstTxWarp>
            <a:spAutoFit/>
          </a:bodyPr>
          <a:lstStyle/>
          <a:p>
            <a:r>
              <a:rPr lang="en-US">
                <a:solidFill>
                  <a:srgbClr val="1F4A6D"/>
                </a:solidFill>
                <a:latin typeface="Times New Roman" pitchFamily="-65" charset="0"/>
                <a:cs typeface="ＭＳ Ｐゴシック" pitchFamily="-65" charset="-128"/>
              </a:rPr>
              <a:t>Sensitivity</a:t>
            </a:r>
            <a:r>
              <a:rPr lang="en-US">
                <a:solidFill>
                  <a:srgbClr val="1F4A6D"/>
                </a:solidFill>
                <a:cs typeface="ＭＳ Ｐゴシック" pitchFamily="-65" charset="-128"/>
              </a:rPr>
              <a:t> </a:t>
            </a:r>
            <a:r>
              <a:rPr lang="en-US">
                <a:solidFill>
                  <a:srgbClr val="1F4A6D"/>
                </a:solidFill>
                <a:latin typeface="Times New Roman" pitchFamily="-65" charset="0"/>
                <a:cs typeface="ＭＳ Ｐゴシック" pitchFamily="-65" charset="-128"/>
              </a:rPr>
              <a:t>Selections</a:t>
            </a:r>
          </a:p>
        </p:txBody>
      </p:sp>
      <p:sp>
        <p:nvSpPr>
          <p:cNvPr id="26635" name="TextBox 3"/>
          <p:cNvSpPr txBox="1">
            <a:spLocks noChangeArrowheads="1"/>
          </p:cNvSpPr>
          <p:nvPr/>
        </p:nvSpPr>
        <p:spPr bwMode="auto">
          <a:xfrm>
            <a:off x="-9028113" y="1066800"/>
            <a:ext cx="184150" cy="365125"/>
          </a:xfrm>
          <a:prstGeom prst="rect">
            <a:avLst/>
          </a:prstGeom>
          <a:noFill/>
          <a:ln w="9525">
            <a:noFill/>
            <a:miter lim="800000"/>
            <a:headEnd/>
            <a:tailEnd/>
          </a:ln>
        </p:spPr>
        <p:txBody>
          <a:bodyPr wrap="none">
            <a:prstTxWarp prst="textNoShape">
              <a:avLst/>
            </a:prstTxWarp>
            <a:spAutoFit/>
          </a:bodyPr>
          <a:lstStyle/>
          <a:p>
            <a:endParaRPr lang="en-US">
              <a:cs typeface="ＭＳ Ｐゴシック" pitchFamily="-65" charset="-128"/>
            </a:endParaRPr>
          </a:p>
        </p:txBody>
      </p:sp>
      <p:pic>
        <p:nvPicPr>
          <p:cNvPr id="26636" name="Picture 10"/>
          <p:cNvPicPr>
            <a:picLocks noChangeAspect="1" noChangeArrowheads="1"/>
          </p:cNvPicPr>
          <p:nvPr/>
        </p:nvPicPr>
        <p:blipFill>
          <a:blip r:embed="rId8"/>
          <a:srcRect/>
          <a:stretch>
            <a:fillRect/>
          </a:stretch>
        </p:blipFill>
        <p:spPr bwMode="auto">
          <a:xfrm>
            <a:off x="-4419600" y="1219200"/>
            <a:ext cx="3860800" cy="4405313"/>
          </a:xfrm>
          <a:prstGeom prst="rect">
            <a:avLst/>
          </a:prstGeom>
          <a:noFill/>
          <a:ln w="9525">
            <a:noFill/>
            <a:miter lim="800000"/>
            <a:headEnd/>
            <a:tailEnd/>
          </a:ln>
        </p:spPr>
      </p:pic>
      <p:pic>
        <p:nvPicPr>
          <p:cNvPr id="26637" name="Picture 13" descr="/Users/ultomega/Dropbox/FODAVA/video/fodava_rc2_3D_option2_1m56s.avi">
            <a:hlinkClick r:id="" action="ppaction://media"/>
          </p:cNvPr>
          <p:cNvPicPr/>
          <p:nvPr>
            <a:videoFile r:link="rId1"/>
          </p:nvPr>
        </p:nvPicPr>
        <p:blipFill>
          <a:blip r:embed="rId9"/>
          <a:srcRect/>
          <a:stretch>
            <a:fillRect/>
          </a:stretch>
        </p:blipFill>
        <p:spPr bwMode="auto">
          <a:xfrm>
            <a:off x="0" y="0"/>
            <a:ext cx="9144000" cy="6858000"/>
          </a:xfrm>
          <a:prstGeom prst="rect">
            <a:avLst/>
          </a:prstGeom>
          <a:noFill/>
          <a:ln w="9525">
            <a:noFill/>
            <a:miter lim="800000"/>
            <a:headEnd/>
            <a:tailEnd/>
          </a:ln>
        </p:spPr>
      </p:pic>
      <p:sp>
        <p:nvSpPr>
          <p:cNvPr id="15" name="Title 1"/>
          <p:cNvSpPr>
            <a:spLocks noGrp="1"/>
          </p:cNvSpPr>
          <p:nvPr>
            <p:ph type="title"/>
          </p:nvPr>
        </p:nvSpPr>
        <p:spPr>
          <a:xfrm>
            <a:off x="0" y="0"/>
            <a:ext cx="3581400" cy="457200"/>
          </a:xfrm>
        </p:spPr>
        <p:txBody>
          <a:bodyPr/>
          <a:lstStyle/>
          <a:p>
            <a:pPr eaLnBrk="1" hangingPunct="1"/>
            <a:r>
              <a:rPr lang="en-US" dirty="0"/>
              <a:t>Regression Cubes</a:t>
            </a:r>
          </a:p>
        </p:txBody>
      </p:sp>
      <p:sp>
        <p:nvSpPr>
          <p:cNvPr id="16" name="TextBox 15"/>
          <p:cNvSpPr txBox="1"/>
          <p:nvPr/>
        </p:nvSpPr>
        <p:spPr>
          <a:xfrm>
            <a:off x="2057400" y="6403106"/>
            <a:ext cx="4592648" cy="454894"/>
          </a:xfrm>
          <a:prstGeom prst="rect">
            <a:avLst/>
          </a:prstGeom>
          <a:noFill/>
        </p:spPr>
        <p:txBody>
          <a:bodyPr wrap="none" rtlCol="0">
            <a:spAutoFit/>
          </a:bodyPr>
          <a:lstStyle/>
          <a:p>
            <a:r>
              <a:rPr lang="en-US" sz="1200" dirty="0"/>
              <a:t>Regression Cube: A Technique for Multidimensional Visual</a:t>
            </a:r>
            <a:r>
              <a:rPr lang="en-US" sz="1200" dirty="0" smtClean="0"/>
              <a:t> </a:t>
            </a:r>
          </a:p>
          <a:p>
            <a:r>
              <a:rPr lang="en-US" sz="1200" dirty="0" smtClean="0"/>
              <a:t>Exploration </a:t>
            </a:r>
            <a:r>
              <a:rPr lang="en-US" sz="1200" dirty="0"/>
              <a:t>and Interactive Pattern </a:t>
            </a:r>
            <a:r>
              <a:rPr lang="en-US" sz="1200" dirty="0" smtClean="0"/>
              <a:t>Finding, submitted to </a:t>
            </a:r>
            <a:r>
              <a:rPr lang="en-US" sz="1200" b="1" dirty="0" err="1" smtClean="0"/>
              <a:t>TiiS</a:t>
            </a:r>
            <a:r>
              <a:rPr lang="en-US" sz="1200" b="1" dirty="0" smtClean="0"/>
              <a:t>-VA</a:t>
            </a:r>
            <a:r>
              <a:rPr lang="en-US" sz="1200" dirty="0" smtClean="0"/>
              <a:t> </a:t>
            </a:r>
            <a:endParaRPr lang="en-US" sz="12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6433" fill="hold"/>
                                        <p:tgtEl>
                                          <p:spTgt spid="2663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6637"/>
                </p:tgtEl>
              </p:cMediaNode>
            </p:video>
            <p:seq concurrent="1" nextAc="seek">
              <p:cTn id="8" restart="whenNotActive" fill="hold" evtFilter="cancelBubble" nodeType="interactiveSeq">
                <p:stCondLst>
                  <p:cond evt="onClick" delay="0">
                    <p:tgtEl>
                      <p:spTgt spid="2663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6637"/>
                                        </p:tgtEl>
                                      </p:cBhvr>
                                    </p:cmd>
                                  </p:childTnLst>
                                </p:cTn>
                              </p:par>
                            </p:childTnLst>
                          </p:cTn>
                        </p:par>
                      </p:childTnLst>
                    </p:cTn>
                  </p:par>
                </p:childTnLst>
              </p:cTn>
              <p:nextCondLst>
                <p:cond evt="onClick" delay="0">
                  <p:tgtEl>
                    <p:spTgt spid="26637"/>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t>Results &amp; Impact</a:t>
            </a:r>
          </a:p>
        </p:txBody>
      </p:sp>
      <p:sp>
        <p:nvSpPr>
          <p:cNvPr id="28675" name="Content Placeholder 2"/>
          <p:cNvSpPr>
            <a:spLocks noGrp="1"/>
          </p:cNvSpPr>
          <p:nvPr>
            <p:ph idx="1"/>
          </p:nvPr>
        </p:nvSpPr>
        <p:spPr>
          <a:xfrm>
            <a:off x="457200" y="1066800"/>
            <a:ext cx="8229600" cy="4800600"/>
          </a:xfrm>
        </p:spPr>
        <p:txBody>
          <a:bodyPr/>
          <a:lstStyle/>
          <a:p>
            <a:pPr eaLnBrk="1" hangingPunct="1">
              <a:buFont typeface="Arial" pitchFamily="-65" charset="0"/>
              <a:buChar char="•"/>
            </a:pPr>
            <a:r>
              <a:rPr lang="en-US" sz="1800"/>
              <a:t>Visualizing Flow of Uncertainty through Analytical Processes, </a:t>
            </a:r>
            <a:r>
              <a:rPr lang="en-US" sz="1800" b="1"/>
              <a:t>InfoVis</a:t>
            </a:r>
            <a:r>
              <a:rPr lang="en-US" sz="1800"/>
              <a:t> 2012</a:t>
            </a:r>
          </a:p>
          <a:p>
            <a:pPr eaLnBrk="1" hangingPunct="1">
              <a:buFont typeface="Arial" pitchFamily="-65" charset="0"/>
              <a:buChar char="•"/>
            </a:pPr>
            <a:r>
              <a:rPr lang="en-US" sz="1800"/>
              <a:t>Design Considerations for Optimizing Storyline Visualization, </a:t>
            </a:r>
            <a:r>
              <a:rPr lang="en-US" sz="1800" b="1"/>
              <a:t>InfoVis</a:t>
            </a:r>
            <a:r>
              <a:rPr lang="en-US" sz="1800"/>
              <a:t> 2012</a:t>
            </a:r>
          </a:p>
          <a:p>
            <a:pPr eaLnBrk="1" hangingPunct="1">
              <a:buFont typeface="Arial" pitchFamily="-65" charset="0"/>
              <a:buChar char="•"/>
            </a:pPr>
            <a:r>
              <a:rPr lang="en-US" sz="1800"/>
              <a:t>Visual Cluster Exploration of Web Clickstream Data, </a:t>
            </a:r>
            <a:r>
              <a:rPr lang="en-US" sz="1800" b="1"/>
              <a:t>VAST</a:t>
            </a:r>
            <a:r>
              <a:rPr lang="en-US" sz="1800"/>
              <a:t> 2012</a:t>
            </a:r>
          </a:p>
          <a:p>
            <a:pPr eaLnBrk="1" hangingPunct="1">
              <a:buFont typeface="Arial" pitchFamily="-65" charset="0"/>
              <a:buChar char="•"/>
            </a:pPr>
            <a:r>
              <a:rPr lang="en-US" sz="1800"/>
              <a:t>Visual Analysis of Massive Web Session Data, </a:t>
            </a:r>
            <a:r>
              <a:rPr lang="en-US" sz="1800" b="1"/>
              <a:t>LDAV</a:t>
            </a:r>
            <a:r>
              <a:rPr lang="en-US" sz="1800"/>
              <a:t> 2012</a:t>
            </a:r>
          </a:p>
          <a:p>
            <a:pPr eaLnBrk="1" hangingPunct="1">
              <a:buFont typeface="Arial" pitchFamily="-65" charset="0"/>
              <a:buChar char="•"/>
            </a:pPr>
            <a:r>
              <a:rPr lang="en-US" sz="1800"/>
              <a:t>Clustering, Visualizing, and Navigating for Large Dynamic Graphs, </a:t>
            </a:r>
            <a:r>
              <a:rPr lang="en-US" sz="1800" b="1"/>
              <a:t>Graph Drawing </a:t>
            </a:r>
            <a:r>
              <a:rPr lang="en-US" sz="1800"/>
              <a:t>2012</a:t>
            </a:r>
          </a:p>
          <a:p>
            <a:pPr eaLnBrk="1" hangingPunct="1">
              <a:buFont typeface="Arial" pitchFamily="-65" charset="0"/>
              <a:buChar char="•"/>
            </a:pPr>
            <a:r>
              <a:rPr lang="en-US" sz="1800"/>
              <a:t>Ambiguity-Free Edge-Bundling for Interactive Graph Visualization, 18(5), IEEE </a:t>
            </a:r>
            <a:r>
              <a:rPr lang="en-US" sz="1800" b="1"/>
              <a:t>TVCG</a:t>
            </a:r>
            <a:r>
              <a:rPr lang="en-US" sz="1800"/>
              <a:t> 2012</a:t>
            </a:r>
          </a:p>
          <a:p>
            <a:pPr eaLnBrk="1" hangingPunct="1">
              <a:buFont typeface="Arial" pitchFamily="-65" charset="0"/>
              <a:buChar char="•"/>
            </a:pPr>
            <a:r>
              <a:rPr lang="en-US" sz="1800"/>
              <a:t>Visual Reasoning about Social Networks using Centrality Sensitivities, 18(1), IEEE </a:t>
            </a:r>
            <a:r>
              <a:rPr lang="en-US" sz="1800" b="1"/>
              <a:t>TVCG</a:t>
            </a:r>
            <a:r>
              <a:rPr lang="en-US" sz="1800"/>
              <a:t> 2012</a:t>
            </a:r>
          </a:p>
          <a:p>
            <a:pPr eaLnBrk="1" hangingPunct="1">
              <a:buFont typeface="Arial" pitchFamily="-65" charset="0"/>
              <a:buChar char="•"/>
            </a:pPr>
            <a:r>
              <a:rPr lang="en-US" sz="1800"/>
              <a:t>Visual Recommendations for Network Navigation, </a:t>
            </a:r>
            <a:r>
              <a:rPr lang="en-US" sz="1800" b="1"/>
              <a:t>EuroVis</a:t>
            </a:r>
            <a:r>
              <a:rPr lang="en-US" sz="1800"/>
              <a:t> 2011</a:t>
            </a:r>
          </a:p>
          <a:p>
            <a:pPr eaLnBrk="1" hangingPunct="1">
              <a:buFont typeface="Arial" pitchFamily="-65" charset="0"/>
              <a:buChar char="•"/>
            </a:pPr>
            <a:r>
              <a:rPr lang="en-US" sz="1800"/>
              <a:t>Visualizing Social Networks, Chapter 11, Social Network Data Analytics, </a:t>
            </a:r>
            <a:r>
              <a:rPr lang="en-US" sz="1800" b="1"/>
              <a:t>Springer</a:t>
            </a:r>
            <a:r>
              <a:rPr lang="en-US" sz="1800"/>
              <a:t> 2011</a:t>
            </a:r>
          </a:p>
          <a:p>
            <a:pPr eaLnBrk="1" hangingPunct="1">
              <a:buFont typeface="Arial" pitchFamily="-65" charset="0"/>
              <a:buChar char="•"/>
            </a:pPr>
            <a:endParaRPr lang="en-US" sz="18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t>Extensions and Outreach</a:t>
            </a:r>
          </a:p>
        </p:txBody>
      </p:sp>
      <p:sp>
        <p:nvSpPr>
          <p:cNvPr id="29699" name="Content Placeholder 2"/>
          <p:cNvSpPr>
            <a:spLocks noGrp="1"/>
          </p:cNvSpPr>
          <p:nvPr>
            <p:ph idx="1"/>
          </p:nvPr>
        </p:nvSpPr>
        <p:spPr>
          <a:xfrm>
            <a:off x="457200" y="1600200"/>
            <a:ext cx="8229600" cy="4648200"/>
          </a:xfrm>
        </p:spPr>
        <p:txBody>
          <a:bodyPr/>
          <a:lstStyle/>
          <a:p>
            <a:pPr eaLnBrk="1" hangingPunct="1">
              <a:buFont typeface="Arial" pitchFamily="-65" charset="0"/>
              <a:buChar char="•"/>
            </a:pPr>
            <a:r>
              <a:rPr lang="en-US" sz="2200"/>
              <a:t>SDAV: Scalable Data Management, Analysis and Visualization, UC Davis PI, $425,000.00 per year (2012-2017), DOE SciDAC</a:t>
            </a:r>
          </a:p>
          <a:p>
            <a:pPr eaLnBrk="1" hangingPunct="1">
              <a:buFont typeface="Arial" pitchFamily="-65" charset="0"/>
              <a:buChar char="•"/>
            </a:pPr>
            <a:r>
              <a:rPr lang="en-US" sz="2200"/>
              <a:t>Co-Founder of IEEE Symposium on Large Data Analysis and Visualization (LDAV), 2011</a:t>
            </a:r>
          </a:p>
          <a:p>
            <a:pPr eaLnBrk="1" hangingPunct="1">
              <a:buFont typeface="Arial" pitchFamily="-65" charset="0"/>
              <a:buChar char="•"/>
            </a:pPr>
            <a:r>
              <a:rPr lang="en-US" sz="2200"/>
              <a:t>IEEE LDAV 2011, PI, $9,637.00, NSF</a:t>
            </a:r>
          </a:p>
          <a:p>
            <a:pPr eaLnBrk="1" hangingPunct="1">
              <a:buFont typeface="Arial" pitchFamily="-65" charset="0"/>
              <a:buChar char="•"/>
            </a:pPr>
            <a:r>
              <a:rPr lang="en-US" sz="2200"/>
              <a:t>Symposium Co-Chair, LDAV 2011</a:t>
            </a:r>
          </a:p>
          <a:p>
            <a:pPr eaLnBrk="1" hangingPunct="1">
              <a:buFont typeface="Arial" pitchFamily="-65" charset="0"/>
              <a:buChar char="•"/>
            </a:pPr>
            <a:r>
              <a:rPr lang="en-US" sz="2200"/>
              <a:t>LDAV Steering Committee</a:t>
            </a:r>
          </a:p>
          <a:p>
            <a:pPr eaLnBrk="1" hangingPunct="1">
              <a:buFont typeface="Arial" pitchFamily="-65" charset="0"/>
              <a:buChar char="•"/>
            </a:pPr>
            <a:r>
              <a:rPr lang="en-US" sz="2200"/>
              <a:t>Co-Chair, the 7</a:t>
            </a:r>
            <a:r>
              <a:rPr lang="en-US" sz="2200" baseline="30000"/>
              <a:t>th</a:t>
            </a:r>
            <a:r>
              <a:rPr lang="en-US" sz="2200"/>
              <a:t> Ultra-Scale Visualization Workshop, SC12 </a:t>
            </a:r>
          </a:p>
          <a:p>
            <a:pPr eaLnBrk="1" hangingPunct="1">
              <a:buFont typeface="Arial" pitchFamily="-65" charset="0"/>
              <a:buChar char="•"/>
            </a:pPr>
            <a:r>
              <a:rPr lang="en-US" sz="2200"/>
              <a:t>Guest Editor, Big Data Visualization, IEEE Computer Graphics &amp; Visualization, July/August 2013</a:t>
            </a:r>
          </a:p>
        </p:txBody>
      </p:sp>
      <p:sp>
        <p:nvSpPr>
          <p:cNvPr id="29700" name="TextBox 3"/>
          <p:cNvSpPr txBox="1">
            <a:spLocks noChangeArrowheads="1"/>
          </p:cNvSpPr>
          <p:nvPr/>
        </p:nvSpPr>
        <p:spPr bwMode="auto">
          <a:xfrm>
            <a:off x="3429000" y="838200"/>
            <a:ext cx="1981200" cy="455613"/>
          </a:xfrm>
          <a:prstGeom prst="rect">
            <a:avLst/>
          </a:prstGeom>
          <a:noFill/>
          <a:ln w="9525">
            <a:noFill/>
            <a:miter lim="800000"/>
            <a:headEnd/>
            <a:tailEnd/>
          </a:ln>
        </p:spPr>
        <p:txBody>
          <a:bodyPr wrap="none">
            <a:prstTxWarp prst="textNoShape">
              <a:avLst/>
            </a:prstTxWarp>
            <a:spAutoFit/>
          </a:bodyPr>
          <a:lstStyle/>
          <a:p>
            <a:r>
              <a:rPr lang="en-US" sz="2400">
                <a:solidFill>
                  <a:srgbClr val="008000"/>
                </a:solidFill>
                <a:cs typeface="ＭＳ Ｐゴシック" pitchFamily="-65" charset="-128"/>
              </a:rPr>
              <a:t>Kwan-Liu Ma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ODAVA">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1FF"/>
      </a:hlink>
      <a:folHlink>
        <a:srgbClr val="B200A0"/>
      </a:folHlink>
    </a:clrScheme>
    <a:fontScheme name="Office Theme">
      <a:majorFont>
        <a:latin typeface="Arial"/>
        <a:ea typeface="ＭＳ Ｐゴシック"/>
        <a:cs typeface="DejaVu Sans"/>
      </a:majorFont>
      <a:minorFont>
        <a:latin typeface="Arial"/>
        <a:ea typeface="ＭＳ Ｐゴシック"/>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http://schemas.openxmlformats.org/drawingml/2006/main"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8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DejaVu Sans" charset="0"/>
            <a:ea typeface="ＭＳ Ｐゴシック"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http://schemas.openxmlformats.org/drawingml/2006/main"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8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DejaVu Sans" charset="0"/>
            <a:ea typeface="ＭＳ Ｐゴシック" charset="0"/>
            <a:cs typeface="DejaVu San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346</TotalTime>
  <Words>1700</Words>
  <Application>Microsoft Macintosh PowerPoint</Application>
  <PresentationFormat>On-screen Show (4:3)</PresentationFormat>
  <Paragraphs>135</Paragraphs>
  <Slides>11</Slides>
  <Notes>7</Notes>
  <HiddenSlides>0</HiddenSlides>
  <MMClips>2</MMClips>
  <ScaleCrop>false</ScaleCrop>
  <HeadingPairs>
    <vt:vector size="6" baseType="variant">
      <vt:variant>
        <vt:lpstr>Fonts Used</vt:lpstr>
      </vt:variant>
      <vt:variant>
        <vt:i4>8</vt:i4>
      </vt:variant>
      <vt:variant>
        <vt:lpstr>Design Template</vt:lpstr>
      </vt:variant>
      <vt:variant>
        <vt:i4>1</vt:i4>
      </vt:variant>
      <vt:variant>
        <vt:lpstr>Slide Titles</vt:lpstr>
      </vt:variant>
      <vt:variant>
        <vt:i4>11</vt:i4>
      </vt:variant>
    </vt:vector>
  </HeadingPairs>
  <TitlesOfParts>
    <vt:vector size="20" baseType="lpstr">
      <vt:lpstr>DejaVu Sans</vt:lpstr>
      <vt:lpstr>ＭＳ Ｐゴシック</vt:lpstr>
      <vt:lpstr>Times New Roman</vt:lpstr>
      <vt:lpstr>Arial</vt:lpstr>
      <vt:lpstr>DejaVu Serif</vt:lpstr>
      <vt:lpstr>Georgia</vt:lpstr>
      <vt:lpstr>Calibri</vt:lpstr>
      <vt:lpstr>StarSymbol</vt:lpstr>
      <vt:lpstr>FODAVA</vt:lpstr>
      <vt:lpstr>Modeling the Uncertainty Due to Data/Visual Transformations using Sensitivity Analysis </vt:lpstr>
      <vt:lpstr>A Framework for Uncertainty-Aware Visual Analysis</vt:lpstr>
      <vt:lpstr>Overview of Accomplishments</vt:lpstr>
      <vt:lpstr>Flow-based Scatterplots</vt:lpstr>
      <vt:lpstr>Slide 5</vt:lpstr>
      <vt:lpstr>Regression Cubes</vt:lpstr>
      <vt:lpstr>Regression Cubes</vt:lpstr>
      <vt:lpstr>Results &amp; Impact</vt:lpstr>
      <vt:lpstr>Extensions and Outreach</vt:lpstr>
      <vt:lpstr>More Extensions &amp; Outreach</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Chris Muelder</cp:lastModifiedBy>
  <cp:revision>44</cp:revision>
  <cp:lastPrinted>2012-11-23T09:50:26Z</cp:lastPrinted>
  <dcterms:created xsi:type="dcterms:W3CDTF">2012-12-13T11:59:16Z</dcterms:created>
  <dcterms:modified xsi:type="dcterms:W3CDTF">2012-12-13T14:35:21Z</dcterms:modified>
</cp:coreProperties>
</file>