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665" r:id="rId3"/>
    <p:sldId id="858" r:id="rId4"/>
    <p:sldId id="859" r:id="rId5"/>
    <p:sldId id="878" r:id="rId6"/>
    <p:sldId id="871" r:id="rId7"/>
    <p:sldId id="851" r:id="rId8"/>
    <p:sldId id="852" r:id="rId9"/>
    <p:sldId id="853" r:id="rId10"/>
    <p:sldId id="861" r:id="rId11"/>
    <p:sldId id="863" r:id="rId12"/>
    <p:sldId id="864" r:id="rId13"/>
    <p:sldId id="865" r:id="rId14"/>
    <p:sldId id="866" r:id="rId15"/>
    <p:sldId id="867" r:id="rId16"/>
    <p:sldId id="868" r:id="rId17"/>
    <p:sldId id="869" r:id="rId18"/>
    <p:sldId id="870" r:id="rId19"/>
    <p:sldId id="854" r:id="rId20"/>
    <p:sldId id="877" r:id="rId21"/>
    <p:sldId id="872" r:id="rId22"/>
    <p:sldId id="873" r:id="rId23"/>
    <p:sldId id="874" r:id="rId24"/>
    <p:sldId id="875" r:id="rId25"/>
    <p:sldId id="876" r:id="rId26"/>
    <p:sldId id="855" r:id="rId27"/>
    <p:sldId id="857" r:id="rId28"/>
    <p:sldId id="754" r:id="rId29"/>
    <p:sldId id="847" r:id="rId30"/>
    <p:sldId id="848" r:id="rId31"/>
    <p:sldId id="849" r:id="rId32"/>
    <p:sldId id="842" r:id="rId33"/>
    <p:sldId id="839" r:id="rId34"/>
    <p:sldId id="840" r:id="rId35"/>
    <p:sldId id="832" r:id="rId36"/>
    <p:sldId id="784" r:id="rId37"/>
    <p:sldId id="785" r:id="rId38"/>
    <p:sldId id="786" r:id="rId39"/>
    <p:sldId id="787" r:id="rId40"/>
    <p:sldId id="788" r:id="rId41"/>
    <p:sldId id="789" r:id="rId42"/>
    <p:sldId id="790" r:id="rId43"/>
    <p:sldId id="791" r:id="rId44"/>
    <p:sldId id="792" r:id="rId45"/>
    <p:sldId id="843" r:id="rId46"/>
    <p:sldId id="844"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ECFF"/>
    <a:srgbClr val="EAEAEA"/>
    <a:srgbClr val="99CCFF"/>
    <a:srgbClr val="66CCFF"/>
    <a:srgbClr val="AFE4FF"/>
    <a:srgbClr val="555555"/>
    <a:srgbClr val="F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82556" autoAdjust="0"/>
  </p:normalViewPr>
  <p:slideViewPr>
    <p:cSldViewPr>
      <p:cViewPr varScale="1">
        <p:scale>
          <a:sx n="125" d="100"/>
          <a:sy n="125" d="100"/>
        </p:scale>
        <p:origin x="-1512" y="-96"/>
      </p:cViewPr>
      <p:guideLst>
        <p:guide orient="horz" pos="2160"/>
        <p:guide pos="2880"/>
      </p:guideLst>
    </p:cSldViewPr>
  </p:slideViewPr>
  <p:outlineViewPr>
    <p:cViewPr>
      <p:scale>
        <a:sx n="33" d="100"/>
        <a:sy n="33" d="100"/>
      </p:scale>
      <p:origin x="0" y="26940"/>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p:cViewPr varScale="1">
        <p:scale>
          <a:sx n="77" d="100"/>
          <a:sy n="77" d="100"/>
        </p:scale>
        <p:origin x="-19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737A84-3125-FA43-91F1-6ED511CA5A79}" type="datetimeFigureOut">
              <a:rPr lang="en-US" smtClean="0"/>
              <a:t>12/12/12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C993CF-A240-2A44-923B-D6A0C37645A7}" type="slidenum">
              <a:rPr lang="en-US" smtClean="0"/>
              <a:t>‹#›</a:t>
            </a:fld>
            <a:endParaRPr lang="en-US"/>
          </a:p>
        </p:txBody>
      </p:sp>
    </p:spTree>
    <p:extLst>
      <p:ext uri="{BB962C8B-B14F-4D97-AF65-F5344CB8AC3E}">
        <p14:creationId xmlns:p14="http://schemas.microsoft.com/office/powerpoint/2010/main" val="2232755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31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5CF8ED-B611-4BBE-9DBB-735E07978727}" type="slidenum">
              <a:rPr lang="en-US"/>
              <a:pPr>
                <a:defRPr/>
              </a:pPr>
              <a:t>‹#›</a:t>
            </a:fld>
            <a:endParaRPr lang="en-US"/>
          </a:p>
        </p:txBody>
      </p:sp>
    </p:spTree>
    <p:extLst>
      <p:ext uri="{BB962C8B-B14F-4D97-AF65-F5344CB8AC3E}">
        <p14:creationId xmlns:p14="http://schemas.microsoft.com/office/powerpoint/2010/main" val="31511309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 summarizes research </a:t>
            </a:r>
            <a:r>
              <a:rPr lang="en-US" smtClean="0"/>
              <a:t>in </a:t>
            </a:r>
            <a:r>
              <a:rPr lang="en-US" smtClean="0"/>
              <a:t>our group </a:t>
            </a:r>
            <a:r>
              <a:rPr lang="en-US" dirty="0" smtClean="0"/>
              <a:t>over the past few years.</a:t>
            </a:r>
            <a:endParaRPr lang="en-US" dirty="0"/>
          </a:p>
        </p:txBody>
      </p:sp>
      <p:sp>
        <p:nvSpPr>
          <p:cNvPr id="4" name="Slide Number Placeholder 3"/>
          <p:cNvSpPr>
            <a:spLocks noGrp="1"/>
          </p:cNvSpPr>
          <p:nvPr>
            <p:ph type="sldNum" sz="quarter" idx="10"/>
          </p:nvPr>
        </p:nvSpPr>
        <p:spPr/>
        <p:txBody>
          <a:bodyPr/>
          <a:lstStyle/>
          <a:p>
            <a:pPr>
              <a:defRPr/>
            </a:pPr>
            <a:fld id="{5F5CF8ED-B611-4BBE-9DBB-735E07978727}" type="slidenum">
              <a:rPr lang="en-US" smtClean="0"/>
              <a:pPr>
                <a:defRPr/>
              </a:pPr>
              <a:t>1</a:t>
            </a:fld>
            <a:endParaRPr lang="en-US"/>
          </a:p>
        </p:txBody>
      </p:sp>
    </p:spTree>
    <p:extLst>
      <p:ext uri="{BB962C8B-B14F-4D97-AF65-F5344CB8AC3E}">
        <p14:creationId xmlns:p14="http://schemas.microsoft.com/office/powerpoint/2010/main" val="342890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AD67B7-496F-3A45-9331-41B5548D1568}" type="slidenum">
              <a:rPr lang="en-US" sz="1200"/>
              <a:pPr/>
              <a:t>39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Here’s an example.</a:t>
            </a:r>
          </a:p>
          <a:p>
            <a:r>
              <a:rPr lang="en-US" dirty="0">
                <a:ea typeface="ＭＳ Ｐゴシック" charset="0"/>
                <a:cs typeface="ＭＳ Ｐゴシック" charset="0"/>
              </a:rPr>
              <a:t>This is taken from an analytics competition that runs every year.</a:t>
            </a:r>
          </a:p>
          <a:p>
            <a:r>
              <a:rPr lang="en-US" dirty="0">
                <a:ea typeface="ＭＳ Ｐゴシック" charset="0"/>
                <a:cs typeface="ＭＳ Ｐゴシック" charset="0"/>
              </a:rPr>
              <a:t>On the left is a …</a:t>
            </a:r>
          </a:p>
          <a:p>
            <a:endParaRPr lang="en-US" dirty="0">
              <a:ea typeface="ＭＳ Ｐゴシック" charset="0"/>
              <a:cs typeface="ＭＳ Ｐゴシック"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3479B42-6871-C84A-9679-B5BE75E30CE0}" type="slidenum">
              <a:rPr lang="en-US" sz="1200"/>
              <a:pPr/>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find stories that do not meander, that do not simply connect things arbitrarily,</a:t>
            </a:r>
            <a:r>
              <a:rPr lang="en-US" baseline="0" dirty="0" smtClean="0"/>
              <a:t> but that can be effectively summarized at the end of the day using logical explanations</a:t>
            </a:r>
            <a:endParaRPr lang="en-US" dirty="0"/>
          </a:p>
        </p:txBody>
      </p:sp>
      <p:sp>
        <p:nvSpPr>
          <p:cNvPr id="4" name="Slide Number Placeholder 3"/>
          <p:cNvSpPr>
            <a:spLocks noGrp="1"/>
          </p:cNvSpPr>
          <p:nvPr>
            <p:ph type="sldNum" sz="quarter" idx="10"/>
          </p:nvPr>
        </p:nvSpPr>
        <p:spPr/>
        <p:txBody>
          <a:bodyPr/>
          <a:lstStyle/>
          <a:p>
            <a:pPr>
              <a:defRPr/>
            </a:pPr>
            <a:fld id="{5F5CF8ED-B611-4BBE-9DBB-735E07978727}" type="slidenum">
              <a:rPr lang="en-US" smtClean="0"/>
              <a:pPr>
                <a:defRPr/>
              </a:pPr>
              <a:t>8</a:t>
            </a:fld>
            <a:endParaRPr lang="en-US"/>
          </a:p>
        </p:txBody>
      </p:sp>
    </p:spTree>
    <p:extLst>
      <p:ext uri="{BB962C8B-B14F-4D97-AF65-F5344CB8AC3E}">
        <p14:creationId xmlns:p14="http://schemas.microsoft.com/office/powerpoint/2010/main" val="217091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find stories that do not meander, that do not simply connect things arbitrarily,</a:t>
            </a:r>
            <a:r>
              <a:rPr lang="en-US" baseline="0" dirty="0" smtClean="0"/>
              <a:t> but that can be effectively summarized at the end of the day using logical explanations</a:t>
            </a:r>
          </a:p>
          <a:p>
            <a:r>
              <a:rPr lang="en-US" baseline="0" dirty="0" err="1" smtClean="0"/>
              <a:t>Biclusters</a:t>
            </a:r>
            <a:r>
              <a:rPr lang="en-US" baseline="0" dirty="0" smtClean="0"/>
              <a:t> provide a certain level of coherence and organization for stories.</a:t>
            </a:r>
            <a:endParaRPr lang="en-US" dirty="0"/>
          </a:p>
        </p:txBody>
      </p:sp>
      <p:sp>
        <p:nvSpPr>
          <p:cNvPr id="4" name="Slide Number Placeholder 3"/>
          <p:cNvSpPr>
            <a:spLocks noGrp="1"/>
          </p:cNvSpPr>
          <p:nvPr>
            <p:ph type="sldNum" sz="quarter" idx="10"/>
          </p:nvPr>
        </p:nvSpPr>
        <p:spPr/>
        <p:txBody>
          <a:bodyPr/>
          <a:lstStyle/>
          <a:p>
            <a:pPr>
              <a:defRPr/>
            </a:pPr>
            <a:fld id="{5F5CF8ED-B611-4BBE-9DBB-735E07978727}" type="slidenum">
              <a:rPr lang="en-US" smtClean="0"/>
              <a:pPr>
                <a:defRPr/>
              </a:pPr>
              <a:t>9</a:t>
            </a:fld>
            <a:endParaRPr lang="en-US"/>
          </a:p>
        </p:txBody>
      </p:sp>
    </p:spTree>
    <p:extLst>
      <p:ext uri="{BB962C8B-B14F-4D97-AF65-F5344CB8AC3E}">
        <p14:creationId xmlns:p14="http://schemas.microsoft.com/office/powerpoint/2010/main" val="217091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story in a relational setting is then just an alternating application</a:t>
            </a:r>
            <a:r>
              <a:rPr lang="en-US" baseline="0" dirty="0" smtClean="0"/>
              <a:t> of </a:t>
            </a:r>
            <a:r>
              <a:rPr lang="en-US" baseline="0" dirty="0" err="1" smtClean="0"/>
              <a:t>biclustering</a:t>
            </a:r>
            <a:r>
              <a:rPr lang="en-US" baseline="0" dirty="0" smtClean="0"/>
              <a:t> and </a:t>
            </a:r>
            <a:r>
              <a:rPr lang="en-US" baseline="0" dirty="0" err="1" smtClean="0"/>
              <a:t>redescriptions</a:t>
            </a:r>
            <a:r>
              <a:rPr lang="en-US" baseline="0" dirty="0" smtClean="0"/>
              <a:t>.</a:t>
            </a:r>
          </a:p>
          <a:p>
            <a:r>
              <a:rPr lang="en-US" baseline="0" dirty="0" smtClean="0"/>
              <a:t>Introduce the word </a:t>
            </a:r>
            <a:r>
              <a:rPr lang="en-US" baseline="0" dirty="0" err="1" smtClean="0"/>
              <a:t>biclusters</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pPr>
              <a:defRPr/>
            </a:pPr>
            <a:fld id="{5F5CF8ED-B611-4BBE-9DBB-735E07978727}" type="slidenum">
              <a:rPr lang="en-US" smtClean="0"/>
              <a:pPr>
                <a:defRPr/>
              </a:pPr>
              <a:t>19</a:t>
            </a:fld>
            <a:endParaRPr lang="en-US"/>
          </a:p>
        </p:txBody>
      </p:sp>
    </p:spTree>
    <p:extLst>
      <p:ext uri="{BB962C8B-B14F-4D97-AF65-F5344CB8AC3E}">
        <p14:creationId xmlns:p14="http://schemas.microsoft.com/office/powerpoint/2010/main" val="4020214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built </a:t>
            </a:r>
            <a:r>
              <a:rPr lang="en-US" baseline="0" dirty="0" err="1" smtClean="0"/>
              <a:t>Bixplorer</a:t>
            </a:r>
            <a:r>
              <a:rPr lang="en-US" baseline="0" dirty="0" smtClean="0"/>
              <a:t>.. We can study how users use </a:t>
            </a:r>
            <a:r>
              <a:rPr lang="en-US" baseline="0" dirty="0" err="1" smtClean="0"/>
              <a:t>Bixplorer</a:t>
            </a:r>
            <a:r>
              <a:rPr lang="en-US" baseline="0" dirty="0" smtClean="0"/>
              <a:t> using both their analytic process as well as product.</a:t>
            </a:r>
          </a:p>
          <a:p>
            <a:r>
              <a:rPr lang="en-US" baseline="0" dirty="0" smtClean="0"/>
              <a:t>In terms of process, they successfully </a:t>
            </a:r>
            <a:r>
              <a:rPr lang="en-US" baseline="0" dirty="0" err="1" smtClean="0"/>
              <a:t>integated</a:t>
            </a:r>
            <a:r>
              <a:rPr lang="en-US" baseline="0" dirty="0" smtClean="0"/>
              <a:t> </a:t>
            </a:r>
            <a:r>
              <a:rPr lang="en-US" baseline="0" dirty="0" err="1" smtClean="0"/>
              <a:t>biclusters</a:t>
            </a:r>
            <a:r>
              <a:rPr lang="en-US" baseline="0" dirty="0" smtClean="0"/>
              <a:t>, use them as overviews and enabling rapid transitions between jumps.</a:t>
            </a:r>
          </a:p>
          <a:p>
            <a:r>
              <a:rPr lang="en-US" baseline="0" dirty="0" smtClean="0"/>
              <a:t>In terms of product, </a:t>
            </a:r>
            <a:r>
              <a:rPr lang="en-US" baseline="0" dirty="0" err="1" smtClean="0"/>
              <a:t>biclusters</a:t>
            </a:r>
            <a:r>
              <a:rPr lang="en-US" baseline="0" dirty="0" smtClean="0"/>
              <a:t> are used as evidence to justify connections and artifacts for hypothesis description.</a:t>
            </a:r>
          </a:p>
          <a:p>
            <a:r>
              <a:rPr lang="en-US" baseline="0" dirty="0" smtClean="0"/>
              <a:t>One of the issues with </a:t>
            </a:r>
            <a:r>
              <a:rPr lang="en-US" baseline="0" dirty="0" err="1" smtClean="0"/>
              <a:t>biclusters</a:t>
            </a:r>
            <a:r>
              <a:rPr lang="en-US" baseline="0" dirty="0" smtClean="0"/>
              <a:t> is: do they cause information overload, apparently not.</a:t>
            </a:r>
          </a:p>
        </p:txBody>
      </p:sp>
      <p:sp>
        <p:nvSpPr>
          <p:cNvPr id="4" name="Slide Number Placeholder 3"/>
          <p:cNvSpPr>
            <a:spLocks noGrp="1"/>
          </p:cNvSpPr>
          <p:nvPr>
            <p:ph type="sldNum" sz="quarter" idx="10"/>
          </p:nvPr>
        </p:nvSpPr>
        <p:spPr/>
        <p:txBody>
          <a:bodyPr/>
          <a:lstStyle/>
          <a:p>
            <a:pPr>
              <a:defRPr/>
            </a:pPr>
            <a:fld id="{5F5CF8ED-B611-4BBE-9DBB-735E07978727}" type="slidenum">
              <a:rPr lang="en-US" smtClean="0"/>
              <a:pPr>
                <a:defRPr/>
              </a:pPr>
              <a:t>21</a:t>
            </a:fld>
            <a:endParaRPr lang="en-US"/>
          </a:p>
        </p:txBody>
      </p:sp>
    </p:spTree>
    <p:extLst>
      <p:ext uri="{BB962C8B-B14F-4D97-AF65-F5344CB8AC3E}">
        <p14:creationId xmlns:p14="http://schemas.microsoft.com/office/powerpoint/2010/main" val="400829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OSI stands</a:t>
            </a:r>
            <a:r>
              <a:rPr lang="en-US" baseline="0" dirty="0" smtClean="0"/>
              <a:t> for the ‘open source indicators’ program.</a:t>
            </a:r>
          </a:p>
          <a:p>
            <a:r>
              <a:rPr lang="en-US" baseline="0" dirty="0" smtClean="0"/>
              <a:t>UMD – University of Maryland</a:t>
            </a:r>
          </a:p>
          <a:p>
            <a:r>
              <a:rPr lang="en-US" baseline="0" dirty="0" smtClean="0"/>
              <a:t>UCSD – </a:t>
            </a:r>
            <a:r>
              <a:rPr lang="en-US" baseline="0" dirty="0" err="1" smtClean="0"/>
              <a:t>Univ</a:t>
            </a:r>
            <a:r>
              <a:rPr lang="en-US" baseline="0" dirty="0" smtClean="0"/>
              <a:t> of California San Diego</a:t>
            </a:r>
          </a:p>
          <a:p>
            <a:r>
              <a:rPr lang="en-US" baseline="0" dirty="0" smtClean="0"/>
              <a:t>SDSU – San Diego State University</a:t>
            </a:r>
          </a:p>
          <a:p>
            <a:r>
              <a:rPr lang="en-US" baseline="0" dirty="0" smtClean="0"/>
              <a:t>IU  - Indiana University</a:t>
            </a:r>
          </a:p>
          <a:p>
            <a:r>
              <a:rPr lang="en-US" baseline="0" dirty="0" smtClean="0"/>
              <a:t>CACI – the company called CACI Inc.</a:t>
            </a:r>
          </a:p>
          <a:p>
            <a:r>
              <a:rPr lang="en-US" baseline="0" dirty="0" smtClean="0"/>
              <a:t>Basis Technology – another company in the beltway area</a:t>
            </a:r>
            <a:endParaRPr lang="en-US" dirty="0"/>
          </a:p>
        </p:txBody>
      </p:sp>
      <p:sp>
        <p:nvSpPr>
          <p:cNvPr id="4" name="Slide Number Placeholder 3"/>
          <p:cNvSpPr>
            <a:spLocks noGrp="1"/>
          </p:cNvSpPr>
          <p:nvPr>
            <p:ph type="sldNum" sz="quarter" idx="10"/>
          </p:nvPr>
        </p:nvSpPr>
        <p:spPr/>
        <p:txBody>
          <a:bodyPr/>
          <a:lstStyle/>
          <a:p>
            <a:pPr>
              <a:defRPr/>
            </a:pPr>
            <a:fld id="{5F5CF8ED-B611-4BBE-9DBB-735E07978727}" type="slidenum">
              <a:rPr lang="en-US" smtClean="0"/>
              <a:pPr>
                <a:defRPr/>
              </a:pPr>
              <a:t>26</a:t>
            </a:fld>
            <a:endParaRPr lang="en-US"/>
          </a:p>
        </p:txBody>
      </p:sp>
    </p:spTree>
    <p:extLst>
      <p:ext uri="{BB962C8B-B14F-4D97-AF65-F5344CB8AC3E}">
        <p14:creationId xmlns:p14="http://schemas.microsoft.com/office/powerpoint/2010/main" val="7445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2 and 3 are two parallel branches</a:t>
            </a:r>
            <a:endParaRPr lang="en-US" dirty="0"/>
          </a:p>
        </p:txBody>
      </p:sp>
      <p:sp>
        <p:nvSpPr>
          <p:cNvPr id="4" name="Slide Number Placeholder 3"/>
          <p:cNvSpPr>
            <a:spLocks noGrp="1"/>
          </p:cNvSpPr>
          <p:nvPr>
            <p:ph type="sldNum" sz="quarter" idx="10"/>
          </p:nvPr>
        </p:nvSpPr>
        <p:spPr/>
        <p:txBody>
          <a:bodyPr/>
          <a:lstStyle/>
          <a:p>
            <a:pPr>
              <a:defRPr/>
            </a:pPr>
            <a:fld id="{5F5CF8ED-B611-4BBE-9DBB-735E07978727}" type="slidenum">
              <a:rPr lang="en-US" smtClean="0"/>
              <a:pPr>
                <a:defRPr/>
              </a:pPr>
              <a:t>28</a:t>
            </a:fld>
            <a:endParaRPr lang="en-US"/>
          </a:p>
        </p:txBody>
      </p:sp>
    </p:spTree>
    <p:extLst>
      <p:ext uri="{BB962C8B-B14F-4D97-AF65-F5344CB8AC3E}">
        <p14:creationId xmlns:p14="http://schemas.microsoft.com/office/powerpoint/2010/main" val="2923699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story in a relational setting is then just an alternating application</a:t>
            </a:r>
            <a:r>
              <a:rPr lang="en-US" baseline="0" dirty="0" smtClean="0"/>
              <a:t> of </a:t>
            </a:r>
            <a:r>
              <a:rPr lang="en-US" baseline="0" dirty="0" err="1" smtClean="0"/>
              <a:t>biclustering</a:t>
            </a:r>
            <a:r>
              <a:rPr lang="en-US" baseline="0" dirty="0" smtClean="0"/>
              <a:t> and </a:t>
            </a:r>
            <a:r>
              <a:rPr lang="en-US" baseline="0" dirty="0" err="1" smtClean="0"/>
              <a:t>redescriptions</a:t>
            </a:r>
            <a:r>
              <a:rPr lang="en-US" baseline="0" dirty="0" smtClean="0"/>
              <a:t>.</a:t>
            </a:r>
          </a:p>
          <a:p>
            <a:r>
              <a:rPr lang="en-US" baseline="0" dirty="0" smtClean="0"/>
              <a:t>Introduce the word </a:t>
            </a:r>
            <a:r>
              <a:rPr lang="en-US" baseline="0" dirty="0" err="1" smtClean="0"/>
              <a:t>biclusters</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pPr>
              <a:defRPr/>
            </a:pPr>
            <a:fld id="{5F5CF8ED-B611-4BBE-9DBB-735E07978727}" type="slidenum">
              <a:rPr lang="en-US" smtClean="0"/>
              <a:pPr>
                <a:defRPr/>
              </a:pPr>
              <a:t>35</a:t>
            </a:fld>
            <a:endParaRPr lang="en-US"/>
          </a:p>
        </p:txBody>
      </p:sp>
    </p:spTree>
    <p:extLst>
      <p:ext uri="{BB962C8B-B14F-4D97-AF65-F5344CB8AC3E}">
        <p14:creationId xmlns:p14="http://schemas.microsoft.com/office/powerpoint/2010/main" val="402021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9E5D0-AC7D-4E0E-9E73-735AC47487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7CB7A9-87DE-4C27-915C-5A07F3EB8F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5D8774-0D01-4B25-AA98-82CA39DE225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7C05670-F085-4366-8BCF-DCA3695033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646B8-9310-4B6B-8A6A-D0B14E592E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516E1E-4D3E-49CA-B50D-A271336243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572E3E-194C-41E2-AD5D-32D9A95B10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A0B885-AB6B-4AC4-97FB-1820397F89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760C9F-747E-441A-9C23-D0F4E6BCC8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85AB74-9ECE-41CC-B306-A650884C0E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79B0C3-F166-4623-8CAF-B56942681E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1A7492-B3F7-4A68-A778-8961F12332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1447800"/>
          </a:xfrm>
          <a:prstGeom prst="rect">
            <a:avLst/>
          </a:prstGeom>
          <a:solidFill>
            <a:srgbClr val="555555"/>
          </a:solidFill>
          <a:ln w="9525">
            <a:noFill/>
            <a:miter lim="800000"/>
            <a:headEnd/>
            <a:tailEnd/>
          </a:ln>
          <a:effectLst/>
        </p:spPr>
        <p:txBody>
          <a:bodyPr wrap="none" anchor="ctr"/>
          <a:lstStyle/>
          <a:p>
            <a:pPr>
              <a:defRPr/>
            </a:pPr>
            <a:endParaRPr lang="en-US"/>
          </a:p>
        </p:txBody>
      </p:sp>
      <p:sp>
        <p:nvSpPr>
          <p:cNvPr id="1027" name="Rectangle 2"/>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9342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95C1418-C49D-44B6-B624-EF9B89E095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99CCFF"/>
          </a:solidFill>
          <a:latin typeface="+mj-lt"/>
          <a:ea typeface="+mj-ea"/>
          <a:cs typeface="+mj-cs"/>
        </a:defRPr>
      </a:lvl1pPr>
      <a:lvl2pPr algn="ctr" rtl="0" eaLnBrk="0" fontAlgn="base" hangingPunct="0">
        <a:spcBef>
          <a:spcPct val="0"/>
        </a:spcBef>
        <a:spcAft>
          <a:spcPct val="0"/>
        </a:spcAft>
        <a:defRPr sz="4400">
          <a:solidFill>
            <a:srgbClr val="99CCFF"/>
          </a:solidFill>
          <a:latin typeface="Arial" charset="0"/>
        </a:defRPr>
      </a:lvl2pPr>
      <a:lvl3pPr algn="ctr" rtl="0" eaLnBrk="0" fontAlgn="base" hangingPunct="0">
        <a:spcBef>
          <a:spcPct val="0"/>
        </a:spcBef>
        <a:spcAft>
          <a:spcPct val="0"/>
        </a:spcAft>
        <a:defRPr sz="4400">
          <a:solidFill>
            <a:srgbClr val="99CCFF"/>
          </a:solidFill>
          <a:latin typeface="Arial" charset="0"/>
        </a:defRPr>
      </a:lvl3pPr>
      <a:lvl4pPr algn="ctr" rtl="0" eaLnBrk="0" fontAlgn="base" hangingPunct="0">
        <a:spcBef>
          <a:spcPct val="0"/>
        </a:spcBef>
        <a:spcAft>
          <a:spcPct val="0"/>
        </a:spcAft>
        <a:defRPr sz="4400">
          <a:solidFill>
            <a:srgbClr val="99CCFF"/>
          </a:solidFill>
          <a:latin typeface="Arial" charset="0"/>
        </a:defRPr>
      </a:lvl4pPr>
      <a:lvl5pPr algn="ctr" rtl="0" eaLnBrk="0" fontAlgn="base" hangingPunct="0">
        <a:spcBef>
          <a:spcPct val="0"/>
        </a:spcBef>
        <a:spcAft>
          <a:spcPct val="0"/>
        </a:spcAft>
        <a:defRPr sz="4400">
          <a:solidFill>
            <a:srgbClr val="99CCFF"/>
          </a:solidFill>
          <a:latin typeface="Arial" charset="0"/>
        </a:defRPr>
      </a:lvl5pPr>
      <a:lvl6pPr marL="457200" algn="ctr" rtl="0" fontAlgn="base">
        <a:spcBef>
          <a:spcPct val="0"/>
        </a:spcBef>
        <a:spcAft>
          <a:spcPct val="0"/>
        </a:spcAft>
        <a:defRPr sz="4400">
          <a:solidFill>
            <a:srgbClr val="99CCFF"/>
          </a:solidFill>
          <a:latin typeface="Arial" charset="0"/>
        </a:defRPr>
      </a:lvl6pPr>
      <a:lvl7pPr marL="914400" algn="ctr" rtl="0" fontAlgn="base">
        <a:spcBef>
          <a:spcPct val="0"/>
        </a:spcBef>
        <a:spcAft>
          <a:spcPct val="0"/>
        </a:spcAft>
        <a:defRPr sz="4400">
          <a:solidFill>
            <a:srgbClr val="99CCFF"/>
          </a:solidFill>
          <a:latin typeface="Arial" charset="0"/>
        </a:defRPr>
      </a:lvl7pPr>
      <a:lvl8pPr marL="1371600" algn="ctr" rtl="0" fontAlgn="base">
        <a:spcBef>
          <a:spcPct val="0"/>
        </a:spcBef>
        <a:spcAft>
          <a:spcPct val="0"/>
        </a:spcAft>
        <a:defRPr sz="4400">
          <a:solidFill>
            <a:srgbClr val="99CCFF"/>
          </a:solidFill>
          <a:latin typeface="Arial" charset="0"/>
        </a:defRPr>
      </a:lvl8pPr>
      <a:lvl9pPr marL="1828800" algn="ctr" rtl="0" fontAlgn="base">
        <a:spcBef>
          <a:spcPct val="0"/>
        </a:spcBef>
        <a:spcAft>
          <a:spcPct val="0"/>
        </a:spcAft>
        <a:defRPr sz="4400">
          <a:solidFill>
            <a:srgbClr val="99CC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0"/>
            <a:ext cx="9144000" cy="1524000"/>
          </a:xfrm>
          <a:prstGeom prst="rect">
            <a:avLst/>
          </a:prstGeom>
          <a:solidFill>
            <a:schemeClr val="bg1"/>
          </a:solidFill>
          <a:ln w="9525">
            <a:noFill/>
            <a:miter lim="800000"/>
            <a:headEnd/>
            <a:tailEnd/>
          </a:ln>
        </p:spPr>
        <p:txBody>
          <a:bodyPr wrap="none" anchor="ctr"/>
          <a:lstStyle/>
          <a:p>
            <a:endParaRPr lang="en-US"/>
          </a:p>
        </p:txBody>
      </p:sp>
      <p:sp>
        <p:nvSpPr>
          <p:cNvPr id="2052" name="Rectangle 4"/>
          <p:cNvSpPr>
            <a:spLocks noChangeArrowheads="1"/>
          </p:cNvSpPr>
          <p:nvPr/>
        </p:nvSpPr>
        <p:spPr bwMode="auto">
          <a:xfrm>
            <a:off x="0" y="1295400"/>
            <a:ext cx="9144000" cy="2438400"/>
          </a:xfrm>
          <a:prstGeom prst="rect">
            <a:avLst/>
          </a:prstGeom>
          <a:solidFill>
            <a:srgbClr val="555555"/>
          </a:solidFill>
          <a:ln w="9525">
            <a:noFill/>
            <a:miter lim="800000"/>
            <a:headEnd/>
            <a:tailEnd/>
          </a:ln>
        </p:spPr>
        <p:txBody>
          <a:bodyPr wrap="none" anchor="ctr"/>
          <a:lstStyle/>
          <a:p>
            <a:endParaRPr lang="en-US"/>
          </a:p>
        </p:txBody>
      </p:sp>
      <p:sp>
        <p:nvSpPr>
          <p:cNvPr id="2053" name="Rectangle 2"/>
          <p:cNvSpPr>
            <a:spLocks noGrp="1" noChangeArrowheads="1"/>
          </p:cNvSpPr>
          <p:nvPr>
            <p:ph type="ctrTitle"/>
          </p:nvPr>
        </p:nvSpPr>
        <p:spPr>
          <a:xfrm>
            <a:off x="381000" y="1749425"/>
            <a:ext cx="8610600" cy="1470025"/>
          </a:xfrm>
        </p:spPr>
        <p:txBody>
          <a:bodyPr/>
          <a:lstStyle/>
          <a:p>
            <a:pPr eaLnBrk="1" hangingPunct="1"/>
            <a:r>
              <a:rPr lang="en-US" sz="3200" dirty="0" smtClean="0"/>
              <a:t>Formal Models, Algorithms, and Visualizations</a:t>
            </a:r>
            <a:br>
              <a:rPr lang="en-US" sz="3200" dirty="0" smtClean="0"/>
            </a:br>
            <a:r>
              <a:rPr lang="en-US" sz="3200" dirty="0" smtClean="0"/>
              <a:t>for Storytelling Analytics</a:t>
            </a:r>
          </a:p>
        </p:txBody>
      </p:sp>
      <p:sp>
        <p:nvSpPr>
          <p:cNvPr id="2" name="Rectangle 1"/>
          <p:cNvSpPr/>
          <p:nvPr/>
        </p:nvSpPr>
        <p:spPr>
          <a:xfrm>
            <a:off x="1371600" y="4419600"/>
            <a:ext cx="6477000" cy="1391150"/>
          </a:xfrm>
          <a:prstGeom prst="rect">
            <a:avLst/>
          </a:prstGeom>
        </p:spPr>
        <p:txBody>
          <a:bodyPr wrap="square">
            <a:spAutoFit/>
          </a:bodyPr>
          <a:lstStyle/>
          <a:p>
            <a:pPr algn="ctr" eaLnBrk="1" hangingPunct="1">
              <a:lnSpc>
                <a:spcPct val="80000"/>
              </a:lnSpc>
            </a:pPr>
            <a:r>
              <a:rPr lang="en-US" sz="2000" b="1" dirty="0" err="1" smtClean="0"/>
              <a:t>Naren</a:t>
            </a:r>
            <a:r>
              <a:rPr lang="en-US" sz="2000" b="1" dirty="0" smtClean="0"/>
              <a:t> </a:t>
            </a:r>
            <a:r>
              <a:rPr lang="en-US" sz="2000" b="1" dirty="0" err="1" smtClean="0"/>
              <a:t>Ramakrishnan</a:t>
            </a:r>
            <a:r>
              <a:rPr lang="en-US" sz="2000" b="1" dirty="0" smtClean="0"/>
              <a:t>, </a:t>
            </a:r>
            <a:r>
              <a:rPr lang="en-US" sz="2000" b="1" dirty="0" smtClean="0"/>
              <a:t>Chris North, Francis </a:t>
            </a:r>
            <a:r>
              <a:rPr lang="en-US" sz="2000" b="1" dirty="0" err="1" smtClean="0"/>
              <a:t>Quek</a:t>
            </a:r>
            <a:endParaRPr lang="en-US" sz="2000" b="1" dirty="0" smtClean="0"/>
          </a:p>
          <a:p>
            <a:pPr algn="ctr" eaLnBrk="1" hangingPunct="1">
              <a:lnSpc>
                <a:spcPct val="80000"/>
              </a:lnSpc>
            </a:pPr>
            <a:endParaRPr lang="en-US" dirty="0"/>
          </a:p>
          <a:p>
            <a:pPr algn="ctr" eaLnBrk="1" hangingPunct="1"/>
            <a:r>
              <a:rPr lang="en-US" dirty="0"/>
              <a:t>Discovery Analytics Center</a:t>
            </a:r>
          </a:p>
          <a:p>
            <a:pPr algn="ctr" eaLnBrk="1" hangingPunct="1"/>
            <a:r>
              <a:rPr lang="en-US" dirty="0"/>
              <a:t>Department of Computer Science</a:t>
            </a:r>
          </a:p>
          <a:p>
            <a:pPr algn="ctr" eaLnBrk="1" hangingPunct="1"/>
            <a:r>
              <a:rPr lang="en-US" dirty="0"/>
              <a:t>Virginia Tech, Blacksburg, VA 24061</a:t>
            </a:r>
          </a:p>
        </p:txBody>
      </p:sp>
      <p:sp>
        <p:nvSpPr>
          <p:cNvPr id="4" name="Slide Number Placeholder 3"/>
          <p:cNvSpPr>
            <a:spLocks noGrp="1"/>
          </p:cNvSpPr>
          <p:nvPr>
            <p:ph type="sldNum" sz="quarter" idx="12"/>
          </p:nvPr>
        </p:nvSpPr>
        <p:spPr/>
        <p:txBody>
          <a:bodyPr/>
          <a:lstStyle/>
          <a:p>
            <a:pPr>
              <a:defRPr/>
            </a:pPr>
            <a:fld id="{EE69E5D0-AC7D-4E0E-9E73-735AC474875E}" type="slidenum">
              <a:rPr lang="en-US" smtClean="0"/>
              <a:pPr>
                <a:defRPr/>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Clique Chains</a:t>
            </a:r>
            <a:endParaRPr lang="en-US"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10</a:t>
            </a:fld>
            <a:endParaRPr lang="en-US"/>
          </a:p>
        </p:txBody>
      </p:sp>
      <p:pic>
        <p:nvPicPr>
          <p:cNvPr id="3" name="Picture 2" descr="journal-4.pone.0029509.g001.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524000"/>
            <a:ext cx="7086600" cy="5525011"/>
          </a:xfrm>
          <a:prstGeom prst="rect">
            <a:avLst/>
          </a:prstGeom>
        </p:spPr>
      </p:pic>
    </p:spTree>
    <p:extLst>
      <p:ext uri="{BB962C8B-B14F-4D97-AF65-F5344CB8AC3E}">
        <p14:creationId xmlns:p14="http://schemas.microsoft.com/office/powerpoint/2010/main" val="35587296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Arial" charset="0"/>
                <a:ea typeface="ＭＳ Ｐゴシック" charset="0"/>
                <a:cs typeface="ＭＳ Ｐゴシック" charset="0"/>
              </a:rPr>
              <a:t>Injecting user feedback </a:t>
            </a:r>
          </a:p>
        </p:txBody>
      </p:sp>
      <p:pic>
        <p:nvPicPr>
          <p:cNvPr id="48130" name="Picture 4" descr="Screen shot 2011-12-08 at 1.17.4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38287"/>
            <a:ext cx="56261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1" name="Curved Connector 6"/>
          <p:cNvCxnSpPr>
            <a:cxnSpLocks noChangeShapeType="1"/>
          </p:cNvCxnSpPr>
          <p:nvPr/>
        </p:nvCxnSpPr>
        <p:spPr bwMode="auto">
          <a:xfrm flipV="1">
            <a:off x="2971800" y="3276600"/>
            <a:ext cx="1600200" cy="1524000"/>
          </a:xfrm>
          <a:prstGeom prst="curvedConnector3">
            <a:avLst>
              <a:gd name="adj1" fmla="val -21125"/>
            </a:avLst>
          </a:prstGeom>
          <a:noFill/>
          <a:ln w="38100">
            <a:solidFill>
              <a:srgbClr val="FF0000"/>
            </a:solidFill>
            <a:round/>
            <a:headEnd/>
            <a:tailEnd type="arrow" w="med" len="med"/>
          </a:ln>
        </p:spPr>
      </p:cxnSp>
      <p:sp>
        <p:nvSpPr>
          <p:cNvPr id="48132" name="Freeform 29"/>
          <p:cNvSpPr>
            <a:spLocks/>
          </p:cNvSpPr>
          <p:nvPr/>
        </p:nvSpPr>
        <p:spPr bwMode="auto">
          <a:xfrm>
            <a:off x="3711575" y="2787650"/>
            <a:ext cx="1738313" cy="1881188"/>
          </a:xfrm>
          <a:custGeom>
            <a:avLst/>
            <a:gdLst>
              <a:gd name="T0" fmla="*/ 0 w 1739426"/>
              <a:gd name="T1" fmla="*/ 1649549 h 1881374"/>
              <a:gd name="T2" fmla="*/ 1533966 w 1739426"/>
              <a:gd name="T3" fmla="*/ 1814504 h 1881374"/>
              <a:gd name="T4" fmla="*/ 1731897 w 1739426"/>
              <a:gd name="T5" fmla="*/ 676315 h 1881374"/>
              <a:gd name="T6" fmla="*/ 1616437 w 1739426"/>
              <a:gd name="T7" fmla="*/ 0 h 1881374"/>
              <a:gd name="T8" fmla="*/ 1616437 w 1739426"/>
              <a:gd name="T9" fmla="*/ 0 h 1881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426" h="1881374">
                <a:moveTo>
                  <a:pt x="0" y="1649549"/>
                </a:moveTo>
                <a:cubicBezTo>
                  <a:pt x="622658" y="1813129"/>
                  <a:pt x="1245317" y="1976710"/>
                  <a:pt x="1533966" y="1814504"/>
                </a:cubicBezTo>
                <a:cubicBezTo>
                  <a:pt x="1822615" y="1652298"/>
                  <a:pt x="1718152" y="978732"/>
                  <a:pt x="1731897" y="676315"/>
                </a:cubicBezTo>
                <a:cubicBezTo>
                  <a:pt x="1745642" y="373898"/>
                  <a:pt x="1616437" y="0"/>
                  <a:pt x="1616437"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33" name="TextBox 2"/>
          <p:cNvSpPr txBox="1">
            <a:spLocks noChangeArrowheads="1"/>
          </p:cNvSpPr>
          <p:nvPr/>
        </p:nvSpPr>
        <p:spPr bwMode="auto">
          <a:xfrm>
            <a:off x="7162800" y="23622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Story :</a:t>
            </a:r>
          </a:p>
          <a:p>
            <a:r>
              <a:rPr lang="en-US"/>
              <a:t>D25-&gt;D29</a:t>
            </a:r>
          </a:p>
          <a:p>
            <a:r>
              <a:rPr lang="en-US"/>
              <a:t>-&gt;D45-&gt;D47</a:t>
            </a:r>
          </a:p>
        </p:txBody>
      </p:sp>
    </p:spTree>
    <p:extLst>
      <p:ext uri="{BB962C8B-B14F-4D97-AF65-F5344CB8AC3E}">
        <p14:creationId xmlns:p14="http://schemas.microsoft.com/office/powerpoint/2010/main" val="297405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Arial" charset="0"/>
                <a:ea typeface="ＭＳ Ｐゴシック" charset="0"/>
                <a:cs typeface="ＭＳ Ｐゴシック" charset="0"/>
              </a:rPr>
              <a:t>Not a great story</a:t>
            </a:r>
          </a:p>
        </p:txBody>
      </p:sp>
      <p:pic>
        <p:nvPicPr>
          <p:cNvPr id="49154" name="Picture 3" descr="Screen shot 2011-12-08 at 9.17.3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62100"/>
            <a:ext cx="337185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87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Arial" charset="0"/>
                <a:ea typeface="ＭＳ Ｐゴシック" charset="0"/>
                <a:cs typeface="ＭＳ Ｐゴシック" charset="0"/>
              </a:rPr>
              <a:t>Injecting user feedback </a:t>
            </a:r>
          </a:p>
        </p:txBody>
      </p:sp>
      <p:pic>
        <p:nvPicPr>
          <p:cNvPr id="50178" name="Picture 4" descr="Screen shot 2011-12-08 at 1.17.4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38287"/>
            <a:ext cx="56261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179" name="Curved Connector 6"/>
          <p:cNvCxnSpPr>
            <a:cxnSpLocks noChangeShapeType="1"/>
          </p:cNvCxnSpPr>
          <p:nvPr/>
        </p:nvCxnSpPr>
        <p:spPr bwMode="auto">
          <a:xfrm flipV="1">
            <a:off x="3581400" y="3200400"/>
            <a:ext cx="1600200" cy="1524000"/>
          </a:xfrm>
          <a:prstGeom prst="curvedConnector3">
            <a:avLst>
              <a:gd name="adj1" fmla="val -21125"/>
            </a:avLst>
          </a:prstGeom>
          <a:noFill/>
          <a:ln w="38100">
            <a:solidFill>
              <a:srgbClr val="FF0000"/>
            </a:solidFill>
            <a:round/>
            <a:headEnd/>
            <a:tailEnd type="arrow" w="med" len="med"/>
          </a:ln>
        </p:spPr>
      </p:cxnSp>
      <p:sp>
        <p:nvSpPr>
          <p:cNvPr id="50180" name="Freeform 29"/>
          <p:cNvSpPr>
            <a:spLocks/>
          </p:cNvSpPr>
          <p:nvPr/>
        </p:nvSpPr>
        <p:spPr bwMode="auto">
          <a:xfrm>
            <a:off x="3711575" y="2787650"/>
            <a:ext cx="1738313" cy="1881188"/>
          </a:xfrm>
          <a:custGeom>
            <a:avLst/>
            <a:gdLst>
              <a:gd name="T0" fmla="*/ 0 w 1739426"/>
              <a:gd name="T1" fmla="*/ 1649549 h 1881374"/>
              <a:gd name="T2" fmla="*/ 1533966 w 1739426"/>
              <a:gd name="T3" fmla="*/ 1814504 h 1881374"/>
              <a:gd name="T4" fmla="*/ 1731897 w 1739426"/>
              <a:gd name="T5" fmla="*/ 676315 h 1881374"/>
              <a:gd name="T6" fmla="*/ 1616437 w 1739426"/>
              <a:gd name="T7" fmla="*/ 0 h 1881374"/>
              <a:gd name="T8" fmla="*/ 1616437 w 1739426"/>
              <a:gd name="T9" fmla="*/ 0 h 1881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426" h="1881374">
                <a:moveTo>
                  <a:pt x="0" y="1649549"/>
                </a:moveTo>
                <a:cubicBezTo>
                  <a:pt x="622658" y="1813129"/>
                  <a:pt x="1245317" y="1976710"/>
                  <a:pt x="1533966" y="1814504"/>
                </a:cubicBezTo>
                <a:cubicBezTo>
                  <a:pt x="1822615" y="1652298"/>
                  <a:pt x="1718152" y="978732"/>
                  <a:pt x="1731897" y="676315"/>
                </a:cubicBezTo>
                <a:cubicBezTo>
                  <a:pt x="1745642" y="373898"/>
                  <a:pt x="1616437" y="0"/>
                  <a:pt x="1616437"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181" name="TextBox 2"/>
          <p:cNvSpPr txBox="1">
            <a:spLocks noChangeArrowheads="1"/>
          </p:cNvSpPr>
          <p:nvPr/>
        </p:nvSpPr>
        <p:spPr bwMode="auto">
          <a:xfrm>
            <a:off x="7162800" y="23622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Story :</a:t>
            </a:r>
          </a:p>
          <a:p>
            <a:r>
              <a:rPr lang="en-US"/>
              <a:t>D25-&gt;D29</a:t>
            </a:r>
          </a:p>
          <a:p>
            <a:r>
              <a:rPr lang="en-US"/>
              <a:t>-&gt;D45-&gt;D47</a:t>
            </a:r>
          </a:p>
        </p:txBody>
      </p:sp>
    </p:spTree>
    <p:extLst>
      <p:ext uri="{BB962C8B-B14F-4D97-AF65-F5344CB8AC3E}">
        <p14:creationId xmlns:p14="http://schemas.microsoft.com/office/powerpoint/2010/main" val="292782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Arial" charset="0"/>
                <a:ea typeface="ＭＳ Ｐゴシック" charset="0"/>
                <a:cs typeface="ＭＳ Ｐゴシック" charset="0"/>
              </a:rPr>
              <a:t>Injecting user feedback </a:t>
            </a:r>
          </a:p>
        </p:txBody>
      </p:sp>
      <p:pic>
        <p:nvPicPr>
          <p:cNvPr id="51202" name="Picture 4" descr="Screen shot 2011-12-08 at 1.17.4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38287"/>
            <a:ext cx="56261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03" name="Curved Connector 6"/>
          <p:cNvCxnSpPr>
            <a:cxnSpLocks noChangeShapeType="1"/>
          </p:cNvCxnSpPr>
          <p:nvPr/>
        </p:nvCxnSpPr>
        <p:spPr bwMode="auto">
          <a:xfrm flipV="1">
            <a:off x="3505200" y="3200400"/>
            <a:ext cx="1600200" cy="1524000"/>
          </a:xfrm>
          <a:prstGeom prst="curvedConnector3">
            <a:avLst>
              <a:gd name="adj1" fmla="val -21125"/>
            </a:avLst>
          </a:prstGeom>
          <a:noFill/>
          <a:ln w="38100">
            <a:solidFill>
              <a:srgbClr val="FF0000"/>
            </a:solidFill>
            <a:round/>
            <a:headEnd/>
            <a:tailEnd type="arrow" w="med" len="med"/>
          </a:ln>
        </p:spPr>
      </p:cxnSp>
      <p:sp>
        <p:nvSpPr>
          <p:cNvPr id="51204" name="Freeform 29"/>
          <p:cNvSpPr>
            <a:spLocks/>
          </p:cNvSpPr>
          <p:nvPr/>
        </p:nvSpPr>
        <p:spPr bwMode="auto">
          <a:xfrm>
            <a:off x="3711575" y="2787650"/>
            <a:ext cx="1738313" cy="1881188"/>
          </a:xfrm>
          <a:custGeom>
            <a:avLst/>
            <a:gdLst>
              <a:gd name="T0" fmla="*/ 0 w 1739426"/>
              <a:gd name="T1" fmla="*/ 1649549 h 1881374"/>
              <a:gd name="T2" fmla="*/ 1533966 w 1739426"/>
              <a:gd name="T3" fmla="*/ 1814504 h 1881374"/>
              <a:gd name="T4" fmla="*/ 1731897 w 1739426"/>
              <a:gd name="T5" fmla="*/ 676315 h 1881374"/>
              <a:gd name="T6" fmla="*/ 1616437 w 1739426"/>
              <a:gd name="T7" fmla="*/ 0 h 1881374"/>
              <a:gd name="T8" fmla="*/ 1616437 w 1739426"/>
              <a:gd name="T9" fmla="*/ 0 h 1881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426" h="1881374">
                <a:moveTo>
                  <a:pt x="0" y="1649549"/>
                </a:moveTo>
                <a:cubicBezTo>
                  <a:pt x="622658" y="1813129"/>
                  <a:pt x="1245317" y="1976710"/>
                  <a:pt x="1533966" y="1814504"/>
                </a:cubicBezTo>
                <a:cubicBezTo>
                  <a:pt x="1822615" y="1652298"/>
                  <a:pt x="1718152" y="978732"/>
                  <a:pt x="1731897" y="676315"/>
                </a:cubicBezTo>
                <a:cubicBezTo>
                  <a:pt x="1745642" y="373898"/>
                  <a:pt x="1616437" y="0"/>
                  <a:pt x="1616437"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cxnSp>
        <p:nvCxnSpPr>
          <p:cNvPr id="51205" name="Curved Connector 50"/>
          <p:cNvCxnSpPr>
            <a:cxnSpLocks noChangeShapeType="1"/>
          </p:cNvCxnSpPr>
          <p:nvPr/>
        </p:nvCxnSpPr>
        <p:spPr bwMode="auto">
          <a:xfrm>
            <a:off x="3810000" y="4572000"/>
            <a:ext cx="1371600" cy="12700"/>
          </a:xfrm>
          <a:prstGeom prst="curvedConnector3">
            <a:avLst>
              <a:gd name="adj1" fmla="val 50000"/>
            </a:avLst>
          </a:prstGeom>
          <a:noFill/>
          <a:ln w="38100">
            <a:solidFill>
              <a:srgbClr val="008000"/>
            </a:solidFill>
            <a:round/>
            <a:headEnd/>
            <a:tailEnd/>
          </a:ln>
        </p:spPr>
      </p:cxnSp>
      <p:cxnSp>
        <p:nvCxnSpPr>
          <p:cNvPr id="51206" name="Curved Connector 53"/>
          <p:cNvCxnSpPr>
            <a:cxnSpLocks noChangeShapeType="1"/>
          </p:cNvCxnSpPr>
          <p:nvPr/>
        </p:nvCxnSpPr>
        <p:spPr bwMode="auto">
          <a:xfrm rot="5400000" flipH="1" flipV="1">
            <a:off x="4451350" y="3848100"/>
            <a:ext cx="1447800" cy="12700"/>
          </a:xfrm>
          <a:prstGeom prst="curvedConnector3">
            <a:avLst>
              <a:gd name="adj1" fmla="val 50000"/>
            </a:avLst>
          </a:prstGeom>
          <a:noFill/>
          <a:ln w="38100">
            <a:solidFill>
              <a:srgbClr val="008000"/>
            </a:solidFill>
            <a:round/>
            <a:headEnd/>
            <a:tailEnd type="arrow" w="med" len="med"/>
          </a:ln>
        </p:spPr>
      </p:cxnSp>
      <p:sp>
        <p:nvSpPr>
          <p:cNvPr id="51207" name="TextBox 7"/>
          <p:cNvSpPr txBox="1">
            <a:spLocks noChangeArrowheads="1"/>
          </p:cNvSpPr>
          <p:nvPr/>
        </p:nvSpPr>
        <p:spPr bwMode="auto">
          <a:xfrm>
            <a:off x="7162800" y="23622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Story :</a:t>
            </a:r>
          </a:p>
          <a:p>
            <a:r>
              <a:rPr lang="en-US"/>
              <a:t>D25-&gt;D29</a:t>
            </a:r>
          </a:p>
          <a:p>
            <a:r>
              <a:rPr lang="en-US"/>
              <a:t>-&gt;D45-&gt;D47</a:t>
            </a:r>
          </a:p>
        </p:txBody>
      </p:sp>
      <p:sp>
        <p:nvSpPr>
          <p:cNvPr id="51208" name="TextBox 2"/>
          <p:cNvSpPr txBox="1">
            <a:spLocks noChangeArrowheads="1"/>
          </p:cNvSpPr>
          <p:nvPr/>
        </p:nvSpPr>
        <p:spPr bwMode="auto">
          <a:xfrm>
            <a:off x="7391400" y="3962400"/>
            <a:ext cx="1447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Analyst prefers story go through D43</a:t>
            </a:r>
          </a:p>
        </p:txBody>
      </p:sp>
    </p:spTree>
    <p:extLst>
      <p:ext uri="{BB962C8B-B14F-4D97-AF65-F5344CB8AC3E}">
        <p14:creationId xmlns:p14="http://schemas.microsoft.com/office/powerpoint/2010/main" val="7579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Arial" charset="0"/>
                <a:ea typeface="ＭＳ Ｐゴシック" charset="0"/>
                <a:cs typeface="ＭＳ Ｐゴシック" charset="0"/>
              </a:rPr>
              <a:t>Injecting user feedback </a:t>
            </a:r>
          </a:p>
        </p:txBody>
      </p:sp>
      <p:sp>
        <p:nvSpPr>
          <p:cNvPr id="52226" name="Freeform 29"/>
          <p:cNvSpPr>
            <a:spLocks/>
          </p:cNvSpPr>
          <p:nvPr/>
        </p:nvSpPr>
        <p:spPr bwMode="auto">
          <a:xfrm>
            <a:off x="3711575" y="2787650"/>
            <a:ext cx="1738313" cy="1881188"/>
          </a:xfrm>
          <a:custGeom>
            <a:avLst/>
            <a:gdLst>
              <a:gd name="T0" fmla="*/ 0 w 1739426"/>
              <a:gd name="T1" fmla="*/ 1649549 h 1881374"/>
              <a:gd name="T2" fmla="*/ 1533966 w 1739426"/>
              <a:gd name="T3" fmla="*/ 1814504 h 1881374"/>
              <a:gd name="T4" fmla="*/ 1731897 w 1739426"/>
              <a:gd name="T5" fmla="*/ 676315 h 1881374"/>
              <a:gd name="T6" fmla="*/ 1616437 w 1739426"/>
              <a:gd name="T7" fmla="*/ 0 h 1881374"/>
              <a:gd name="T8" fmla="*/ 1616437 w 1739426"/>
              <a:gd name="T9" fmla="*/ 0 h 1881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426" h="1881374">
                <a:moveTo>
                  <a:pt x="0" y="1649549"/>
                </a:moveTo>
                <a:cubicBezTo>
                  <a:pt x="622658" y="1813129"/>
                  <a:pt x="1245317" y="1976710"/>
                  <a:pt x="1533966" y="1814504"/>
                </a:cubicBezTo>
                <a:cubicBezTo>
                  <a:pt x="1822615" y="1652298"/>
                  <a:pt x="1718152" y="978732"/>
                  <a:pt x="1731897" y="676315"/>
                </a:cubicBezTo>
                <a:cubicBezTo>
                  <a:pt x="1745642" y="373898"/>
                  <a:pt x="1616437" y="0"/>
                  <a:pt x="1616437"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227" name="TextBox 7"/>
          <p:cNvSpPr txBox="1">
            <a:spLocks noChangeArrowheads="1"/>
          </p:cNvSpPr>
          <p:nvPr/>
        </p:nvSpPr>
        <p:spPr bwMode="auto">
          <a:xfrm>
            <a:off x="7162800" y="23622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Story :</a:t>
            </a:r>
          </a:p>
          <a:p>
            <a:r>
              <a:rPr lang="en-US"/>
              <a:t>D25-&gt;D29</a:t>
            </a:r>
          </a:p>
          <a:p>
            <a:r>
              <a:rPr lang="en-US"/>
              <a:t>-&gt;D45-&gt;D47</a:t>
            </a:r>
          </a:p>
        </p:txBody>
      </p:sp>
      <p:sp>
        <p:nvSpPr>
          <p:cNvPr id="52228" name="TextBox 2"/>
          <p:cNvSpPr txBox="1">
            <a:spLocks noChangeArrowheads="1"/>
          </p:cNvSpPr>
          <p:nvPr/>
        </p:nvSpPr>
        <p:spPr bwMode="auto">
          <a:xfrm>
            <a:off x="7391400" y="3962400"/>
            <a:ext cx="1447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Analyst prefers story go through D43</a:t>
            </a:r>
          </a:p>
        </p:txBody>
      </p:sp>
      <p:pic>
        <p:nvPicPr>
          <p:cNvPr id="52229" name="Picture 3" descr="Screen shot 2011-12-08 at 9.15.1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8612" y="1447800"/>
            <a:ext cx="56403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Freeform 13"/>
          <p:cNvSpPr>
            <a:spLocks/>
          </p:cNvSpPr>
          <p:nvPr/>
        </p:nvSpPr>
        <p:spPr bwMode="auto">
          <a:xfrm>
            <a:off x="4019550" y="5918200"/>
            <a:ext cx="1212850" cy="276225"/>
          </a:xfrm>
          <a:custGeom>
            <a:avLst/>
            <a:gdLst>
              <a:gd name="T0" fmla="*/ 1212141 w 1212141"/>
              <a:gd name="T1" fmla="*/ 177800 h 276169"/>
              <a:gd name="T2" fmla="*/ 18341 w 1212141"/>
              <a:gd name="T3" fmla="*/ 38100 h 276169"/>
              <a:gd name="T4" fmla="*/ 94541 w 1212141"/>
              <a:gd name="T5" fmla="*/ 0 h 276169"/>
              <a:gd name="T6" fmla="*/ 0 60000 65536"/>
              <a:gd name="T7" fmla="*/ 0 60000 65536"/>
              <a:gd name="T8" fmla="*/ 0 60000 65536"/>
            </a:gdLst>
            <a:ahLst/>
            <a:cxnLst>
              <a:cxn ang="T6">
                <a:pos x="T0" y="T1"/>
              </a:cxn>
              <a:cxn ang="T7">
                <a:pos x="T2" y="T3"/>
              </a:cxn>
              <a:cxn ang="T8">
                <a:pos x="T4" y="T5"/>
              </a:cxn>
            </a:cxnLst>
            <a:rect l="0" t="0" r="r" b="b"/>
            <a:pathLst>
              <a:path w="1212141" h="276169">
                <a:moveTo>
                  <a:pt x="1212141" y="177800"/>
                </a:moveTo>
                <a:lnTo>
                  <a:pt x="18341" y="38100"/>
                </a:lnTo>
                <a:cubicBezTo>
                  <a:pt x="-167926" y="8467"/>
                  <a:pt x="1150758" y="613833"/>
                  <a:pt x="94541"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374238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Arial" charset="0"/>
                <a:ea typeface="ＭＳ Ｐゴシック" charset="0"/>
                <a:cs typeface="ＭＳ Ｐゴシック" charset="0"/>
              </a:rPr>
              <a:t>In plain English..</a:t>
            </a:r>
          </a:p>
        </p:txBody>
      </p:sp>
      <p:pic>
        <p:nvPicPr>
          <p:cNvPr id="53250" name="Picture 3" descr="Screen shot 2011-12-08 at 9.17.3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62100"/>
            <a:ext cx="337185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descr="Screen shot 2011-12-08 at 9.17.4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74800"/>
            <a:ext cx="380365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52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Arial" charset="0"/>
                <a:ea typeface="ＭＳ Ｐゴシック" charset="0"/>
                <a:cs typeface="ＭＳ Ｐゴシック" charset="0"/>
              </a:rPr>
              <a:t>Translating feedback</a:t>
            </a:r>
          </a:p>
        </p:txBody>
      </p:sp>
      <p:pic>
        <p:nvPicPr>
          <p:cNvPr id="54274" name="Picture 3" descr="Screen shot 2011-12-08 at 10.17.4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92275"/>
            <a:ext cx="82296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Screen shot 2011-12-08 at 10.18.5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59275"/>
            <a:ext cx="6096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276" name="Straight Connector 7"/>
          <p:cNvCxnSpPr>
            <a:cxnSpLocks noChangeShapeType="1"/>
          </p:cNvCxnSpPr>
          <p:nvPr/>
        </p:nvCxnSpPr>
        <p:spPr bwMode="auto">
          <a:xfrm>
            <a:off x="7696200" y="4114800"/>
            <a:ext cx="0" cy="1447800"/>
          </a:xfrm>
          <a:prstGeom prst="line">
            <a:avLst/>
          </a:prstGeom>
          <a:noFill/>
          <a:ln w="38100">
            <a:solidFill>
              <a:srgbClr val="008000"/>
            </a:solidFill>
            <a:round/>
            <a:headEnd/>
            <a:tailEnd/>
          </a:ln>
        </p:spPr>
      </p:cxnSp>
      <p:cxnSp>
        <p:nvCxnSpPr>
          <p:cNvPr id="54277" name="Straight Connector 9"/>
          <p:cNvCxnSpPr>
            <a:cxnSpLocks noChangeShapeType="1"/>
            <a:endCxn id="54275" idx="3"/>
          </p:cNvCxnSpPr>
          <p:nvPr/>
        </p:nvCxnSpPr>
        <p:spPr bwMode="auto">
          <a:xfrm flipH="1" flipV="1">
            <a:off x="6477000" y="5570538"/>
            <a:ext cx="1219200" cy="7937"/>
          </a:xfrm>
          <a:prstGeom prst="line">
            <a:avLst/>
          </a:prstGeom>
          <a:noFill/>
          <a:ln w="9525">
            <a:solidFill>
              <a:srgbClr val="008000"/>
            </a:solidFill>
            <a:round/>
            <a:headEnd/>
            <a:tailEnd/>
          </a:ln>
        </p:spPr>
      </p:cxnSp>
      <p:cxnSp>
        <p:nvCxnSpPr>
          <p:cNvPr id="54278" name="Straight Arrow Connector 13"/>
          <p:cNvCxnSpPr>
            <a:cxnSpLocks noChangeShapeType="1"/>
            <a:endCxn id="54275" idx="3"/>
          </p:cNvCxnSpPr>
          <p:nvPr/>
        </p:nvCxnSpPr>
        <p:spPr bwMode="auto">
          <a:xfrm flipH="1" flipV="1">
            <a:off x="6477000" y="5570538"/>
            <a:ext cx="1219200" cy="7937"/>
          </a:xfrm>
          <a:prstGeom prst="straightConnector1">
            <a:avLst/>
          </a:prstGeom>
          <a:noFill/>
          <a:ln w="38100">
            <a:solidFill>
              <a:srgbClr val="008000"/>
            </a:solidFill>
            <a:round/>
            <a:headEnd/>
            <a:tailEnd type="arrow" w="med" len="med"/>
          </a:ln>
        </p:spPr>
      </p:cxnSp>
    </p:spTree>
    <p:extLst>
      <p:ext uri="{BB962C8B-B14F-4D97-AF65-F5344CB8AC3E}">
        <p14:creationId xmlns:p14="http://schemas.microsoft.com/office/powerpoint/2010/main" val="3733190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Arial" charset="0"/>
                <a:ea typeface="ＭＳ Ｐゴシック" charset="0"/>
                <a:cs typeface="ＭＳ Ｐゴシック" charset="0"/>
              </a:rPr>
              <a:t>System of inequalities</a:t>
            </a:r>
          </a:p>
        </p:txBody>
      </p:sp>
      <p:pic>
        <p:nvPicPr>
          <p:cNvPr id="55298" name="Picture 3" descr="Screen shot 2011-12-08 at 10.22.2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92300"/>
            <a:ext cx="83058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4"/>
          <p:cNvSpPr txBox="1">
            <a:spLocks noChangeArrowheads="1"/>
          </p:cNvSpPr>
          <p:nvPr/>
        </p:nvSpPr>
        <p:spPr bwMode="auto">
          <a:xfrm>
            <a:off x="381000" y="1524000"/>
            <a:ext cx="8610600" cy="830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endParaRPr lang="en-US"/>
          </a:p>
          <a:p>
            <a:endParaRPr lang="en-US"/>
          </a:p>
        </p:txBody>
      </p:sp>
    </p:spTree>
    <p:extLst>
      <p:ext uri="{BB962C8B-B14F-4D97-AF65-F5344CB8AC3E}">
        <p14:creationId xmlns:p14="http://schemas.microsoft.com/office/powerpoint/2010/main" val="1014339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981200" y="4095690"/>
            <a:ext cx="990600" cy="400110"/>
          </a:xfrm>
          <a:prstGeom prst="rect">
            <a:avLst/>
          </a:prstGeom>
          <a:solidFill>
            <a:schemeClr val="bg1"/>
          </a:solidFill>
        </p:spPr>
        <p:txBody>
          <a:bodyPr wrap="square" rtlCol="0">
            <a:spAutoFit/>
          </a:bodyPr>
          <a:lstStyle/>
          <a:p>
            <a:r>
              <a:rPr lang="en-US" sz="1000" b="1" dirty="0" smtClean="0"/>
              <a:t>People</a:t>
            </a:r>
          </a:p>
          <a:p>
            <a:endParaRPr lang="en-US" sz="1000" b="1" dirty="0"/>
          </a:p>
        </p:txBody>
      </p:sp>
      <p:sp>
        <p:nvSpPr>
          <p:cNvPr id="30" name="TextBox 29"/>
          <p:cNvSpPr txBox="1"/>
          <p:nvPr/>
        </p:nvSpPr>
        <p:spPr>
          <a:xfrm>
            <a:off x="2895600" y="4095690"/>
            <a:ext cx="990600" cy="400110"/>
          </a:xfrm>
          <a:prstGeom prst="rect">
            <a:avLst/>
          </a:prstGeom>
          <a:solidFill>
            <a:schemeClr val="bg1"/>
          </a:solidFill>
        </p:spPr>
        <p:txBody>
          <a:bodyPr wrap="square" rtlCol="0">
            <a:spAutoFit/>
          </a:bodyPr>
          <a:lstStyle/>
          <a:p>
            <a:r>
              <a:rPr lang="en-US" sz="1000" b="1" dirty="0" smtClean="0"/>
              <a:t>Places</a:t>
            </a:r>
          </a:p>
          <a:p>
            <a:endParaRPr lang="en-US" sz="1000" b="1" dirty="0"/>
          </a:p>
        </p:txBody>
      </p:sp>
      <p:sp>
        <p:nvSpPr>
          <p:cNvPr id="2" name="Title 1"/>
          <p:cNvSpPr>
            <a:spLocks noGrp="1"/>
          </p:cNvSpPr>
          <p:nvPr>
            <p:ph type="title"/>
          </p:nvPr>
        </p:nvSpPr>
        <p:spPr>
          <a:xfrm>
            <a:off x="0" y="152400"/>
            <a:ext cx="9144000" cy="1143000"/>
          </a:xfrm>
        </p:spPr>
        <p:txBody>
          <a:bodyPr/>
          <a:lstStyle/>
          <a:p>
            <a:r>
              <a:rPr lang="en-US" dirty="0" smtClean="0"/>
              <a:t>Biclusters &amp; </a:t>
            </a:r>
            <a:r>
              <a:rPr lang="en-US" dirty="0" err="1" smtClean="0"/>
              <a:t>Redescription</a:t>
            </a:r>
            <a:endParaRPr lang="en-US"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19</a:t>
            </a:fld>
            <a:endParaRPr lang="en-US"/>
          </a:p>
        </p:txBody>
      </p:sp>
      <p:sp>
        <p:nvSpPr>
          <p:cNvPr id="5" name="Rectangle 4"/>
          <p:cNvSpPr/>
          <p:nvPr/>
        </p:nvSpPr>
        <p:spPr>
          <a:xfrm>
            <a:off x="1828800" y="1828800"/>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5400000">
            <a:off x="2400300" y="2400299"/>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828800" y="4343400"/>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5400000">
            <a:off x="2400300" y="4914899"/>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00600" y="4343400"/>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5400000">
            <a:off x="5372100" y="4914899"/>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800600" y="1828800"/>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5400000">
            <a:off x="5372100" y="2400299"/>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257800" y="3200400"/>
            <a:ext cx="609600" cy="457200"/>
          </a:xfrm>
          <a:prstGeom prst="rect">
            <a:avLst/>
          </a:prstGeom>
          <a:solidFill>
            <a:schemeClr val="accent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67400" y="3429000"/>
            <a:ext cx="609600" cy="457200"/>
          </a:xfrm>
          <a:prstGeom prst="rect">
            <a:avLst/>
          </a:prstGeom>
          <a:solidFill>
            <a:schemeClr val="accent5">
              <a:lumMod val="9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257800" y="5715000"/>
            <a:ext cx="609600" cy="457200"/>
          </a:xfrm>
          <a:prstGeom prst="rect">
            <a:avLst/>
          </a:prstGeom>
          <a:solidFill>
            <a:schemeClr val="accent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867400" y="5943600"/>
            <a:ext cx="609600" cy="457200"/>
          </a:xfrm>
          <a:prstGeom prst="rect">
            <a:avLst/>
          </a:prstGeom>
          <a:solidFill>
            <a:schemeClr val="accent5">
              <a:lumMod val="9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286000" y="5715000"/>
            <a:ext cx="609600" cy="457200"/>
          </a:xfrm>
          <a:prstGeom prst="rect">
            <a:avLst/>
          </a:prstGeom>
          <a:solidFill>
            <a:schemeClr val="accent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895600" y="5943600"/>
            <a:ext cx="609600" cy="457200"/>
          </a:xfrm>
          <a:prstGeom prst="rect">
            <a:avLst/>
          </a:prstGeom>
          <a:solidFill>
            <a:schemeClr val="accent5">
              <a:lumMod val="9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981200" y="4800600"/>
            <a:ext cx="609600" cy="68580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953000" y="4800600"/>
            <a:ext cx="609600" cy="68580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257800" y="5943600"/>
            <a:ext cx="1219200" cy="228600"/>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181600" y="4800600"/>
            <a:ext cx="381000" cy="685800"/>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257800" y="5715000"/>
            <a:ext cx="304800" cy="457200"/>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1000155" y="3114645"/>
            <a:ext cx="1143000" cy="400110"/>
          </a:xfrm>
          <a:prstGeom prst="rect">
            <a:avLst/>
          </a:prstGeom>
          <a:solidFill>
            <a:schemeClr val="bg1"/>
          </a:solidFill>
        </p:spPr>
        <p:txBody>
          <a:bodyPr wrap="square" rtlCol="0">
            <a:spAutoFit/>
          </a:bodyPr>
          <a:lstStyle/>
          <a:p>
            <a:r>
              <a:rPr lang="en-US" sz="1000" b="1" dirty="0" smtClean="0"/>
              <a:t>Organizations</a:t>
            </a:r>
          </a:p>
          <a:p>
            <a:endParaRPr lang="en-US" sz="1000" b="1" dirty="0"/>
          </a:p>
        </p:txBody>
      </p:sp>
      <p:sp>
        <p:nvSpPr>
          <p:cNvPr id="28" name="TextBox 27"/>
          <p:cNvSpPr txBox="1"/>
          <p:nvPr/>
        </p:nvSpPr>
        <p:spPr>
          <a:xfrm rot="16200000">
            <a:off x="1000155" y="2047846"/>
            <a:ext cx="1143000" cy="400110"/>
          </a:xfrm>
          <a:prstGeom prst="rect">
            <a:avLst/>
          </a:prstGeom>
          <a:solidFill>
            <a:schemeClr val="bg1"/>
          </a:solidFill>
        </p:spPr>
        <p:txBody>
          <a:bodyPr wrap="square" rtlCol="0">
            <a:spAutoFit/>
          </a:bodyPr>
          <a:lstStyle/>
          <a:p>
            <a:r>
              <a:rPr lang="en-US" sz="1000" b="1" dirty="0" smtClean="0"/>
              <a:t>Phone Calls</a:t>
            </a:r>
          </a:p>
          <a:p>
            <a:endParaRPr lang="en-US" sz="1000" b="1" dirty="0"/>
          </a:p>
        </p:txBody>
      </p:sp>
    </p:spTree>
    <p:extLst>
      <p:ext uri="{BB962C8B-B14F-4D97-AF65-F5344CB8AC3E}">
        <p14:creationId xmlns:p14="http://schemas.microsoft.com/office/powerpoint/2010/main" val="42406965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this project</a:t>
            </a:r>
            <a:endParaRPr lang="en-US"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2</a:t>
            </a:fld>
            <a:endParaRPr lang="en-US"/>
          </a:p>
        </p:txBody>
      </p:sp>
      <p:sp>
        <p:nvSpPr>
          <p:cNvPr id="7" name="Content Placeholder 2"/>
          <p:cNvSpPr>
            <a:spLocks noGrp="1"/>
          </p:cNvSpPr>
          <p:nvPr>
            <p:ph idx="1"/>
          </p:nvPr>
        </p:nvSpPr>
        <p:spPr>
          <a:xfrm>
            <a:off x="457200" y="1600200"/>
            <a:ext cx="8229600" cy="4525963"/>
          </a:xfrm>
        </p:spPr>
        <p:txBody>
          <a:bodyPr/>
          <a:lstStyle/>
          <a:p>
            <a:r>
              <a:rPr lang="en-US" dirty="0" smtClean="0"/>
              <a:t>To develop formal models, algorithms, and visualizations for storytelling in large datasets</a:t>
            </a:r>
          </a:p>
          <a:p>
            <a:pPr lvl="1"/>
            <a:r>
              <a:rPr lang="en-US" dirty="0" smtClean="0"/>
              <a:t>Applications in intelligence analysis, cyber-security, and biological knowledge discovery</a:t>
            </a:r>
          </a:p>
        </p:txBody>
      </p:sp>
    </p:spTree>
    <p:extLst>
      <p:ext uri="{BB962C8B-B14F-4D97-AF65-F5344CB8AC3E}">
        <p14:creationId xmlns:p14="http://schemas.microsoft.com/office/powerpoint/2010/main" val="2232077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Computing βρβs</a:t>
            </a:r>
          </a:p>
        </p:txBody>
      </p:sp>
      <p:sp>
        <p:nvSpPr>
          <p:cNvPr id="82947" name="Rectangle 3"/>
          <p:cNvSpPr>
            <a:spLocks noChangeArrowheads="1"/>
          </p:cNvSpPr>
          <p:nvPr/>
        </p:nvSpPr>
        <p:spPr bwMode="auto">
          <a:xfrm>
            <a:off x="381000" y="1752600"/>
            <a:ext cx="3733800" cy="175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48" name="Rectangle 4"/>
          <p:cNvSpPr>
            <a:spLocks noChangeArrowheads="1"/>
          </p:cNvSpPr>
          <p:nvPr/>
        </p:nvSpPr>
        <p:spPr bwMode="auto">
          <a:xfrm>
            <a:off x="990600" y="2209800"/>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6" name="Rectangle 5"/>
          <p:cNvSpPr/>
          <p:nvPr/>
        </p:nvSpPr>
        <p:spPr bwMode="auto">
          <a:xfrm>
            <a:off x="2362200" y="2362200"/>
            <a:ext cx="7620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2950" name="Rounded Rectangle 6"/>
          <p:cNvSpPr>
            <a:spLocks noChangeArrowheads="1"/>
          </p:cNvSpPr>
          <p:nvPr/>
        </p:nvSpPr>
        <p:spPr bwMode="auto">
          <a:xfrm>
            <a:off x="990600" y="2362200"/>
            <a:ext cx="2133600" cy="6096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2951" name="Straight Connector 7"/>
          <p:cNvCxnSpPr>
            <a:cxnSpLocks noChangeShapeType="1"/>
          </p:cNvCxnSpPr>
          <p:nvPr/>
        </p:nvCxnSpPr>
        <p:spPr bwMode="auto">
          <a:xfrm rot="16200000" flipH="1">
            <a:off x="1334294" y="2629694"/>
            <a:ext cx="1752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2952" name="Rectangle 8"/>
          <p:cNvSpPr>
            <a:spLocks noChangeArrowheads="1"/>
          </p:cNvSpPr>
          <p:nvPr/>
        </p:nvSpPr>
        <p:spPr bwMode="auto">
          <a:xfrm>
            <a:off x="4724400" y="4189413"/>
            <a:ext cx="3733800" cy="175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53" name="Rectangle 9"/>
          <p:cNvSpPr>
            <a:spLocks noChangeArrowheads="1"/>
          </p:cNvSpPr>
          <p:nvPr/>
        </p:nvSpPr>
        <p:spPr bwMode="auto">
          <a:xfrm>
            <a:off x="5334000" y="4646613"/>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11" name="Rectangle 10"/>
          <p:cNvSpPr/>
          <p:nvPr/>
        </p:nvSpPr>
        <p:spPr bwMode="auto">
          <a:xfrm>
            <a:off x="6705600" y="4799013"/>
            <a:ext cx="7620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2955" name="Rounded Rectangle 11"/>
          <p:cNvSpPr>
            <a:spLocks noChangeArrowheads="1"/>
          </p:cNvSpPr>
          <p:nvPr/>
        </p:nvSpPr>
        <p:spPr bwMode="auto">
          <a:xfrm>
            <a:off x="5334000" y="4799013"/>
            <a:ext cx="2133600" cy="6096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2956" name="Straight Connector 12"/>
          <p:cNvCxnSpPr>
            <a:cxnSpLocks noChangeShapeType="1"/>
          </p:cNvCxnSpPr>
          <p:nvPr/>
        </p:nvCxnSpPr>
        <p:spPr bwMode="auto">
          <a:xfrm rot="16200000" flipH="1">
            <a:off x="5677694" y="5066506"/>
            <a:ext cx="1752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2957" name="Rectangle 13"/>
          <p:cNvSpPr>
            <a:spLocks noChangeArrowheads="1"/>
          </p:cNvSpPr>
          <p:nvPr/>
        </p:nvSpPr>
        <p:spPr bwMode="auto">
          <a:xfrm>
            <a:off x="6019800" y="4953000"/>
            <a:ext cx="3048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58" name="Rectangle 14"/>
          <p:cNvSpPr>
            <a:spLocks noChangeArrowheads="1"/>
          </p:cNvSpPr>
          <p:nvPr/>
        </p:nvSpPr>
        <p:spPr bwMode="auto">
          <a:xfrm>
            <a:off x="5486400" y="4343400"/>
            <a:ext cx="3048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59" name="Rectangle 15"/>
          <p:cNvSpPr>
            <a:spLocks noChangeArrowheads="1"/>
          </p:cNvSpPr>
          <p:nvPr/>
        </p:nvSpPr>
        <p:spPr bwMode="auto">
          <a:xfrm>
            <a:off x="5791200" y="4572000"/>
            <a:ext cx="609600" cy="6096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60" name="Rectangle 16"/>
          <p:cNvSpPr>
            <a:spLocks noChangeArrowheads="1"/>
          </p:cNvSpPr>
          <p:nvPr/>
        </p:nvSpPr>
        <p:spPr bwMode="auto">
          <a:xfrm>
            <a:off x="5105400" y="4799013"/>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61" name="Rectangle 17"/>
          <p:cNvSpPr>
            <a:spLocks noChangeArrowheads="1"/>
          </p:cNvSpPr>
          <p:nvPr/>
        </p:nvSpPr>
        <p:spPr bwMode="auto">
          <a:xfrm>
            <a:off x="5257800" y="5257800"/>
            <a:ext cx="609600" cy="5334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62" name="Rectangle 18"/>
          <p:cNvSpPr>
            <a:spLocks noChangeArrowheads="1"/>
          </p:cNvSpPr>
          <p:nvPr/>
        </p:nvSpPr>
        <p:spPr bwMode="auto">
          <a:xfrm>
            <a:off x="5029200" y="4572000"/>
            <a:ext cx="609600" cy="457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63" name="Rectangle 19"/>
          <p:cNvSpPr>
            <a:spLocks noChangeArrowheads="1"/>
          </p:cNvSpPr>
          <p:nvPr/>
        </p:nvSpPr>
        <p:spPr bwMode="auto">
          <a:xfrm>
            <a:off x="4876800" y="4343400"/>
            <a:ext cx="609600" cy="304800"/>
          </a:xfrm>
          <a:prstGeom prst="rect">
            <a:avLst/>
          </a:prstGeom>
          <a:solidFill>
            <a:schemeClr val="accent1"/>
          </a:solidFill>
          <a:ln w="9525">
            <a:solidFill>
              <a:schemeClr val="tx1"/>
            </a:solidFill>
            <a:round/>
            <a:headEnd/>
            <a:tailEnd/>
          </a:ln>
        </p:spPr>
        <p:txBody>
          <a:bodyPr wrap="none" anchor="ctr"/>
          <a:lstStyle/>
          <a:p>
            <a:endParaRPr lang="en-US"/>
          </a:p>
        </p:txBody>
      </p:sp>
      <p:sp>
        <p:nvSpPr>
          <p:cNvPr id="21" name="Rectangle 20"/>
          <p:cNvSpPr/>
          <p:nvPr/>
        </p:nvSpPr>
        <p:spPr bwMode="auto">
          <a:xfrm>
            <a:off x="6858000" y="5105400"/>
            <a:ext cx="762000" cy="457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2" name="Rectangle 21"/>
          <p:cNvSpPr/>
          <p:nvPr/>
        </p:nvSpPr>
        <p:spPr bwMode="auto">
          <a:xfrm>
            <a:off x="6781800" y="4343400"/>
            <a:ext cx="762000" cy="3048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3" name="Rectangle 22"/>
          <p:cNvSpPr/>
          <p:nvPr/>
        </p:nvSpPr>
        <p:spPr bwMode="auto">
          <a:xfrm>
            <a:off x="7315200" y="4951413"/>
            <a:ext cx="7620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4" name="Rectangle 23"/>
          <p:cNvSpPr/>
          <p:nvPr/>
        </p:nvSpPr>
        <p:spPr bwMode="auto">
          <a:xfrm>
            <a:off x="7086600" y="4724400"/>
            <a:ext cx="762000" cy="457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5" name="Rectangle 24"/>
          <p:cNvSpPr/>
          <p:nvPr/>
        </p:nvSpPr>
        <p:spPr bwMode="auto">
          <a:xfrm>
            <a:off x="7239000" y="4343400"/>
            <a:ext cx="5334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6" name="Rectangle 25"/>
          <p:cNvSpPr/>
          <p:nvPr/>
        </p:nvSpPr>
        <p:spPr bwMode="auto">
          <a:xfrm>
            <a:off x="7543800" y="5181600"/>
            <a:ext cx="4572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7" name="Rectangle 26"/>
          <p:cNvSpPr/>
          <p:nvPr/>
        </p:nvSpPr>
        <p:spPr bwMode="auto">
          <a:xfrm>
            <a:off x="7543800" y="4800600"/>
            <a:ext cx="762000" cy="3810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2971" name="TextBox 27"/>
          <p:cNvSpPr txBox="1">
            <a:spLocks noChangeArrowheads="1"/>
          </p:cNvSpPr>
          <p:nvPr/>
        </p:nvSpPr>
        <p:spPr bwMode="auto">
          <a:xfrm>
            <a:off x="5410200" y="19050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t>In order to find this</a:t>
            </a:r>
          </a:p>
        </p:txBody>
      </p:sp>
      <p:cxnSp>
        <p:nvCxnSpPr>
          <p:cNvPr id="82972" name="Straight Arrow Connector 29"/>
          <p:cNvCxnSpPr>
            <a:cxnSpLocks noChangeShapeType="1"/>
          </p:cNvCxnSpPr>
          <p:nvPr/>
        </p:nvCxnSpPr>
        <p:spPr bwMode="auto">
          <a:xfrm rot="10800000">
            <a:off x="4191000" y="2438400"/>
            <a:ext cx="1219200" cy="1588"/>
          </a:xfrm>
          <a:prstGeom prst="straightConnector1">
            <a:avLst/>
          </a:prstGeom>
          <a:noFill/>
          <a:ln w="31750">
            <a:solidFill>
              <a:srgbClr val="660066"/>
            </a:solidFill>
            <a:round/>
            <a:headEnd/>
            <a:tailEnd type="arrow" w="med" len="med"/>
          </a:ln>
          <a:extLst>
            <a:ext uri="{909E8E84-426E-40dd-AFC4-6F175D3DCCD1}">
              <a14:hiddenFill xmlns:a14="http://schemas.microsoft.com/office/drawing/2010/main">
                <a:noFill/>
              </a14:hiddenFill>
            </a:ext>
          </a:extLst>
        </p:spPr>
      </p:cxnSp>
      <p:sp>
        <p:nvSpPr>
          <p:cNvPr id="82973" name="TextBox 30"/>
          <p:cNvSpPr txBox="1">
            <a:spLocks noChangeArrowheads="1"/>
          </p:cNvSpPr>
          <p:nvPr/>
        </p:nvSpPr>
        <p:spPr bwMode="auto">
          <a:xfrm>
            <a:off x="457200" y="4648200"/>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t>We would have to contend with this</a:t>
            </a:r>
          </a:p>
        </p:txBody>
      </p:sp>
      <p:cxnSp>
        <p:nvCxnSpPr>
          <p:cNvPr id="82974" name="Straight Arrow Connector 32"/>
          <p:cNvCxnSpPr>
            <a:cxnSpLocks noChangeShapeType="1"/>
            <a:stCxn id="82973" idx="3"/>
            <a:endCxn id="82952" idx="1"/>
          </p:cNvCxnSpPr>
          <p:nvPr/>
        </p:nvCxnSpPr>
        <p:spPr bwMode="auto">
          <a:xfrm>
            <a:off x="3352800" y="5064125"/>
            <a:ext cx="1371600" cy="1588"/>
          </a:xfrm>
          <a:prstGeom prst="straightConnector1">
            <a:avLst/>
          </a:prstGeom>
          <a:noFill/>
          <a:ln w="31750">
            <a:solidFill>
              <a:srgbClr val="660066"/>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58713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err="1" smtClean="0">
                <a:latin typeface="Arial" charset="0"/>
                <a:ea typeface="ＭＳ Ｐゴシック" charset="0"/>
                <a:cs typeface="ＭＳ Ｐゴシック" charset="0"/>
              </a:rPr>
              <a:t>Bixplorer</a:t>
            </a:r>
            <a:endParaRPr lang="en-US" dirty="0">
              <a:latin typeface="Arial" charset="0"/>
              <a:ea typeface="ＭＳ Ｐゴシック" charset="0"/>
              <a:cs typeface="ＭＳ Ｐゴシック" charset="0"/>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t="17700" b="10830"/>
          <a:stretch/>
        </p:blipFill>
        <p:spPr bwMode="auto">
          <a:xfrm>
            <a:off x="609600" y="1676400"/>
            <a:ext cx="4800600" cy="2819400"/>
          </a:xfrm>
          <a:prstGeom prst="rect">
            <a:avLst/>
          </a:prstGeom>
          <a:noFill/>
          <a:ln>
            <a:noFill/>
          </a:ln>
          <a:extLst>
            <a:ext uri="{53640926-AAD7-44d8-BBD7-CCE9431645EC}">
              <a14:shadowObscured xmlns:a14="http://schemas.microsoft.com/office/drawing/2010/main"/>
            </a:ext>
          </a:extLst>
        </p:spPr>
      </p:pic>
      <p:pic>
        <p:nvPicPr>
          <p:cNvPr id="8" name="Picture 7" descr="Macintosh HD:Users:thepunksnowman:Desktop:StudyData:subject 1:graph_small.png"/>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28800"/>
            <a:ext cx="2743200" cy="1118235"/>
          </a:xfrm>
          <a:prstGeom prst="rect">
            <a:avLst/>
          </a:prstGeom>
          <a:noFill/>
          <a:ln>
            <a:noFill/>
          </a:ln>
        </p:spPr>
      </p:pic>
      <p:pic>
        <p:nvPicPr>
          <p:cNvPr id="9" name="Picture 8" descr="Macintosh HD:Users:thepunksnowman:Desktop:StudyData:subject 2:graph_small.png"/>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276600"/>
            <a:ext cx="2743200" cy="1118235"/>
          </a:xfrm>
          <a:prstGeom prst="rect">
            <a:avLst/>
          </a:prstGeom>
          <a:noFill/>
          <a:ln>
            <a:noFill/>
          </a:ln>
        </p:spPr>
      </p:pic>
      <p:pic>
        <p:nvPicPr>
          <p:cNvPr id="10" name="Picture 9" descr="Macintosh HD:Users:thepunksnowman:Desktop:StudyData:subject 3:graph_small.png"/>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724400"/>
            <a:ext cx="2743200" cy="1118235"/>
          </a:xfrm>
          <a:prstGeom prst="rect">
            <a:avLst/>
          </a:prstGeom>
          <a:noFill/>
          <a:ln>
            <a:noFill/>
          </a:ln>
        </p:spPr>
      </p:pic>
      <p:pic>
        <p:nvPicPr>
          <p:cNvPr id="11" name="Picture 10" descr="Macintosh HD:Users:thepunksnowman:Desktop:StudyData:subject 4:graph_small.png"/>
          <p:cNvPicPr/>
          <p:nvPr/>
        </p:nvPicPr>
        <p:blipFill>
          <a:blip r:embed="rId7">
            <a:extLst>
              <a:ext uri="{28A0092B-C50C-407E-A947-70E740481C1C}">
                <a14:useLocalDpi xmlns:a14="http://schemas.microsoft.com/office/drawing/2010/main" val="0"/>
              </a:ext>
            </a:extLst>
          </a:blip>
          <a:srcRect/>
          <a:stretch>
            <a:fillRect/>
          </a:stretch>
        </p:blipFill>
        <p:spPr bwMode="auto">
          <a:xfrm>
            <a:off x="457200" y="4724400"/>
            <a:ext cx="2743200" cy="1118235"/>
          </a:xfrm>
          <a:prstGeom prst="rect">
            <a:avLst/>
          </a:prstGeom>
          <a:noFill/>
          <a:ln>
            <a:noFill/>
          </a:ln>
        </p:spPr>
      </p:pic>
      <p:pic>
        <p:nvPicPr>
          <p:cNvPr id="12" name="Picture 11" descr="Macintosh HD:Users:thepunksnowman:Desktop:StudyData:subject 5:graph_final.png"/>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724400"/>
            <a:ext cx="2743200" cy="1121410"/>
          </a:xfrm>
          <a:prstGeom prst="rect">
            <a:avLst/>
          </a:prstGeom>
          <a:noFill/>
          <a:ln>
            <a:noFill/>
          </a:ln>
        </p:spPr>
      </p:pic>
    </p:spTree>
    <p:extLst>
      <p:ext uri="{BB962C8B-B14F-4D97-AF65-F5344CB8AC3E}">
        <p14:creationId xmlns:p14="http://schemas.microsoft.com/office/powerpoint/2010/main" val="267074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6"/>
          <p:cNvSpPr>
            <a:spLocks noGrp="1"/>
          </p:cNvSpPr>
          <p:nvPr>
            <p:ph type="title"/>
          </p:nvPr>
        </p:nvSpPr>
        <p:spPr/>
        <p:txBody>
          <a:bodyPr/>
          <a:lstStyle/>
          <a:p>
            <a:r>
              <a:rPr lang="en-US">
                <a:latin typeface="Arial" charset="0"/>
                <a:ea typeface="ＭＳ Ｐゴシック" charset="0"/>
                <a:cs typeface="ＭＳ Ｐゴシック" charset="0"/>
              </a:rPr>
              <a:t>Solving the Crescent Scenario</a:t>
            </a:r>
          </a:p>
        </p:txBody>
      </p:sp>
      <p:sp>
        <p:nvSpPr>
          <p:cNvPr id="45058" name="Text Placeholder 8"/>
          <p:cNvSpPr>
            <a:spLocks noGrp="1"/>
          </p:cNvSpPr>
          <p:nvPr>
            <p:ph type="body" sz="half" idx="2"/>
          </p:nvPr>
        </p:nvSpPr>
        <p:spPr/>
        <p:txBody>
          <a:bodyPr/>
          <a:lstStyle/>
          <a:p>
            <a:r>
              <a:rPr lang="en-US" dirty="0">
                <a:latin typeface="Arial" charset="0"/>
                <a:ea typeface="ＭＳ Ｐゴシック" charset="0"/>
                <a:cs typeface="ＭＳ Ｐゴシック" charset="0"/>
              </a:rPr>
              <a:t>This represents a full solution for the Crescent scenario using </a:t>
            </a:r>
            <a:r>
              <a:rPr lang="en-US" dirty="0" err="1" smtClean="0">
                <a:latin typeface="Arial" charset="0"/>
                <a:ea typeface="ＭＳ Ｐゴシック" charset="0"/>
                <a:cs typeface="ＭＳ Ｐゴシック" charset="0"/>
              </a:rPr>
              <a:t>Bixplorer</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pic>
        <p:nvPicPr>
          <p:cNvPr id="45059" name="Picture 2" descr="G:\My Dropbox\Research\MineViz\Demo\full_crescent_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209800"/>
            <a:ext cx="9024937"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13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p:cNvSpPr>
            <a:spLocks noGrp="1"/>
          </p:cNvSpPr>
          <p:nvPr>
            <p:ph type="title"/>
          </p:nvPr>
        </p:nvSpPr>
        <p:spPr/>
        <p:txBody>
          <a:bodyPr/>
          <a:lstStyle/>
          <a:p>
            <a:r>
              <a:rPr lang="en-US">
                <a:latin typeface="Arial" charset="0"/>
                <a:ea typeface="ＭＳ Ｐゴシック" charset="0"/>
                <a:cs typeface="ＭＳ Ｐゴシック" charset="0"/>
              </a:rPr>
              <a:t>Crescent Scenario Full Workspace</a:t>
            </a:r>
          </a:p>
        </p:txBody>
      </p:sp>
      <p:sp>
        <p:nvSpPr>
          <p:cNvPr id="21506" name="Text Placeholder 8"/>
          <p:cNvSpPr>
            <a:spLocks noGrp="1"/>
          </p:cNvSpPr>
          <p:nvPr>
            <p:ph type="body" sz="half" idx="2"/>
          </p:nvPr>
        </p:nvSpPr>
        <p:spPr/>
        <p:txBody>
          <a:bodyPr/>
          <a:lstStyle/>
          <a:p>
            <a:r>
              <a:rPr lang="en-US">
                <a:latin typeface="Arial" charset="0"/>
                <a:ea typeface="ＭＳ Ｐゴシック" charset="0"/>
                <a:cs typeface="ＭＳ Ｐゴシック" charset="0"/>
              </a:rPr>
              <a:t>This represents a full solution for the crescent scenario using minevis.</a:t>
            </a:r>
          </a:p>
        </p:txBody>
      </p:sp>
      <p:pic>
        <p:nvPicPr>
          <p:cNvPr id="1026" name="Picture 2" descr="G:\My Dropbox\Research\MineViz\Demo\full_crescent_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30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2.77778E-7 0 L -2.22483 0 " pathEditMode="relative" rAng="0" ptsTypes="AA">
                                      <p:cBhvr>
                                        <p:cTn id="6" dur="9000" fill="hold"/>
                                        <p:tgtEl>
                                          <p:spTgt spid="1026"/>
                                        </p:tgtEl>
                                        <p:attrNameLst>
                                          <p:attrName>ppt_x</p:attrName>
                                          <p:attrName>ppt_y</p:attrName>
                                        </p:attrNameLst>
                                      </p:cBhvr>
                                      <p:rCtr x="-11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6"/>
          <p:cNvSpPr>
            <a:spLocks noGrp="1"/>
          </p:cNvSpPr>
          <p:nvPr>
            <p:ph type="title"/>
          </p:nvPr>
        </p:nvSpPr>
        <p:spPr/>
        <p:txBody>
          <a:bodyPr/>
          <a:lstStyle/>
          <a:p>
            <a:r>
              <a:rPr lang="en-US">
                <a:latin typeface="Arial" charset="0"/>
                <a:ea typeface="ＭＳ Ｐゴシック" charset="0"/>
                <a:cs typeface="ＭＳ Ｐゴシック" charset="0"/>
              </a:rPr>
              <a:t>Crescent Scenario Cells</a:t>
            </a:r>
          </a:p>
        </p:txBody>
      </p:sp>
      <p:sp>
        <p:nvSpPr>
          <p:cNvPr id="46082" name="Text Placeholder 8"/>
          <p:cNvSpPr>
            <a:spLocks noGrp="1"/>
          </p:cNvSpPr>
          <p:nvPr>
            <p:ph type="body" sz="half" idx="2"/>
          </p:nvPr>
        </p:nvSpPr>
        <p:spPr>
          <a:xfrm>
            <a:off x="2438400" y="5367338"/>
            <a:ext cx="4840288" cy="1109662"/>
          </a:xfrm>
        </p:spPr>
        <p:txBody>
          <a:bodyPr/>
          <a:lstStyle/>
          <a:p>
            <a:r>
              <a:rPr lang="en-US">
                <a:latin typeface="Arial" charset="0"/>
                <a:ea typeface="ＭＳ Ｐゴシック" charset="0"/>
                <a:cs typeface="ＭＳ Ｐゴシック" charset="0"/>
              </a:rPr>
              <a:t>Orange = Abdul Ramazi – Coordinator</a:t>
            </a:r>
          </a:p>
          <a:p>
            <a:r>
              <a:rPr lang="en-US">
                <a:latin typeface="Arial" charset="0"/>
                <a:ea typeface="ＭＳ Ｐゴシック" charset="0"/>
                <a:cs typeface="ＭＳ Ｐゴシック" charset="0"/>
              </a:rPr>
              <a:t>Green = Boston Harbor Plot – Cell #1</a:t>
            </a:r>
          </a:p>
          <a:p>
            <a:r>
              <a:rPr lang="en-US">
                <a:latin typeface="Arial" charset="0"/>
                <a:ea typeface="ＭＳ Ｐゴシック" charset="0"/>
                <a:cs typeface="ＭＳ Ｐゴシック" charset="0"/>
              </a:rPr>
              <a:t>Blue = Atlanta Train Station Plot – Cell #2</a:t>
            </a:r>
          </a:p>
          <a:p>
            <a:r>
              <a:rPr lang="en-US">
                <a:latin typeface="Arial" charset="0"/>
                <a:ea typeface="ＭＳ Ｐゴシック" charset="0"/>
                <a:cs typeface="ＭＳ Ｐゴシック" charset="0"/>
              </a:rPr>
              <a:t>Red = New York Stock Exchange Plot – Cell #3</a:t>
            </a:r>
          </a:p>
        </p:txBody>
      </p:sp>
      <p:pic>
        <p:nvPicPr>
          <p:cNvPr id="46083" name="Picture 2" descr="G:\My Dropbox\Research\MineViz\Demo\full_crescent_graph_grou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4100"/>
            <a:ext cx="9144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00" y="5448300"/>
            <a:ext cx="533400" cy="152400"/>
          </a:xfrm>
          <a:prstGeom prst="rect">
            <a:avLst/>
          </a:prstGeom>
          <a:solidFill>
            <a:srgbClr val="FF66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endParaRPr lang="en-US"/>
          </a:p>
        </p:txBody>
      </p:sp>
      <p:sp>
        <p:nvSpPr>
          <p:cNvPr id="12" name="Rectangle 11"/>
          <p:cNvSpPr/>
          <p:nvPr/>
        </p:nvSpPr>
        <p:spPr>
          <a:xfrm>
            <a:off x="1905000" y="5702300"/>
            <a:ext cx="533400" cy="152400"/>
          </a:xfrm>
          <a:prstGeom prst="rect">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en-US"/>
          </a:p>
        </p:txBody>
      </p:sp>
      <p:sp>
        <p:nvSpPr>
          <p:cNvPr id="13" name="Rectangle 12"/>
          <p:cNvSpPr/>
          <p:nvPr/>
        </p:nvSpPr>
        <p:spPr>
          <a:xfrm>
            <a:off x="1905000" y="5962650"/>
            <a:ext cx="533400" cy="152400"/>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4" name="Rectangle 13"/>
          <p:cNvSpPr/>
          <p:nvPr/>
        </p:nvSpPr>
        <p:spPr>
          <a:xfrm>
            <a:off x="1905000" y="6210300"/>
            <a:ext cx="533400" cy="15240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151025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6"/>
          <p:cNvSpPr>
            <a:spLocks noGrp="1"/>
          </p:cNvSpPr>
          <p:nvPr>
            <p:ph type="title"/>
          </p:nvPr>
        </p:nvSpPr>
        <p:spPr>
          <a:xfrm>
            <a:off x="1792288" y="4800600"/>
            <a:ext cx="5980112" cy="566738"/>
          </a:xfrm>
        </p:spPr>
        <p:txBody>
          <a:bodyPr/>
          <a:lstStyle/>
          <a:p>
            <a:r>
              <a:rPr lang="en-US">
                <a:latin typeface="Arial" charset="0"/>
                <a:ea typeface="ＭＳ Ｐゴシック" charset="0"/>
                <a:cs typeface="ＭＳ Ｐゴシック" charset="0"/>
              </a:rPr>
              <a:t>Analysis Starting Point: A Tale of 3 Biclusters</a:t>
            </a:r>
          </a:p>
        </p:txBody>
      </p:sp>
      <p:sp>
        <p:nvSpPr>
          <p:cNvPr id="9" name="Text Placeholder 8"/>
          <p:cNvSpPr>
            <a:spLocks noGrp="1"/>
          </p:cNvSpPr>
          <p:nvPr>
            <p:ph type="body" sz="half" idx="2"/>
          </p:nvPr>
        </p:nvSpPr>
        <p:spPr>
          <a:xfrm>
            <a:off x="1792288" y="5367338"/>
            <a:ext cx="5486400" cy="1185862"/>
          </a:xfrm>
        </p:spPr>
        <p:txBody>
          <a:bodyPr>
            <a:normAutofit lnSpcReduction="10000"/>
          </a:bodyPr>
          <a:lstStyle/>
          <a:p>
            <a:pPr>
              <a:defRPr/>
            </a:pPr>
            <a:r>
              <a:rPr lang="en-US" dirty="0" smtClean="0"/>
              <a:t>In this case the analyst decided to start with this story of </a:t>
            </a:r>
            <a:r>
              <a:rPr lang="en-US" dirty="0" err="1" smtClean="0"/>
              <a:t>biclusters</a:t>
            </a:r>
            <a:r>
              <a:rPr lang="en-US" dirty="0" smtClean="0"/>
              <a:t> linking a set of 5 phone numbers to names, locations and date.</a:t>
            </a:r>
          </a:p>
          <a:p>
            <a:pPr>
              <a:defRPr/>
            </a:pPr>
            <a:r>
              <a:rPr lang="en-US" dirty="0" smtClean="0"/>
              <a:t>In this case, it turns out that this odd group is central to communication and coordination between the cells and serves as an efficient starting point for analysis.</a:t>
            </a:r>
            <a:endParaRPr lang="en-US" dirty="0"/>
          </a:p>
        </p:txBody>
      </p:sp>
      <p:pic>
        <p:nvPicPr>
          <p:cNvPr id="47107" name="Picture 3" descr="G:\My Dropbox\Research\MineViz\Demo\start_h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72390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57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 and outreach</a:t>
            </a:r>
            <a:endParaRPr lang="en-US" dirty="0"/>
          </a:p>
        </p:txBody>
      </p:sp>
      <p:sp>
        <p:nvSpPr>
          <p:cNvPr id="3" name="Content Placeholder 2"/>
          <p:cNvSpPr>
            <a:spLocks noGrp="1"/>
          </p:cNvSpPr>
          <p:nvPr>
            <p:ph idx="1"/>
          </p:nvPr>
        </p:nvSpPr>
        <p:spPr>
          <a:xfrm>
            <a:off x="457200" y="1600200"/>
            <a:ext cx="8610600" cy="4525963"/>
          </a:xfrm>
        </p:spPr>
        <p:txBody>
          <a:bodyPr/>
          <a:lstStyle/>
          <a:p>
            <a:r>
              <a:rPr lang="en-US" sz="2400" dirty="0" smtClean="0"/>
              <a:t>Developed storytelling applications for biology, intelligence analysis</a:t>
            </a:r>
          </a:p>
          <a:p>
            <a:r>
              <a:rPr lang="en-US" sz="2400" dirty="0" smtClean="0"/>
              <a:t>Won </a:t>
            </a:r>
            <a:r>
              <a:rPr lang="en-US" sz="2400" dirty="0" smtClean="0"/>
              <a:t>VAST </a:t>
            </a:r>
            <a:r>
              <a:rPr lang="en-US" sz="2400" dirty="0" smtClean="0"/>
              <a:t>2011 Mini-Challenge Award</a:t>
            </a:r>
          </a:p>
          <a:p>
            <a:r>
              <a:rPr lang="en-US" sz="2400" dirty="0" err="1" smtClean="0"/>
              <a:t>Ramakrishnan</a:t>
            </a:r>
            <a:r>
              <a:rPr lang="en-US" sz="2400" dirty="0" smtClean="0"/>
              <a:t> </a:t>
            </a:r>
            <a:r>
              <a:rPr lang="en-US" sz="2400" dirty="0" smtClean="0"/>
              <a:t>leads one of 3 </a:t>
            </a:r>
            <a:r>
              <a:rPr lang="en-US" sz="2400" b="1" dirty="0" smtClean="0"/>
              <a:t>IARPA</a:t>
            </a:r>
            <a:r>
              <a:rPr lang="en-US" sz="2400" dirty="0" smtClean="0"/>
              <a:t> OSI awards ($13M </a:t>
            </a:r>
            <a:r>
              <a:rPr lang="en-US" sz="2400" dirty="0" smtClean="0"/>
              <a:t>3 </a:t>
            </a:r>
            <a:r>
              <a:rPr lang="en-US" sz="2400" dirty="0" smtClean="0"/>
              <a:t>years); a collaboration of Virginia Tech, UMD, Cornell, UCSD, SDSU, IU, CHB, CACI, Basis Technology</a:t>
            </a:r>
          </a:p>
          <a:p>
            <a:pPr lvl="1"/>
            <a:r>
              <a:rPr lang="en-US" sz="2000" dirty="0" smtClean="0"/>
              <a:t>Other FODAVA PIs on this </a:t>
            </a:r>
            <a:r>
              <a:rPr lang="en-US" sz="2000" dirty="0" smtClean="0"/>
              <a:t>effort: </a:t>
            </a:r>
            <a:r>
              <a:rPr lang="en-US" sz="2000" dirty="0" err="1" smtClean="0"/>
              <a:t>Lise</a:t>
            </a:r>
            <a:r>
              <a:rPr lang="en-US" sz="2000" dirty="0" smtClean="0"/>
              <a:t> </a:t>
            </a:r>
            <a:r>
              <a:rPr lang="en-US" sz="2000" dirty="0" err="1" smtClean="0"/>
              <a:t>Getoor</a:t>
            </a:r>
            <a:r>
              <a:rPr lang="en-US" sz="2000" dirty="0" smtClean="0"/>
              <a:t> and Scotland </a:t>
            </a:r>
            <a:r>
              <a:rPr lang="en-US" sz="2000" dirty="0" smtClean="0"/>
              <a:t>Leman</a:t>
            </a:r>
          </a:p>
          <a:p>
            <a:r>
              <a:rPr lang="en-US" sz="2400" dirty="0" smtClean="0"/>
              <a:t>Organized CHI 2011 Workshop on Analytic Provenance</a:t>
            </a:r>
          </a:p>
          <a:p>
            <a:r>
              <a:rPr lang="en-US" sz="2400" dirty="0" smtClean="0"/>
              <a:t>4 PhD Dissertations</a:t>
            </a:r>
          </a:p>
          <a:p>
            <a:r>
              <a:rPr lang="en-US" sz="2400" dirty="0" smtClean="0"/>
              <a:t>Publications in KDD, VAST, …</a:t>
            </a:r>
            <a:endParaRPr lang="en-US" sz="2400"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26</a:t>
            </a:fld>
            <a:endParaRPr lang="en-US"/>
          </a:p>
        </p:txBody>
      </p:sp>
    </p:spTree>
    <p:extLst>
      <p:ext uri="{BB962C8B-B14F-4D97-AF65-F5344CB8AC3E}">
        <p14:creationId xmlns:p14="http://schemas.microsoft.com/office/powerpoint/2010/main" val="28118889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follow</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27</a:t>
            </a:fld>
            <a:endParaRPr lang="en-US"/>
          </a:p>
        </p:txBody>
      </p:sp>
    </p:spTree>
    <p:extLst>
      <p:ext uri="{BB962C8B-B14F-4D97-AF65-F5344CB8AC3E}">
        <p14:creationId xmlns:p14="http://schemas.microsoft.com/office/powerpoint/2010/main" val="134316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today</a:t>
            </a:r>
            <a:endParaRPr lang="en-US" dirty="0"/>
          </a:p>
        </p:txBody>
      </p:sp>
      <p:sp>
        <p:nvSpPr>
          <p:cNvPr id="3" name="Content Placeholder 2"/>
          <p:cNvSpPr>
            <a:spLocks noGrp="1"/>
          </p:cNvSpPr>
          <p:nvPr>
            <p:ph idx="1"/>
          </p:nvPr>
        </p:nvSpPr>
        <p:spPr/>
        <p:txBody>
          <a:bodyPr/>
          <a:lstStyle/>
          <a:p>
            <a:r>
              <a:rPr lang="en-US" dirty="0" smtClean="0"/>
              <a:t>Path finding in a document similarity network</a:t>
            </a:r>
          </a:p>
          <a:p>
            <a:pPr lvl="1"/>
            <a:r>
              <a:rPr lang="en-US" dirty="0" smtClean="0"/>
              <a:t>but with tight neighborhood constraints</a:t>
            </a:r>
          </a:p>
          <a:p>
            <a:pPr lvl="1"/>
            <a:r>
              <a:rPr lang="en-US" dirty="0"/>
              <a:t>c</a:t>
            </a:r>
            <a:r>
              <a:rPr lang="en-US" dirty="0" smtClean="0"/>
              <a:t>annot materialize the entire network</a:t>
            </a:r>
            <a:endParaRPr lang="en-US" dirty="0"/>
          </a:p>
          <a:p>
            <a:r>
              <a:rPr lang="en-US" dirty="0" smtClean="0"/>
              <a:t>How can we structure the storytelling process for the analyst?</a:t>
            </a:r>
            <a:endParaRPr lang="en-US" dirty="0"/>
          </a:p>
          <a:p>
            <a:r>
              <a:rPr lang="en-US" dirty="0" smtClean="0"/>
              <a:t>How can storytelling algorithms effectively incorporate user input?</a:t>
            </a:r>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28</a:t>
            </a:fld>
            <a:endParaRPr lang="en-US"/>
          </a:p>
        </p:txBody>
      </p:sp>
    </p:spTree>
    <p:extLst>
      <p:ext uri="{BB962C8B-B14F-4D97-AF65-F5344CB8AC3E}">
        <p14:creationId xmlns:p14="http://schemas.microsoft.com/office/powerpoint/2010/main" val="1150703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today</a:t>
            </a:r>
            <a:endParaRPr lang="en-US" dirty="0"/>
          </a:p>
        </p:txBody>
      </p:sp>
      <p:sp>
        <p:nvSpPr>
          <p:cNvPr id="3" name="Content Placeholder 2"/>
          <p:cNvSpPr>
            <a:spLocks noGrp="1"/>
          </p:cNvSpPr>
          <p:nvPr>
            <p:ph idx="1"/>
          </p:nvPr>
        </p:nvSpPr>
        <p:spPr/>
        <p:txBody>
          <a:bodyPr/>
          <a:lstStyle/>
          <a:p>
            <a:r>
              <a:rPr lang="en-US" dirty="0" smtClean="0">
                <a:solidFill>
                  <a:srgbClr val="0099FF"/>
                </a:solidFill>
              </a:rPr>
              <a:t>Path finding in a document similarity network</a:t>
            </a:r>
          </a:p>
          <a:p>
            <a:pPr lvl="1"/>
            <a:r>
              <a:rPr lang="en-US" dirty="0" smtClean="0">
                <a:solidFill>
                  <a:srgbClr val="0099FF"/>
                </a:solidFill>
              </a:rPr>
              <a:t>but with tight neighborhood constraints</a:t>
            </a:r>
          </a:p>
          <a:p>
            <a:pPr lvl="1"/>
            <a:r>
              <a:rPr lang="en-US" dirty="0">
                <a:solidFill>
                  <a:srgbClr val="0099FF"/>
                </a:solidFill>
              </a:rPr>
              <a:t>c</a:t>
            </a:r>
            <a:r>
              <a:rPr lang="en-US" dirty="0" smtClean="0">
                <a:solidFill>
                  <a:srgbClr val="0099FF"/>
                </a:solidFill>
              </a:rPr>
              <a:t>annot materialize the entire network</a:t>
            </a:r>
            <a:endParaRPr lang="en-US" dirty="0">
              <a:solidFill>
                <a:srgbClr val="0099FF"/>
              </a:solidFill>
            </a:endParaRPr>
          </a:p>
          <a:p>
            <a:r>
              <a:rPr lang="en-US" dirty="0" smtClean="0"/>
              <a:t>How can we structure the storytelling process for the analyst?</a:t>
            </a:r>
            <a:endParaRPr lang="en-US" dirty="0"/>
          </a:p>
          <a:p>
            <a:r>
              <a:rPr lang="en-US" dirty="0" smtClean="0"/>
              <a:t>How can storytelling algorithms effectively incorporate user input?</a:t>
            </a:r>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29</a:t>
            </a:fld>
            <a:endParaRPr lang="en-US"/>
          </a:p>
        </p:txBody>
      </p:sp>
    </p:spTree>
    <p:extLst>
      <p:ext uri="{BB962C8B-B14F-4D97-AF65-F5344CB8AC3E}">
        <p14:creationId xmlns:p14="http://schemas.microsoft.com/office/powerpoint/2010/main" val="1304148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
          <p:cNvSpPr txBox="1">
            <a:spLocks noChangeArrowheads="1"/>
          </p:cNvSpPr>
          <p:nvPr/>
        </p:nvSpPr>
        <p:spPr bwMode="auto">
          <a:xfrm>
            <a:off x="304800" y="1752600"/>
            <a:ext cx="41910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lvl="1" algn="just"/>
            <a:r>
              <a:rPr lang="en-US" sz="1200" b="1"/>
              <a:t>Pyotr Safrygin </a:t>
            </a:r>
            <a:r>
              <a:rPr lang="en-US" sz="1200"/>
              <a:t>was formerly director of security at the Vector institute in Strizi, Russia. He now holds the position of director of security for Central Russia Airlines. He was born in Lipetsk, Russia on 26 December, 1950 and now lives in Moscow.</a:t>
            </a:r>
          </a:p>
        </p:txBody>
      </p:sp>
      <p:sp>
        <p:nvSpPr>
          <p:cNvPr id="22530" name="TextBox 7"/>
          <p:cNvSpPr txBox="1">
            <a:spLocks noChangeArrowheads="1"/>
          </p:cNvSpPr>
          <p:nvPr/>
        </p:nvSpPr>
        <p:spPr bwMode="auto">
          <a:xfrm>
            <a:off x="4800600" y="1741488"/>
            <a:ext cx="41910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marL="0" lvl="1" algn="just">
              <a:spcAft>
                <a:spcPts val="1138"/>
              </a:spcAft>
              <a:buSzPct val="75000"/>
            </a:pPr>
            <a:r>
              <a:rPr lang="en-US" sz="1200">
                <a:solidFill>
                  <a:srgbClr val="000000"/>
                </a:solidFill>
              </a:rPr>
              <a:t>Information was requested of Belgian intelligence by the FBI on 1 September about </a:t>
            </a:r>
            <a:r>
              <a:rPr lang="en-US" sz="1200" b="1">
                <a:solidFill>
                  <a:srgbClr val="000000"/>
                </a:solidFill>
              </a:rPr>
              <a:t>Pieter Dopple</a:t>
            </a:r>
            <a:r>
              <a:rPr lang="en-US" sz="1200">
                <a:solidFill>
                  <a:srgbClr val="000000"/>
                </a:solidFill>
              </a:rPr>
              <a:t>, who lives at 22 Hoveniersstraat, Antwerp, Belgium. He sent the </a:t>
            </a:r>
            <a:r>
              <a:rPr lang="en-US" sz="1200"/>
              <a:t>diamonds </a:t>
            </a:r>
            <a:r>
              <a:rPr lang="en-US" sz="1200">
                <a:solidFill>
                  <a:srgbClr val="000000"/>
                </a:solidFill>
              </a:rPr>
              <a:t>to Adnan Hijazi as noted in the USCBP report of 12 July, 2004. …. that they were from Peshawar in Pakistan. </a:t>
            </a:r>
            <a:endParaRPr lang="en-US" sz="1200"/>
          </a:p>
        </p:txBody>
      </p:sp>
      <p:sp>
        <p:nvSpPr>
          <p:cNvPr id="22531" name="Freeform 10"/>
          <p:cNvSpPr>
            <a:spLocks noChangeArrowheads="1"/>
          </p:cNvSpPr>
          <p:nvPr/>
        </p:nvSpPr>
        <p:spPr bwMode="auto">
          <a:xfrm rot="244905">
            <a:off x="2463800" y="2697163"/>
            <a:ext cx="4152900" cy="1201737"/>
          </a:xfrm>
          <a:custGeom>
            <a:avLst/>
            <a:gdLst>
              <a:gd name="T0" fmla="*/ 0 w 4512733"/>
              <a:gd name="T1" fmla="*/ 252107 h 1202266"/>
              <a:gd name="T2" fmla="*/ 1359406 w 4512733"/>
              <a:gd name="T3" fmla="*/ 1151288 h 1202266"/>
              <a:gd name="T4" fmla="*/ 2744551 w 4512733"/>
              <a:gd name="T5" fmla="*/ 0 h 1202266"/>
              <a:gd name="T6" fmla="*/ 2744551 w 4512733"/>
              <a:gd name="T7" fmla="*/ 0 h 1202266"/>
              <a:gd name="T8" fmla="*/ 0 60000 65536"/>
              <a:gd name="T9" fmla="*/ 0 60000 65536"/>
              <a:gd name="T10" fmla="*/ 0 60000 65536"/>
              <a:gd name="T11" fmla="*/ 0 60000 65536"/>
              <a:gd name="T12" fmla="*/ 0 w 4512733"/>
              <a:gd name="T13" fmla="*/ 0 h 1202266"/>
              <a:gd name="T14" fmla="*/ 4512733 w 4512733"/>
              <a:gd name="T15" fmla="*/ 1202266 h 1202266"/>
            </a:gdLst>
            <a:ahLst/>
            <a:cxnLst>
              <a:cxn ang="T8">
                <a:pos x="T0" y="T1"/>
              </a:cxn>
              <a:cxn ang="T9">
                <a:pos x="T2" y="T3"/>
              </a:cxn>
              <a:cxn ang="T10">
                <a:pos x="T4" y="T5"/>
              </a:cxn>
              <a:cxn ang="T11">
                <a:pos x="T6" y="T7"/>
              </a:cxn>
            </a:cxnLst>
            <a:rect l="T12" t="T13" r="T14" b="T15"/>
            <a:pathLst>
              <a:path w="4512733" h="1202266">
                <a:moveTo>
                  <a:pt x="0" y="254000"/>
                </a:moveTo>
                <a:cubicBezTo>
                  <a:pt x="741539" y="728133"/>
                  <a:pt x="1483078" y="1202266"/>
                  <a:pt x="2235200" y="1159933"/>
                </a:cubicBezTo>
                <a:cubicBezTo>
                  <a:pt x="2987322" y="1117600"/>
                  <a:pt x="4512733" y="0"/>
                  <a:pt x="4512733" y="0"/>
                </a:cubicBezTo>
              </a:path>
            </a:pathLst>
          </a:custGeom>
          <a:noFill/>
          <a:ln w="2857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2" name="TextBox 11"/>
          <p:cNvSpPr txBox="1">
            <a:spLocks noChangeArrowheads="1"/>
          </p:cNvSpPr>
          <p:nvPr/>
        </p:nvSpPr>
        <p:spPr bwMode="auto">
          <a:xfrm>
            <a:off x="42672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a:t>?</a:t>
            </a:r>
          </a:p>
        </p:txBody>
      </p:sp>
      <p:sp>
        <p:nvSpPr>
          <p:cNvPr id="22533" name="Title 1"/>
          <p:cNvSpPr>
            <a:spLocks noGrp="1"/>
          </p:cNvSpPr>
          <p:nvPr>
            <p:ph type="title"/>
          </p:nvPr>
        </p:nvSpPr>
        <p:spPr/>
        <p:txBody>
          <a:bodyPr/>
          <a:lstStyle/>
          <a:p>
            <a:r>
              <a:rPr lang="en-US" dirty="0" smtClean="0">
                <a:latin typeface="Arial" charset="0"/>
                <a:ea typeface="ＭＳ Ｐゴシック" charset="0"/>
                <a:cs typeface="ＭＳ Ｐゴシック" charset="0"/>
              </a:rPr>
              <a:t>Goal: Connecting </a:t>
            </a:r>
            <a:r>
              <a:rPr lang="en-US" dirty="0">
                <a:latin typeface="Arial" charset="0"/>
                <a:ea typeface="ＭＳ Ｐゴシック" charset="0"/>
                <a:cs typeface="ＭＳ Ｐゴシック" charset="0"/>
              </a:rPr>
              <a:t>the dots</a:t>
            </a:r>
          </a:p>
        </p:txBody>
      </p:sp>
    </p:spTree>
    <p:extLst>
      <p:ext uri="{BB962C8B-B14F-4D97-AF65-F5344CB8AC3E}">
        <p14:creationId xmlns:p14="http://schemas.microsoft.com/office/powerpoint/2010/main" val="457149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Storytelling in </a:t>
            </a:r>
            <a:br>
              <a:rPr lang="en-US" dirty="0" smtClean="0"/>
            </a:br>
            <a:r>
              <a:rPr lang="en-US" dirty="0" smtClean="0"/>
              <a:t>biomedical abstracts</a:t>
            </a:r>
            <a:endParaRPr lang="en-US"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30</a:t>
            </a:fld>
            <a:endParaRPr lang="en-US"/>
          </a:p>
        </p:txBody>
      </p:sp>
      <p:pic>
        <p:nvPicPr>
          <p:cNvPr id="5" name="Picture 4" descr="Screen shot 2012-12-12 at 8.08.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6400"/>
            <a:ext cx="8836715" cy="3581400"/>
          </a:xfrm>
          <a:prstGeom prst="rect">
            <a:avLst/>
          </a:prstGeom>
        </p:spPr>
      </p:pic>
    </p:spTree>
    <p:extLst>
      <p:ext uri="{BB962C8B-B14F-4D97-AF65-F5344CB8AC3E}">
        <p14:creationId xmlns:p14="http://schemas.microsoft.com/office/powerpoint/2010/main" val="1009576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Storytelling </a:t>
            </a:r>
            <a:r>
              <a:rPr lang="en-US" smtClean="0"/>
              <a:t>in </a:t>
            </a:r>
            <a:br>
              <a:rPr lang="en-US" smtClean="0"/>
            </a:br>
            <a:r>
              <a:rPr lang="en-US" smtClean="0"/>
              <a:t>biomedical abstracts</a:t>
            </a:r>
            <a:endParaRPr lang="en-US"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31</a:t>
            </a:fld>
            <a:endParaRPr lang="en-US"/>
          </a:p>
        </p:txBody>
      </p:sp>
      <p:pic>
        <p:nvPicPr>
          <p:cNvPr id="3" name="Picture 2" descr="journal-1.pone.0029509.t004.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57400"/>
            <a:ext cx="9067800" cy="3692979"/>
          </a:xfrm>
          <a:prstGeom prst="rect">
            <a:avLst/>
          </a:prstGeom>
        </p:spPr>
      </p:pic>
    </p:spTree>
    <p:extLst>
      <p:ext uri="{BB962C8B-B14F-4D97-AF65-F5344CB8AC3E}">
        <p14:creationId xmlns:p14="http://schemas.microsoft.com/office/powerpoint/2010/main" val="588368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foundations</a:t>
            </a:r>
            <a:endParaRPr lang="en-US" dirty="0"/>
          </a:p>
        </p:txBody>
      </p:sp>
      <p:sp>
        <p:nvSpPr>
          <p:cNvPr id="3" name="Content Placeholder 2"/>
          <p:cNvSpPr>
            <a:spLocks noGrp="1"/>
          </p:cNvSpPr>
          <p:nvPr>
            <p:ph idx="1"/>
          </p:nvPr>
        </p:nvSpPr>
        <p:spPr/>
        <p:txBody>
          <a:bodyPr/>
          <a:lstStyle/>
          <a:p>
            <a:r>
              <a:rPr lang="en-US" dirty="0" smtClean="0"/>
              <a:t>Path finding in a document similarity network</a:t>
            </a:r>
          </a:p>
          <a:p>
            <a:pPr lvl="1"/>
            <a:r>
              <a:rPr lang="en-US" dirty="0" smtClean="0"/>
              <a:t>but with tight neighborhood constraints</a:t>
            </a:r>
          </a:p>
          <a:p>
            <a:pPr lvl="1"/>
            <a:r>
              <a:rPr lang="en-US" dirty="0"/>
              <a:t>c</a:t>
            </a:r>
            <a:r>
              <a:rPr lang="en-US" dirty="0" smtClean="0"/>
              <a:t>annot materialize the entire network</a:t>
            </a:r>
            <a:endParaRPr lang="en-US" dirty="0"/>
          </a:p>
          <a:p>
            <a:r>
              <a:rPr lang="en-US" dirty="0" smtClean="0">
                <a:solidFill>
                  <a:srgbClr val="3366FF"/>
                </a:solidFill>
              </a:rPr>
              <a:t>How can we structure the storytelling process for the analyst?</a:t>
            </a:r>
            <a:endParaRPr lang="en-US" dirty="0">
              <a:solidFill>
                <a:srgbClr val="3366FF"/>
              </a:solidFill>
            </a:endParaRPr>
          </a:p>
          <a:p>
            <a:r>
              <a:rPr lang="en-US" dirty="0" smtClean="0"/>
              <a:t>How can storytelling algorithms effectively incorporate user input?</a:t>
            </a:r>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32</a:t>
            </a:fld>
            <a:endParaRPr lang="en-US"/>
          </a:p>
        </p:txBody>
      </p:sp>
    </p:spTree>
    <p:extLst>
      <p:ext uri="{BB962C8B-B14F-4D97-AF65-F5344CB8AC3E}">
        <p14:creationId xmlns:p14="http://schemas.microsoft.com/office/powerpoint/2010/main" val="952449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Structuring the </a:t>
            </a:r>
            <a:br>
              <a:rPr lang="en-US" dirty="0" smtClean="0"/>
            </a:br>
            <a:r>
              <a:rPr lang="en-US" dirty="0" smtClean="0"/>
              <a:t>storytelling process</a:t>
            </a:r>
            <a:endParaRPr lang="en-US" dirty="0"/>
          </a:p>
        </p:txBody>
      </p:sp>
      <p:sp>
        <p:nvSpPr>
          <p:cNvPr id="3" name="Content Placeholder 2"/>
          <p:cNvSpPr>
            <a:spLocks noGrp="1"/>
          </p:cNvSpPr>
          <p:nvPr>
            <p:ph idx="1"/>
          </p:nvPr>
        </p:nvSpPr>
        <p:spPr/>
        <p:txBody>
          <a:bodyPr/>
          <a:lstStyle/>
          <a:p>
            <a:r>
              <a:rPr lang="en-US" dirty="0" smtClean="0"/>
              <a:t>Analysts think in terms of entities, actions, and relations between them </a:t>
            </a:r>
          </a:p>
          <a:p>
            <a:r>
              <a:rPr lang="en-US" dirty="0" smtClean="0"/>
              <a:t>Idea</a:t>
            </a:r>
          </a:p>
          <a:p>
            <a:pPr lvl="1"/>
            <a:r>
              <a:rPr lang="en-US" dirty="0" smtClean="0"/>
              <a:t>“</a:t>
            </a:r>
            <a:r>
              <a:rPr lang="en-US" dirty="0" err="1" smtClean="0"/>
              <a:t>Relationalize</a:t>
            </a:r>
            <a:r>
              <a:rPr lang="en-US" dirty="0" smtClean="0"/>
              <a:t>” text</a:t>
            </a:r>
          </a:p>
          <a:p>
            <a:pPr lvl="1"/>
            <a:r>
              <a:rPr lang="en-US" dirty="0" smtClean="0"/>
              <a:t>Develop compositional data mining algorithms to connect objects across diverse relations</a:t>
            </a:r>
            <a:endParaRPr lang="en-US"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33</a:t>
            </a:fld>
            <a:endParaRPr lang="en-US"/>
          </a:p>
        </p:txBody>
      </p:sp>
    </p:spTree>
    <p:extLst>
      <p:ext uri="{BB962C8B-B14F-4D97-AF65-F5344CB8AC3E}">
        <p14:creationId xmlns:p14="http://schemas.microsoft.com/office/powerpoint/2010/main" val="3946483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Relationalizing</a:t>
            </a:r>
            <a:r>
              <a:rPr lang="en-US" dirty="0" smtClean="0"/>
              <a:t> Text</a:t>
            </a:r>
            <a:endParaRPr lang="en-US" dirty="0"/>
          </a:p>
        </p:txBody>
      </p:sp>
      <p:sp>
        <p:nvSpPr>
          <p:cNvPr id="3" name="Content Placeholder 2"/>
          <p:cNvSpPr>
            <a:spLocks noGrp="1"/>
          </p:cNvSpPr>
          <p:nvPr>
            <p:ph idx="1"/>
          </p:nvPr>
        </p:nvSpPr>
        <p:spPr/>
        <p:txBody>
          <a:bodyPr/>
          <a:lstStyle/>
          <a:p>
            <a:r>
              <a:rPr lang="en-US" dirty="0" smtClean="0"/>
              <a:t>Use documents as the primary domain</a:t>
            </a:r>
          </a:p>
          <a:p>
            <a:pPr lvl="1"/>
            <a:r>
              <a:rPr lang="en-US" dirty="0" smtClean="0"/>
              <a:t>People X Documents</a:t>
            </a:r>
          </a:p>
          <a:p>
            <a:pPr lvl="1"/>
            <a:r>
              <a:rPr lang="en-US" dirty="0" smtClean="0"/>
              <a:t>Places X Documents</a:t>
            </a:r>
          </a:p>
          <a:p>
            <a:pPr lvl="1"/>
            <a:r>
              <a:rPr lang="en-US" dirty="0" smtClean="0"/>
              <a:t>Dates X Documents</a:t>
            </a:r>
          </a:p>
          <a:p>
            <a:r>
              <a:rPr lang="en-US" dirty="0" smtClean="0"/>
              <a:t>Use documents as the supporting relation</a:t>
            </a:r>
          </a:p>
          <a:p>
            <a:pPr lvl="1"/>
            <a:r>
              <a:rPr lang="en-US" dirty="0" smtClean="0"/>
              <a:t>People X Places</a:t>
            </a:r>
          </a:p>
          <a:p>
            <a:pPr lvl="1"/>
            <a:r>
              <a:rPr lang="en-US" dirty="0" smtClean="0"/>
              <a:t>Places X Dates</a:t>
            </a:r>
            <a:endParaRPr lang="en-US"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34</a:t>
            </a:fld>
            <a:endParaRPr lang="en-US"/>
          </a:p>
        </p:txBody>
      </p:sp>
    </p:spTree>
    <p:extLst>
      <p:ext uri="{BB962C8B-B14F-4D97-AF65-F5344CB8AC3E}">
        <p14:creationId xmlns:p14="http://schemas.microsoft.com/office/powerpoint/2010/main" val="637474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TextBox 28"/>
          <p:cNvSpPr txBox="1"/>
          <p:nvPr/>
        </p:nvSpPr>
        <p:spPr>
          <a:xfrm>
            <a:off x="1981200" y="4095690"/>
            <a:ext cx="990600" cy="400110"/>
          </a:xfrm>
          <a:prstGeom prst="rect">
            <a:avLst/>
          </a:prstGeom>
          <a:solidFill>
            <a:schemeClr val="bg1"/>
          </a:solidFill>
        </p:spPr>
        <p:txBody>
          <a:bodyPr wrap="square" rtlCol="0">
            <a:spAutoFit/>
          </a:bodyPr>
          <a:lstStyle/>
          <a:p>
            <a:r>
              <a:rPr lang="en-US" sz="1000" b="1" dirty="0" smtClean="0"/>
              <a:t>People</a:t>
            </a:r>
          </a:p>
          <a:p>
            <a:endParaRPr lang="en-US" sz="1000" b="1" dirty="0"/>
          </a:p>
        </p:txBody>
      </p:sp>
      <p:sp>
        <p:nvSpPr>
          <p:cNvPr id="30" name="TextBox 29"/>
          <p:cNvSpPr txBox="1"/>
          <p:nvPr/>
        </p:nvSpPr>
        <p:spPr>
          <a:xfrm>
            <a:off x="2895600" y="4095690"/>
            <a:ext cx="990600" cy="400110"/>
          </a:xfrm>
          <a:prstGeom prst="rect">
            <a:avLst/>
          </a:prstGeom>
          <a:solidFill>
            <a:schemeClr val="bg1"/>
          </a:solidFill>
        </p:spPr>
        <p:txBody>
          <a:bodyPr wrap="square" rtlCol="0">
            <a:spAutoFit/>
          </a:bodyPr>
          <a:lstStyle/>
          <a:p>
            <a:r>
              <a:rPr lang="en-US" sz="1000" b="1" dirty="0" smtClean="0"/>
              <a:t>Places</a:t>
            </a:r>
          </a:p>
          <a:p>
            <a:endParaRPr lang="en-US" sz="1000" b="1" dirty="0"/>
          </a:p>
        </p:txBody>
      </p:sp>
      <p:sp>
        <p:nvSpPr>
          <p:cNvPr id="2" name="Title 1"/>
          <p:cNvSpPr>
            <a:spLocks noGrp="1"/>
          </p:cNvSpPr>
          <p:nvPr>
            <p:ph type="title"/>
          </p:nvPr>
        </p:nvSpPr>
        <p:spPr/>
        <p:txBody>
          <a:bodyPr/>
          <a:lstStyle/>
          <a:p>
            <a:r>
              <a:rPr lang="en-US" dirty="0" smtClean="0"/>
              <a:t>Relational stories</a:t>
            </a:r>
            <a:endParaRPr lang="en-US"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35</a:t>
            </a:fld>
            <a:endParaRPr lang="en-US"/>
          </a:p>
        </p:txBody>
      </p:sp>
      <p:sp>
        <p:nvSpPr>
          <p:cNvPr id="5" name="Rectangle 4"/>
          <p:cNvSpPr/>
          <p:nvPr/>
        </p:nvSpPr>
        <p:spPr>
          <a:xfrm>
            <a:off x="1828800" y="1828800"/>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5400000">
            <a:off x="2400300" y="2400299"/>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828800" y="4343400"/>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5400000">
            <a:off x="2400300" y="4914899"/>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00600" y="4343400"/>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5400000">
            <a:off x="5372100" y="4914899"/>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800600" y="1828800"/>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5400000">
            <a:off x="5372100" y="2400299"/>
            <a:ext cx="1066800" cy="2209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257800" y="3200400"/>
            <a:ext cx="609600" cy="457200"/>
          </a:xfrm>
          <a:prstGeom prst="rect">
            <a:avLst/>
          </a:prstGeom>
          <a:solidFill>
            <a:schemeClr val="accent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67400" y="3429000"/>
            <a:ext cx="609600" cy="457200"/>
          </a:xfrm>
          <a:prstGeom prst="rect">
            <a:avLst/>
          </a:prstGeom>
          <a:solidFill>
            <a:schemeClr val="accent5">
              <a:lumMod val="9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257800" y="5715000"/>
            <a:ext cx="609600" cy="457200"/>
          </a:xfrm>
          <a:prstGeom prst="rect">
            <a:avLst/>
          </a:prstGeom>
          <a:solidFill>
            <a:schemeClr val="accent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867400" y="5943600"/>
            <a:ext cx="609600" cy="457200"/>
          </a:xfrm>
          <a:prstGeom prst="rect">
            <a:avLst/>
          </a:prstGeom>
          <a:solidFill>
            <a:schemeClr val="accent5">
              <a:lumMod val="9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286000" y="5715000"/>
            <a:ext cx="609600" cy="457200"/>
          </a:xfrm>
          <a:prstGeom prst="rect">
            <a:avLst/>
          </a:prstGeom>
          <a:solidFill>
            <a:schemeClr val="accent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895600" y="5943600"/>
            <a:ext cx="609600" cy="457200"/>
          </a:xfrm>
          <a:prstGeom prst="rect">
            <a:avLst/>
          </a:prstGeom>
          <a:solidFill>
            <a:schemeClr val="accent5">
              <a:lumMod val="9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981200" y="4800600"/>
            <a:ext cx="609600" cy="68580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953000" y="4800600"/>
            <a:ext cx="609600" cy="68580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257800" y="5943600"/>
            <a:ext cx="1219200" cy="228600"/>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181600" y="4800600"/>
            <a:ext cx="381000" cy="685800"/>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257800" y="5715000"/>
            <a:ext cx="304800" cy="457200"/>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1000155" y="3114645"/>
            <a:ext cx="1143000" cy="400110"/>
          </a:xfrm>
          <a:prstGeom prst="rect">
            <a:avLst/>
          </a:prstGeom>
          <a:solidFill>
            <a:schemeClr val="bg1"/>
          </a:solidFill>
        </p:spPr>
        <p:txBody>
          <a:bodyPr wrap="square" rtlCol="0">
            <a:spAutoFit/>
          </a:bodyPr>
          <a:lstStyle/>
          <a:p>
            <a:r>
              <a:rPr lang="en-US" sz="1000" b="1" dirty="0" smtClean="0"/>
              <a:t>Organizations</a:t>
            </a:r>
          </a:p>
          <a:p>
            <a:endParaRPr lang="en-US" sz="1000" b="1" dirty="0"/>
          </a:p>
        </p:txBody>
      </p:sp>
      <p:sp>
        <p:nvSpPr>
          <p:cNvPr id="28" name="TextBox 27"/>
          <p:cNvSpPr txBox="1"/>
          <p:nvPr/>
        </p:nvSpPr>
        <p:spPr>
          <a:xfrm rot="16200000">
            <a:off x="1000155" y="2047846"/>
            <a:ext cx="1143000" cy="400110"/>
          </a:xfrm>
          <a:prstGeom prst="rect">
            <a:avLst/>
          </a:prstGeom>
          <a:solidFill>
            <a:schemeClr val="bg1"/>
          </a:solidFill>
        </p:spPr>
        <p:txBody>
          <a:bodyPr wrap="square" rtlCol="0">
            <a:spAutoFit/>
          </a:bodyPr>
          <a:lstStyle/>
          <a:p>
            <a:r>
              <a:rPr lang="en-US" sz="1000" b="1" dirty="0" smtClean="0"/>
              <a:t>Phone Calls</a:t>
            </a:r>
          </a:p>
          <a:p>
            <a:endParaRPr lang="en-US" sz="1000" b="1" dirty="0"/>
          </a:p>
        </p:txBody>
      </p:sp>
    </p:spTree>
    <p:extLst>
      <p:ext uri="{BB962C8B-B14F-4D97-AF65-F5344CB8AC3E}">
        <p14:creationId xmlns:p14="http://schemas.microsoft.com/office/powerpoint/2010/main" val="998251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The unit of composition</a:t>
            </a:r>
          </a:p>
        </p:txBody>
      </p:sp>
      <p:sp>
        <p:nvSpPr>
          <p:cNvPr id="81923" name="Rectangle 3"/>
          <p:cNvSpPr>
            <a:spLocks noChangeArrowheads="1"/>
          </p:cNvSpPr>
          <p:nvPr/>
        </p:nvSpPr>
        <p:spPr bwMode="auto">
          <a:xfrm>
            <a:off x="381000" y="1752600"/>
            <a:ext cx="3733800" cy="175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1924" name="Straight Connector 5"/>
          <p:cNvCxnSpPr>
            <a:cxnSpLocks noChangeShapeType="1"/>
          </p:cNvCxnSpPr>
          <p:nvPr/>
        </p:nvCxnSpPr>
        <p:spPr bwMode="auto">
          <a:xfrm rot="16200000" flipH="1">
            <a:off x="1334294" y="2629694"/>
            <a:ext cx="1752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1925" name="Rectangle 6"/>
          <p:cNvSpPr>
            <a:spLocks noChangeArrowheads="1"/>
          </p:cNvSpPr>
          <p:nvPr/>
        </p:nvSpPr>
        <p:spPr bwMode="auto">
          <a:xfrm>
            <a:off x="2209800" y="3505200"/>
            <a:ext cx="4038600" cy="2133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1926" name="Straight Connector 8"/>
          <p:cNvCxnSpPr>
            <a:cxnSpLocks noChangeShapeType="1"/>
          </p:cNvCxnSpPr>
          <p:nvPr/>
        </p:nvCxnSpPr>
        <p:spPr bwMode="auto">
          <a:xfrm rot="5400000">
            <a:off x="3048001" y="4572000"/>
            <a:ext cx="21336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1927" name="Rectangle 9"/>
          <p:cNvSpPr>
            <a:spLocks noChangeArrowheads="1"/>
          </p:cNvSpPr>
          <p:nvPr/>
        </p:nvSpPr>
        <p:spPr bwMode="auto">
          <a:xfrm>
            <a:off x="990600" y="2209800"/>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11" name="Rectangle 10"/>
          <p:cNvSpPr/>
          <p:nvPr/>
        </p:nvSpPr>
        <p:spPr bwMode="auto">
          <a:xfrm>
            <a:off x="2362200" y="2362200"/>
            <a:ext cx="7620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1929" name="Rectangle 11"/>
          <p:cNvSpPr>
            <a:spLocks noChangeArrowheads="1"/>
          </p:cNvSpPr>
          <p:nvPr/>
        </p:nvSpPr>
        <p:spPr bwMode="auto">
          <a:xfrm>
            <a:off x="2743200" y="4038600"/>
            <a:ext cx="533400" cy="838200"/>
          </a:xfrm>
          <a:prstGeom prst="rect">
            <a:avLst/>
          </a:prstGeom>
          <a:solidFill>
            <a:srgbClr val="CCFFCC"/>
          </a:solidFill>
          <a:ln w="9525">
            <a:solidFill>
              <a:schemeClr val="tx1"/>
            </a:solidFill>
            <a:round/>
            <a:headEnd/>
            <a:tailEnd/>
          </a:ln>
        </p:spPr>
        <p:txBody>
          <a:bodyPr wrap="none" anchor="ctr"/>
          <a:lstStyle/>
          <a:p>
            <a:endParaRPr lang="en-US"/>
          </a:p>
          <a:p>
            <a:endParaRPr lang="en-US"/>
          </a:p>
          <a:p>
            <a:endParaRPr lang="en-US"/>
          </a:p>
          <a:p>
            <a:endParaRPr lang="en-US"/>
          </a:p>
        </p:txBody>
      </p:sp>
      <p:sp>
        <p:nvSpPr>
          <p:cNvPr id="13" name="Rectangle 12"/>
          <p:cNvSpPr/>
          <p:nvPr/>
        </p:nvSpPr>
        <p:spPr bwMode="auto">
          <a:xfrm>
            <a:off x="4495800" y="4267200"/>
            <a:ext cx="533400" cy="8382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1931" name="Rounded Rectangle 13"/>
          <p:cNvSpPr>
            <a:spLocks noChangeArrowheads="1"/>
          </p:cNvSpPr>
          <p:nvPr/>
        </p:nvSpPr>
        <p:spPr bwMode="auto">
          <a:xfrm>
            <a:off x="990600" y="2362200"/>
            <a:ext cx="2133600" cy="6096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Rounded Rectangle 14"/>
          <p:cNvSpPr/>
          <p:nvPr/>
        </p:nvSpPr>
        <p:spPr bwMode="auto">
          <a:xfrm>
            <a:off x="2743200" y="2362200"/>
            <a:ext cx="381000" cy="2514600"/>
          </a:xfrm>
          <a:prstGeom prst="roundRect">
            <a:avLst/>
          </a:prstGeom>
          <a:solidFill>
            <a:schemeClr val="accent2">
              <a:lumMod val="20000"/>
              <a:lumOff val="80000"/>
              <a:alpha val="0"/>
            </a:schemeClr>
          </a:solidFill>
          <a:ln w="3175" cap="flat" cmpd="sng" algn="ctr">
            <a:solidFill>
              <a:srgbClr val="FF00FF"/>
            </a:solidFill>
            <a:prstDash val="sysDot"/>
            <a:round/>
            <a:headEnd type="none" w="med" len="med"/>
            <a:tailEnd type="none" w="med" len="med"/>
          </a:ln>
          <a:effectLst/>
        </p:spPr>
        <p:txBody>
          <a:bodyPr wrap="none" anchor="ctr"/>
          <a:lstStyle/>
          <a:p>
            <a:endParaRPr lang="en-US"/>
          </a:p>
        </p:txBody>
      </p:sp>
      <p:sp>
        <p:nvSpPr>
          <p:cNvPr id="81933" name="Rounded Rectangle 15"/>
          <p:cNvSpPr>
            <a:spLocks noChangeArrowheads="1"/>
          </p:cNvSpPr>
          <p:nvPr/>
        </p:nvSpPr>
        <p:spPr bwMode="auto">
          <a:xfrm>
            <a:off x="2743200" y="4267200"/>
            <a:ext cx="2286000" cy="6096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34" name="Rectangle 16"/>
          <p:cNvSpPr>
            <a:spLocks noChangeArrowheads="1"/>
          </p:cNvSpPr>
          <p:nvPr/>
        </p:nvSpPr>
        <p:spPr bwMode="auto">
          <a:xfrm>
            <a:off x="5334000" y="2209800"/>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18" name="Rectangle 17"/>
          <p:cNvSpPr/>
          <p:nvPr/>
        </p:nvSpPr>
        <p:spPr bwMode="auto">
          <a:xfrm>
            <a:off x="6705600" y="2362200"/>
            <a:ext cx="7620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1936" name="Rounded Rectangle 18"/>
          <p:cNvSpPr>
            <a:spLocks noChangeArrowheads="1"/>
          </p:cNvSpPr>
          <p:nvPr/>
        </p:nvSpPr>
        <p:spPr bwMode="auto">
          <a:xfrm>
            <a:off x="5334000" y="2362200"/>
            <a:ext cx="2133600" cy="6096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Rectangle 19"/>
          <p:cNvSpPr/>
          <p:nvPr/>
        </p:nvSpPr>
        <p:spPr bwMode="auto">
          <a:xfrm>
            <a:off x="7772400" y="2362200"/>
            <a:ext cx="7620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1938" name="Rectangle 20"/>
          <p:cNvSpPr>
            <a:spLocks noChangeArrowheads="1"/>
          </p:cNvSpPr>
          <p:nvPr/>
        </p:nvSpPr>
        <p:spPr bwMode="auto">
          <a:xfrm>
            <a:off x="8153400" y="4038600"/>
            <a:ext cx="533400" cy="838200"/>
          </a:xfrm>
          <a:prstGeom prst="rect">
            <a:avLst/>
          </a:prstGeom>
          <a:solidFill>
            <a:srgbClr val="CCFFCC"/>
          </a:solidFill>
          <a:ln w="9525">
            <a:solidFill>
              <a:schemeClr val="tx1"/>
            </a:solidFill>
            <a:round/>
            <a:headEnd/>
            <a:tailEnd/>
          </a:ln>
        </p:spPr>
        <p:txBody>
          <a:bodyPr wrap="none" anchor="ctr"/>
          <a:lstStyle/>
          <a:p>
            <a:endParaRPr lang="en-US"/>
          </a:p>
          <a:p>
            <a:endParaRPr lang="en-US"/>
          </a:p>
          <a:p>
            <a:endParaRPr lang="en-US"/>
          </a:p>
          <a:p>
            <a:endParaRPr lang="en-US"/>
          </a:p>
        </p:txBody>
      </p:sp>
      <p:sp>
        <p:nvSpPr>
          <p:cNvPr id="22" name="Rounded Rectangle 21"/>
          <p:cNvSpPr/>
          <p:nvPr/>
        </p:nvSpPr>
        <p:spPr bwMode="auto">
          <a:xfrm>
            <a:off x="8153400" y="2362200"/>
            <a:ext cx="381000" cy="2514600"/>
          </a:xfrm>
          <a:prstGeom prst="roundRect">
            <a:avLst/>
          </a:prstGeom>
          <a:solidFill>
            <a:schemeClr val="accent2">
              <a:lumMod val="20000"/>
              <a:lumOff val="80000"/>
              <a:alpha val="0"/>
            </a:schemeClr>
          </a:solidFill>
          <a:ln w="3175" cap="flat" cmpd="sng" algn="ctr">
            <a:solidFill>
              <a:srgbClr val="FF00FF"/>
            </a:solidFill>
            <a:prstDash val="sysDot"/>
            <a:round/>
            <a:headEnd type="none" w="med" len="med"/>
            <a:tailEnd type="none" w="med" len="med"/>
          </a:ln>
          <a:effectLst/>
        </p:spPr>
        <p:txBody>
          <a:bodyPr wrap="none" anchor="ctr"/>
          <a:lstStyle/>
          <a:p>
            <a:endParaRPr lang="en-US"/>
          </a:p>
        </p:txBody>
      </p:sp>
      <p:sp>
        <p:nvSpPr>
          <p:cNvPr id="81940" name="TextBox 22"/>
          <p:cNvSpPr txBox="1">
            <a:spLocks noChangeArrowheads="1"/>
          </p:cNvSpPr>
          <p:nvPr/>
        </p:nvSpPr>
        <p:spPr bwMode="auto">
          <a:xfrm>
            <a:off x="6489700" y="5943600"/>
            <a:ext cx="199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t> βρβ patterns</a:t>
            </a:r>
          </a:p>
        </p:txBody>
      </p:sp>
    </p:spTree>
    <p:extLst>
      <p:ext uri="{BB962C8B-B14F-4D97-AF65-F5344CB8AC3E}">
        <p14:creationId xmlns:p14="http://schemas.microsoft.com/office/powerpoint/2010/main" val="3083470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Computing βρβs</a:t>
            </a:r>
          </a:p>
        </p:txBody>
      </p:sp>
      <p:sp>
        <p:nvSpPr>
          <p:cNvPr id="82947" name="Rectangle 3"/>
          <p:cNvSpPr>
            <a:spLocks noChangeArrowheads="1"/>
          </p:cNvSpPr>
          <p:nvPr/>
        </p:nvSpPr>
        <p:spPr bwMode="auto">
          <a:xfrm>
            <a:off x="381000" y="1752600"/>
            <a:ext cx="3733800" cy="175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48" name="Rectangle 4"/>
          <p:cNvSpPr>
            <a:spLocks noChangeArrowheads="1"/>
          </p:cNvSpPr>
          <p:nvPr/>
        </p:nvSpPr>
        <p:spPr bwMode="auto">
          <a:xfrm>
            <a:off x="990600" y="2209800"/>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6" name="Rectangle 5"/>
          <p:cNvSpPr/>
          <p:nvPr/>
        </p:nvSpPr>
        <p:spPr bwMode="auto">
          <a:xfrm>
            <a:off x="2362200" y="2362200"/>
            <a:ext cx="7620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2950" name="Rounded Rectangle 6"/>
          <p:cNvSpPr>
            <a:spLocks noChangeArrowheads="1"/>
          </p:cNvSpPr>
          <p:nvPr/>
        </p:nvSpPr>
        <p:spPr bwMode="auto">
          <a:xfrm>
            <a:off x="990600" y="2362200"/>
            <a:ext cx="2133600" cy="6096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2951" name="Straight Connector 7"/>
          <p:cNvCxnSpPr>
            <a:cxnSpLocks noChangeShapeType="1"/>
          </p:cNvCxnSpPr>
          <p:nvPr/>
        </p:nvCxnSpPr>
        <p:spPr bwMode="auto">
          <a:xfrm rot="16200000" flipH="1">
            <a:off x="1334294" y="2629694"/>
            <a:ext cx="1752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2952" name="Rectangle 8"/>
          <p:cNvSpPr>
            <a:spLocks noChangeArrowheads="1"/>
          </p:cNvSpPr>
          <p:nvPr/>
        </p:nvSpPr>
        <p:spPr bwMode="auto">
          <a:xfrm>
            <a:off x="4724400" y="4189413"/>
            <a:ext cx="3733800" cy="175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53" name="Rectangle 9"/>
          <p:cNvSpPr>
            <a:spLocks noChangeArrowheads="1"/>
          </p:cNvSpPr>
          <p:nvPr/>
        </p:nvSpPr>
        <p:spPr bwMode="auto">
          <a:xfrm>
            <a:off x="5334000" y="4646613"/>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11" name="Rectangle 10"/>
          <p:cNvSpPr/>
          <p:nvPr/>
        </p:nvSpPr>
        <p:spPr bwMode="auto">
          <a:xfrm>
            <a:off x="6705600" y="4799013"/>
            <a:ext cx="7620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2955" name="Rounded Rectangle 11"/>
          <p:cNvSpPr>
            <a:spLocks noChangeArrowheads="1"/>
          </p:cNvSpPr>
          <p:nvPr/>
        </p:nvSpPr>
        <p:spPr bwMode="auto">
          <a:xfrm>
            <a:off x="5334000" y="4799013"/>
            <a:ext cx="2133600" cy="6096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2956" name="Straight Connector 12"/>
          <p:cNvCxnSpPr>
            <a:cxnSpLocks noChangeShapeType="1"/>
          </p:cNvCxnSpPr>
          <p:nvPr/>
        </p:nvCxnSpPr>
        <p:spPr bwMode="auto">
          <a:xfrm rot="16200000" flipH="1">
            <a:off x="5677694" y="5066506"/>
            <a:ext cx="1752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2957" name="Rectangle 13"/>
          <p:cNvSpPr>
            <a:spLocks noChangeArrowheads="1"/>
          </p:cNvSpPr>
          <p:nvPr/>
        </p:nvSpPr>
        <p:spPr bwMode="auto">
          <a:xfrm>
            <a:off x="6019800" y="4953000"/>
            <a:ext cx="3048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58" name="Rectangle 14"/>
          <p:cNvSpPr>
            <a:spLocks noChangeArrowheads="1"/>
          </p:cNvSpPr>
          <p:nvPr/>
        </p:nvSpPr>
        <p:spPr bwMode="auto">
          <a:xfrm>
            <a:off x="5486400" y="4343400"/>
            <a:ext cx="3048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59" name="Rectangle 15"/>
          <p:cNvSpPr>
            <a:spLocks noChangeArrowheads="1"/>
          </p:cNvSpPr>
          <p:nvPr/>
        </p:nvSpPr>
        <p:spPr bwMode="auto">
          <a:xfrm>
            <a:off x="5791200" y="4572000"/>
            <a:ext cx="609600" cy="6096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60" name="Rectangle 16"/>
          <p:cNvSpPr>
            <a:spLocks noChangeArrowheads="1"/>
          </p:cNvSpPr>
          <p:nvPr/>
        </p:nvSpPr>
        <p:spPr bwMode="auto">
          <a:xfrm>
            <a:off x="5105400" y="4799013"/>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61" name="Rectangle 17"/>
          <p:cNvSpPr>
            <a:spLocks noChangeArrowheads="1"/>
          </p:cNvSpPr>
          <p:nvPr/>
        </p:nvSpPr>
        <p:spPr bwMode="auto">
          <a:xfrm>
            <a:off x="5257800" y="5257800"/>
            <a:ext cx="609600" cy="5334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62" name="Rectangle 18"/>
          <p:cNvSpPr>
            <a:spLocks noChangeArrowheads="1"/>
          </p:cNvSpPr>
          <p:nvPr/>
        </p:nvSpPr>
        <p:spPr bwMode="auto">
          <a:xfrm>
            <a:off x="5029200" y="4572000"/>
            <a:ext cx="609600" cy="457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82963" name="Rectangle 19"/>
          <p:cNvSpPr>
            <a:spLocks noChangeArrowheads="1"/>
          </p:cNvSpPr>
          <p:nvPr/>
        </p:nvSpPr>
        <p:spPr bwMode="auto">
          <a:xfrm>
            <a:off x="4876800" y="4343400"/>
            <a:ext cx="609600" cy="304800"/>
          </a:xfrm>
          <a:prstGeom prst="rect">
            <a:avLst/>
          </a:prstGeom>
          <a:solidFill>
            <a:schemeClr val="accent1"/>
          </a:solidFill>
          <a:ln w="9525">
            <a:solidFill>
              <a:schemeClr val="tx1"/>
            </a:solidFill>
            <a:round/>
            <a:headEnd/>
            <a:tailEnd/>
          </a:ln>
        </p:spPr>
        <p:txBody>
          <a:bodyPr wrap="none" anchor="ctr"/>
          <a:lstStyle/>
          <a:p>
            <a:endParaRPr lang="en-US"/>
          </a:p>
        </p:txBody>
      </p:sp>
      <p:sp>
        <p:nvSpPr>
          <p:cNvPr id="21" name="Rectangle 20"/>
          <p:cNvSpPr/>
          <p:nvPr/>
        </p:nvSpPr>
        <p:spPr bwMode="auto">
          <a:xfrm>
            <a:off x="6858000" y="5105400"/>
            <a:ext cx="762000" cy="457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2" name="Rectangle 21"/>
          <p:cNvSpPr/>
          <p:nvPr/>
        </p:nvSpPr>
        <p:spPr bwMode="auto">
          <a:xfrm>
            <a:off x="6781800" y="4343400"/>
            <a:ext cx="762000" cy="3048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3" name="Rectangle 22"/>
          <p:cNvSpPr/>
          <p:nvPr/>
        </p:nvSpPr>
        <p:spPr bwMode="auto">
          <a:xfrm>
            <a:off x="7315200" y="4951413"/>
            <a:ext cx="7620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4" name="Rectangle 23"/>
          <p:cNvSpPr/>
          <p:nvPr/>
        </p:nvSpPr>
        <p:spPr bwMode="auto">
          <a:xfrm>
            <a:off x="7086600" y="4724400"/>
            <a:ext cx="762000" cy="457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5" name="Rectangle 24"/>
          <p:cNvSpPr/>
          <p:nvPr/>
        </p:nvSpPr>
        <p:spPr bwMode="auto">
          <a:xfrm>
            <a:off x="7239000" y="4343400"/>
            <a:ext cx="5334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6" name="Rectangle 25"/>
          <p:cNvSpPr/>
          <p:nvPr/>
        </p:nvSpPr>
        <p:spPr bwMode="auto">
          <a:xfrm>
            <a:off x="7543800" y="5181600"/>
            <a:ext cx="457200" cy="609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27" name="Rectangle 26"/>
          <p:cNvSpPr/>
          <p:nvPr/>
        </p:nvSpPr>
        <p:spPr bwMode="auto">
          <a:xfrm>
            <a:off x="7543800" y="4800600"/>
            <a:ext cx="762000" cy="3810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2971" name="TextBox 27"/>
          <p:cNvSpPr txBox="1">
            <a:spLocks noChangeArrowheads="1"/>
          </p:cNvSpPr>
          <p:nvPr/>
        </p:nvSpPr>
        <p:spPr bwMode="auto">
          <a:xfrm>
            <a:off x="5410200" y="19050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t>In order to find this</a:t>
            </a:r>
          </a:p>
        </p:txBody>
      </p:sp>
      <p:cxnSp>
        <p:nvCxnSpPr>
          <p:cNvPr id="82972" name="Straight Arrow Connector 29"/>
          <p:cNvCxnSpPr>
            <a:cxnSpLocks noChangeShapeType="1"/>
          </p:cNvCxnSpPr>
          <p:nvPr/>
        </p:nvCxnSpPr>
        <p:spPr bwMode="auto">
          <a:xfrm rot="10800000">
            <a:off x="4191000" y="2438400"/>
            <a:ext cx="1219200" cy="1588"/>
          </a:xfrm>
          <a:prstGeom prst="straightConnector1">
            <a:avLst/>
          </a:prstGeom>
          <a:noFill/>
          <a:ln w="31750">
            <a:solidFill>
              <a:srgbClr val="660066"/>
            </a:solidFill>
            <a:round/>
            <a:headEnd/>
            <a:tailEnd type="arrow" w="med" len="med"/>
          </a:ln>
          <a:extLst>
            <a:ext uri="{909E8E84-426E-40dd-AFC4-6F175D3DCCD1}">
              <a14:hiddenFill xmlns:a14="http://schemas.microsoft.com/office/drawing/2010/main">
                <a:noFill/>
              </a14:hiddenFill>
            </a:ext>
          </a:extLst>
        </p:spPr>
      </p:cxnSp>
      <p:sp>
        <p:nvSpPr>
          <p:cNvPr id="82973" name="TextBox 30"/>
          <p:cNvSpPr txBox="1">
            <a:spLocks noChangeArrowheads="1"/>
          </p:cNvSpPr>
          <p:nvPr/>
        </p:nvSpPr>
        <p:spPr bwMode="auto">
          <a:xfrm>
            <a:off x="457200" y="4648200"/>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t>We would have to contend with this</a:t>
            </a:r>
          </a:p>
        </p:txBody>
      </p:sp>
      <p:cxnSp>
        <p:nvCxnSpPr>
          <p:cNvPr id="82974" name="Straight Arrow Connector 32"/>
          <p:cNvCxnSpPr>
            <a:cxnSpLocks noChangeShapeType="1"/>
            <a:stCxn id="82973" idx="3"/>
            <a:endCxn id="82952" idx="1"/>
          </p:cNvCxnSpPr>
          <p:nvPr/>
        </p:nvCxnSpPr>
        <p:spPr bwMode="auto">
          <a:xfrm>
            <a:off x="3352800" y="5064125"/>
            <a:ext cx="1371600" cy="1588"/>
          </a:xfrm>
          <a:prstGeom prst="straightConnector1">
            <a:avLst/>
          </a:prstGeom>
          <a:noFill/>
          <a:ln w="31750">
            <a:solidFill>
              <a:srgbClr val="660066"/>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34294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Two basic ideas</a:t>
            </a:r>
          </a:p>
        </p:txBody>
      </p:sp>
      <p:sp>
        <p:nvSpPr>
          <p:cNvPr id="83971" name="Content Placeholder 2"/>
          <p:cNvSpPr>
            <a:spLocks noGrp="1"/>
          </p:cNvSpPr>
          <p:nvPr>
            <p:ph idx="1"/>
          </p:nvPr>
        </p:nvSpPr>
        <p:spPr/>
        <p:txBody>
          <a:bodyPr/>
          <a:lstStyle/>
          <a:p>
            <a:pPr eaLnBrk="1" hangingPunct="1"/>
            <a:r>
              <a:rPr lang="en-US" dirty="0">
                <a:latin typeface="Arial" charset="0"/>
                <a:ea typeface="ＭＳ Ｐゴシック" charset="0"/>
                <a:cs typeface="ＭＳ Ｐゴシック" charset="0"/>
              </a:rPr>
              <a:t>Compute then compose</a:t>
            </a:r>
          </a:p>
          <a:p>
            <a:pPr lvl="1" eaLnBrk="1" hangingPunct="1"/>
            <a:r>
              <a:rPr lang="en-US" dirty="0">
                <a:latin typeface="Arial" charset="0"/>
                <a:ea typeface="ＭＳ Ｐゴシック" charset="0"/>
              </a:rPr>
              <a:t>Results in too many </a:t>
            </a:r>
            <a:r>
              <a:rPr lang="ja-JP" altLang="en-US" dirty="0">
                <a:latin typeface="Arial" charset="0"/>
                <a:ea typeface="ＭＳ Ｐゴシック" charset="0"/>
              </a:rPr>
              <a:t>“</a:t>
            </a:r>
            <a:r>
              <a:rPr lang="en-US" dirty="0">
                <a:latin typeface="Arial" charset="0"/>
                <a:ea typeface="ＭＳ Ｐゴシック" charset="0"/>
              </a:rPr>
              <a:t>orphans</a:t>
            </a:r>
            <a:r>
              <a:rPr lang="ja-JP" altLang="en-US" dirty="0">
                <a:latin typeface="Arial" charset="0"/>
                <a:ea typeface="ＭＳ Ｐゴシック" charset="0"/>
              </a:rPr>
              <a:t>”</a:t>
            </a:r>
            <a:endParaRPr lang="en-US" dirty="0">
              <a:latin typeface="Arial" charset="0"/>
              <a:ea typeface="ＭＳ Ｐゴシック" charset="0"/>
            </a:endParaRPr>
          </a:p>
          <a:p>
            <a:pPr eaLnBrk="1" hangingPunct="1"/>
            <a:r>
              <a:rPr lang="en-US" dirty="0">
                <a:latin typeface="Arial" charset="0"/>
                <a:ea typeface="ＭＳ Ｐゴシック" charset="0"/>
                <a:cs typeface="ＭＳ Ｐゴシック" charset="0"/>
              </a:rPr>
              <a:t>Compose then compute</a:t>
            </a:r>
          </a:p>
          <a:p>
            <a:pPr lvl="1" eaLnBrk="1" hangingPunct="1"/>
            <a:r>
              <a:rPr lang="en-US" dirty="0">
                <a:latin typeface="Arial" charset="0"/>
                <a:ea typeface="ＭＳ Ｐゴシック" charset="0"/>
              </a:rPr>
              <a:t>Push compositionality into the data mining </a:t>
            </a:r>
            <a:r>
              <a:rPr lang="en-US" dirty="0" smtClean="0">
                <a:latin typeface="Arial" charset="0"/>
                <a:ea typeface="ＭＳ Ｐゴシック" charset="0"/>
              </a:rPr>
              <a:t>algorithm </a:t>
            </a:r>
            <a:r>
              <a:rPr lang="en-US" i="1" dirty="0" smtClean="0">
                <a:latin typeface="Arial" charset="0"/>
                <a:ea typeface="ＭＳ Ｐゴシック" charset="0"/>
              </a:rPr>
              <a:t>[ACM Trans. KDD’10]</a:t>
            </a:r>
            <a:endParaRPr lang="en-US" i="1" dirty="0">
              <a:latin typeface="Arial" charset="0"/>
              <a:ea typeface="ＭＳ Ｐゴシック" charset="0"/>
            </a:endParaRPr>
          </a:p>
        </p:txBody>
      </p:sp>
    </p:spTree>
    <p:extLst>
      <p:ext uri="{BB962C8B-B14F-4D97-AF65-F5344CB8AC3E}">
        <p14:creationId xmlns:p14="http://schemas.microsoft.com/office/powerpoint/2010/main" val="1910912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Compose then compute</a:t>
            </a:r>
          </a:p>
        </p:txBody>
      </p:sp>
      <p:sp>
        <p:nvSpPr>
          <p:cNvPr id="84995" name="Rectangle 3"/>
          <p:cNvSpPr>
            <a:spLocks noChangeArrowheads="1"/>
          </p:cNvSpPr>
          <p:nvPr/>
        </p:nvSpPr>
        <p:spPr bwMode="auto">
          <a:xfrm>
            <a:off x="2895600" y="1447800"/>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996" name="Rectangle 4"/>
          <p:cNvSpPr>
            <a:spLocks noChangeArrowheads="1"/>
          </p:cNvSpPr>
          <p:nvPr/>
        </p:nvSpPr>
        <p:spPr bwMode="auto">
          <a:xfrm>
            <a:off x="3124200" y="1676400"/>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6" name="Rectangle 5"/>
          <p:cNvSpPr/>
          <p:nvPr/>
        </p:nvSpPr>
        <p:spPr bwMode="auto">
          <a:xfrm>
            <a:off x="4495800" y="1828800"/>
            <a:ext cx="762000" cy="9144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4998" name="Rounded Rectangle 14"/>
          <p:cNvSpPr>
            <a:spLocks noChangeArrowheads="1"/>
          </p:cNvSpPr>
          <p:nvPr/>
        </p:nvSpPr>
        <p:spPr bwMode="auto">
          <a:xfrm>
            <a:off x="3124200" y="1828800"/>
            <a:ext cx="2133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4999" name="Straight Connector 23"/>
          <p:cNvCxnSpPr>
            <a:cxnSpLocks noChangeShapeType="1"/>
            <a:stCxn id="84995" idx="0"/>
            <a:endCxn id="84995" idx="2"/>
          </p:cNvCxnSpPr>
          <p:nvPr/>
        </p:nvCxnSpPr>
        <p:spPr bwMode="auto">
          <a:xfrm rot="16200000" flipH="1">
            <a:off x="3543301" y="21717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6495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p:cNvSpPr txBox="1">
            <a:spLocks noChangeArrowheads="1"/>
          </p:cNvSpPr>
          <p:nvPr/>
        </p:nvSpPr>
        <p:spPr bwMode="auto">
          <a:xfrm>
            <a:off x="304800" y="1752600"/>
            <a:ext cx="41910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lvl="1" algn="just"/>
            <a:r>
              <a:rPr lang="en-US" sz="1200" b="1"/>
              <a:t>Pyotr Safrygin </a:t>
            </a:r>
            <a:r>
              <a:rPr lang="en-US" sz="1200"/>
              <a:t>was formerly director of security at the Vector institute in Strizi, Russia. He now holds the position of director of security for </a:t>
            </a:r>
            <a:r>
              <a:rPr lang="en-US" sz="1200" b="1">
                <a:solidFill>
                  <a:srgbClr val="FF0000"/>
                </a:solidFill>
              </a:rPr>
              <a:t>Central Russia Airlines</a:t>
            </a:r>
            <a:r>
              <a:rPr lang="en-US" sz="1200"/>
              <a:t>. He was born in Lipetsk, Russia on 26 December, 1950 and now lives in Moscow.</a:t>
            </a:r>
            <a:endParaRPr lang="en-US"/>
          </a:p>
        </p:txBody>
      </p:sp>
      <p:sp>
        <p:nvSpPr>
          <p:cNvPr id="17410" name="TextBox 7"/>
          <p:cNvSpPr txBox="1">
            <a:spLocks noChangeArrowheads="1"/>
          </p:cNvSpPr>
          <p:nvPr/>
        </p:nvSpPr>
        <p:spPr bwMode="auto">
          <a:xfrm>
            <a:off x="4800600" y="1741488"/>
            <a:ext cx="41910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marL="0" lvl="1" algn="just">
              <a:spcAft>
                <a:spcPts val="1138"/>
              </a:spcAft>
              <a:buSzPct val="75000"/>
              <a:defRPr/>
            </a:pPr>
            <a:r>
              <a:rPr lang="en-US" sz="1200" dirty="0" smtClean="0">
                <a:solidFill>
                  <a:srgbClr val="000000"/>
                </a:solidFill>
              </a:rPr>
              <a:t>Information was requested of Belgian intelligence by the FBI on 1 September about </a:t>
            </a:r>
            <a:r>
              <a:rPr lang="en-US" sz="1200" b="1" dirty="0" smtClean="0">
                <a:solidFill>
                  <a:srgbClr val="000000"/>
                </a:solidFill>
              </a:rPr>
              <a:t>Pieter </a:t>
            </a:r>
            <a:r>
              <a:rPr lang="en-US" sz="1200" b="1" dirty="0" err="1" smtClean="0">
                <a:solidFill>
                  <a:srgbClr val="000000"/>
                </a:solidFill>
              </a:rPr>
              <a:t>Dopple</a:t>
            </a:r>
            <a:r>
              <a:rPr lang="en-US" sz="1200" dirty="0" smtClean="0">
                <a:solidFill>
                  <a:srgbClr val="000000"/>
                </a:solidFill>
              </a:rPr>
              <a:t>, who lives at 22 </a:t>
            </a:r>
            <a:r>
              <a:rPr lang="en-US" sz="1200" dirty="0" err="1" smtClean="0">
                <a:solidFill>
                  <a:srgbClr val="000000"/>
                </a:solidFill>
              </a:rPr>
              <a:t>Hoveniersstraat</a:t>
            </a:r>
            <a:r>
              <a:rPr lang="en-US" sz="1200" dirty="0" smtClean="0">
                <a:solidFill>
                  <a:srgbClr val="000000"/>
                </a:solidFill>
              </a:rPr>
              <a:t>, Antwerp, Belgium. He sent the </a:t>
            </a:r>
            <a:r>
              <a:rPr lang="en-US" sz="1200" b="1" dirty="0" smtClean="0">
                <a:solidFill>
                  <a:schemeClr val="bg2">
                    <a:lumMod val="50000"/>
                  </a:schemeClr>
                </a:solidFill>
              </a:rPr>
              <a:t>diamonds</a:t>
            </a:r>
            <a:r>
              <a:rPr lang="en-US" sz="1200" dirty="0" smtClean="0">
                <a:solidFill>
                  <a:srgbClr val="000000"/>
                </a:solidFill>
              </a:rPr>
              <a:t> to </a:t>
            </a:r>
            <a:r>
              <a:rPr lang="en-US" sz="1200" dirty="0" err="1" smtClean="0">
                <a:solidFill>
                  <a:srgbClr val="000000"/>
                </a:solidFill>
              </a:rPr>
              <a:t>Adnan</a:t>
            </a:r>
            <a:r>
              <a:rPr lang="en-US" sz="1200" dirty="0" smtClean="0">
                <a:solidFill>
                  <a:srgbClr val="000000"/>
                </a:solidFill>
              </a:rPr>
              <a:t> </a:t>
            </a:r>
            <a:r>
              <a:rPr lang="en-US" sz="1200" dirty="0" err="1" smtClean="0">
                <a:solidFill>
                  <a:srgbClr val="000000"/>
                </a:solidFill>
              </a:rPr>
              <a:t>Hijazi</a:t>
            </a:r>
            <a:r>
              <a:rPr lang="en-US" sz="1200" dirty="0" smtClean="0">
                <a:solidFill>
                  <a:srgbClr val="000000"/>
                </a:solidFill>
              </a:rPr>
              <a:t> as noted in the USCBP report of 12 July, 2004. …. that they were from Peshawar in </a:t>
            </a:r>
            <a:r>
              <a:rPr lang="en-US" sz="1200" b="1" dirty="0" smtClean="0">
                <a:solidFill>
                  <a:schemeClr val="bg2">
                    <a:lumMod val="50000"/>
                  </a:schemeClr>
                </a:solidFill>
              </a:rPr>
              <a:t>Pakistan</a:t>
            </a:r>
            <a:r>
              <a:rPr lang="en-US" sz="1200" dirty="0" smtClean="0">
                <a:solidFill>
                  <a:srgbClr val="000000"/>
                </a:solidFill>
              </a:rPr>
              <a:t>. </a:t>
            </a:r>
            <a:endParaRPr lang="en-US" dirty="0"/>
          </a:p>
        </p:txBody>
      </p:sp>
      <p:sp>
        <p:nvSpPr>
          <p:cNvPr id="24579" name="Title 1"/>
          <p:cNvSpPr>
            <a:spLocks noGrp="1"/>
          </p:cNvSpPr>
          <p:nvPr>
            <p:ph type="title"/>
          </p:nvPr>
        </p:nvSpPr>
        <p:spPr/>
        <p:txBody>
          <a:bodyPr/>
          <a:lstStyle/>
          <a:p>
            <a:r>
              <a:rPr lang="en-US" dirty="0" smtClean="0">
                <a:latin typeface="Arial" charset="0"/>
                <a:ea typeface="ＭＳ Ｐゴシック" charset="0"/>
                <a:cs typeface="ＭＳ Ｐゴシック" charset="0"/>
              </a:rPr>
              <a:t>Goal: Connecting </a:t>
            </a:r>
            <a:r>
              <a:rPr lang="en-US" dirty="0">
                <a:latin typeface="Arial" charset="0"/>
                <a:ea typeface="ＭＳ Ｐゴシック" charset="0"/>
                <a:cs typeface="ＭＳ Ｐゴシック" charset="0"/>
              </a:rPr>
              <a:t>the dots</a:t>
            </a:r>
          </a:p>
        </p:txBody>
      </p:sp>
      <p:sp>
        <p:nvSpPr>
          <p:cNvPr id="7" name="TextBox 3"/>
          <p:cNvSpPr txBox="1">
            <a:spLocks noChangeArrowheads="1"/>
          </p:cNvSpPr>
          <p:nvPr/>
        </p:nvSpPr>
        <p:spPr bwMode="auto">
          <a:xfrm>
            <a:off x="304800" y="3695700"/>
            <a:ext cx="41910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lvl="1" algn="just">
              <a:defRPr/>
            </a:pPr>
            <a:r>
              <a:rPr lang="en-US" sz="1200" dirty="0" smtClean="0"/>
              <a:t>Intercepted phone call on 5 September, 2004 from a phone at </a:t>
            </a:r>
            <a:r>
              <a:rPr lang="en-US" sz="1200" b="1" dirty="0" smtClean="0">
                <a:solidFill>
                  <a:srgbClr val="FF0000"/>
                </a:solidFill>
              </a:rPr>
              <a:t>Central Russia Airlines </a:t>
            </a:r>
            <a:r>
              <a:rPr lang="en-US" sz="1200" dirty="0" smtClean="0"/>
              <a:t>in Moscow to an unlisted cell phone in </a:t>
            </a:r>
            <a:r>
              <a:rPr lang="en-US" sz="1200" b="1" dirty="0" smtClean="0">
                <a:solidFill>
                  <a:schemeClr val="accent6">
                    <a:lumMod val="75000"/>
                  </a:schemeClr>
                </a:solidFill>
              </a:rPr>
              <a:t>Karachi</a:t>
            </a:r>
            <a:r>
              <a:rPr lang="en-US" sz="1200" dirty="0" smtClean="0"/>
              <a:t>, </a:t>
            </a:r>
            <a:r>
              <a:rPr lang="en-US" sz="1200" b="1" dirty="0" smtClean="0">
                <a:solidFill>
                  <a:schemeClr val="accent6">
                    <a:lumMod val="75000"/>
                  </a:schemeClr>
                </a:solidFill>
              </a:rPr>
              <a:t>Pakistan</a:t>
            </a:r>
            <a:r>
              <a:rPr lang="en-US" sz="1200" dirty="0" smtClean="0"/>
              <a:t>. The caller says [in Russian]: "I got the first </a:t>
            </a:r>
            <a:r>
              <a:rPr lang="en-US" sz="1200" b="1" dirty="0" smtClean="0">
                <a:solidFill>
                  <a:schemeClr val="accent6">
                    <a:lumMod val="75000"/>
                  </a:schemeClr>
                </a:solidFill>
              </a:rPr>
              <a:t>payment</a:t>
            </a:r>
            <a:r>
              <a:rPr lang="en-US" sz="1200" dirty="0" smtClean="0"/>
              <a:t> and have obtained what you wanted. Let me know when you wish me to </a:t>
            </a:r>
            <a:r>
              <a:rPr lang="en-US" sz="1200" b="1" dirty="0" smtClean="0">
                <a:solidFill>
                  <a:schemeClr val="accent6">
                    <a:lumMod val="75000"/>
                  </a:schemeClr>
                </a:solidFill>
              </a:rPr>
              <a:t>ship</a:t>
            </a:r>
            <a:r>
              <a:rPr lang="en-US" sz="1200" dirty="0" smtClean="0">
                <a:solidFill>
                  <a:srgbClr val="000000"/>
                </a:solidFill>
              </a:rPr>
              <a:t> </a:t>
            </a:r>
            <a:r>
              <a:rPr lang="en-US" sz="1200" dirty="0" smtClean="0"/>
              <a:t>this stuff." The recipient of the call says: "Fine, it will not be too long now."</a:t>
            </a:r>
            <a:endParaRPr lang="en-US" sz="1200" dirty="0"/>
          </a:p>
        </p:txBody>
      </p:sp>
      <p:sp>
        <p:nvSpPr>
          <p:cNvPr id="8" name="TextBox 7"/>
          <p:cNvSpPr txBox="1">
            <a:spLocks noChangeArrowheads="1"/>
          </p:cNvSpPr>
          <p:nvPr/>
        </p:nvSpPr>
        <p:spPr bwMode="auto">
          <a:xfrm>
            <a:off x="4800600" y="3684588"/>
            <a:ext cx="4191000"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marL="0" lvl="1" algn="just">
              <a:spcAft>
                <a:spcPts val="1138"/>
              </a:spcAft>
              <a:buSzPct val="75000"/>
              <a:defRPr/>
            </a:pPr>
            <a:r>
              <a:rPr lang="en-US" sz="1200" dirty="0" smtClean="0">
                <a:solidFill>
                  <a:srgbClr val="000000"/>
                </a:solidFill>
              </a:rPr>
              <a:t>…. call from a location in </a:t>
            </a:r>
            <a:r>
              <a:rPr lang="en-US" sz="1200" b="1" dirty="0" smtClean="0">
                <a:solidFill>
                  <a:schemeClr val="accent6">
                    <a:lumMod val="75000"/>
                  </a:schemeClr>
                </a:solidFill>
              </a:rPr>
              <a:t>Karachi</a:t>
            </a:r>
            <a:r>
              <a:rPr lang="en-US" sz="1200" dirty="0" smtClean="0">
                <a:solidFill>
                  <a:srgbClr val="000000"/>
                </a:solidFill>
              </a:rPr>
              <a:t>, </a:t>
            </a:r>
            <a:r>
              <a:rPr lang="en-US" sz="1200" b="1" dirty="0" smtClean="0">
                <a:solidFill>
                  <a:schemeClr val="accent6">
                    <a:lumMod val="75000"/>
                  </a:schemeClr>
                </a:solidFill>
              </a:rPr>
              <a:t>Pakistan</a:t>
            </a:r>
            <a:r>
              <a:rPr lang="en-US" sz="1200" dirty="0" smtClean="0">
                <a:solidFill>
                  <a:srgbClr val="000000"/>
                </a:solidFill>
              </a:rPr>
              <a:t> to a location in Panama City, Panama. The location in </a:t>
            </a:r>
            <a:r>
              <a:rPr lang="en-US" sz="1200" b="1" dirty="0" smtClean="0">
                <a:solidFill>
                  <a:schemeClr val="accent6">
                    <a:lumMod val="75000"/>
                  </a:schemeClr>
                </a:solidFill>
              </a:rPr>
              <a:t>Karachi</a:t>
            </a:r>
            <a:r>
              <a:rPr lang="en-US" sz="1200" dirty="0" smtClean="0">
                <a:solidFill>
                  <a:srgbClr val="000000"/>
                </a:solidFill>
              </a:rPr>
              <a:t> is # 631 </a:t>
            </a:r>
            <a:r>
              <a:rPr lang="en-US" sz="1200" dirty="0" err="1" smtClean="0">
                <a:solidFill>
                  <a:srgbClr val="000000"/>
                </a:solidFill>
              </a:rPr>
              <a:t>Nishtar</a:t>
            </a:r>
            <a:r>
              <a:rPr lang="en-US" sz="1200" dirty="0" smtClean="0">
                <a:solidFill>
                  <a:srgbClr val="000000"/>
                </a:solidFill>
              </a:rPr>
              <a:t> Rd; the location in Panama City is 993 </a:t>
            </a:r>
            <a:r>
              <a:rPr lang="en-US" sz="1200" dirty="0" err="1" smtClean="0">
                <a:solidFill>
                  <a:srgbClr val="000000"/>
                </a:solidFill>
              </a:rPr>
              <a:t>Panamico</a:t>
            </a:r>
            <a:r>
              <a:rPr lang="en-US" sz="1200" dirty="0" smtClean="0">
                <a:solidFill>
                  <a:srgbClr val="000000"/>
                </a:solidFill>
              </a:rPr>
              <a:t> Ave. The caller says: "Can you help us sell a large assortment of very high quality tanzanite and </a:t>
            </a:r>
            <a:r>
              <a:rPr lang="en-US" sz="1200" b="1" dirty="0" smtClean="0">
                <a:solidFill>
                  <a:schemeClr val="bg2">
                    <a:lumMod val="50000"/>
                  </a:schemeClr>
                </a:solidFill>
              </a:rPr>
              <a:t>diamond</a:t>
            </a:r>
            <a:r>
              <a:rPr lang="en-US" sz="1200" dirty="0" smtClean="0">
                <a:solidFill>
                  <a:srgbClr val="000000"/>
                </a:solidFill>
              </a:rPr>
              <a:t> in a short time?" The person receiving the call says: "Yes, will the </a:t>
            </a:r>
            <a:r>
              <a:rPr lang="en-US" sz="1200" b="1" dirty="0" smtClean="0">
                <a:solidFill>
                  <a:schemeClr val="accent6">
                    <a:lumMod val="75000"/>
                  </a:schemeClr>
                </a:solidFill>
              </a:rPr>
              <a:t>payment</a:t>
            </a:r>
            <a:r>
              <a:rPr lang="en-US" sz="1200" dirty="0" smtClean="0"/>
              <a:t> </a:t>
            </a:r>
            <a:r>
              <a:rPr lang="en-US" sz="1200" dirty="0" smtClean="0">
                <a:solidFill>
                  <a:srgbClr val="000000"/>
                </a:solidFill>
              </a:rPr>
              <a:t>go to the usual place?" The caller replies: "Yes, for this </a:t>
            </a:r>
            <a:r>
              <a:rPr lang="en-US" sz="1200" b="1" dirty="0" smtClean="0">
                <a:solidFill>
                  <a:schemeClr val="accent6">
                    <a:lumMod val="75000"/>
                  </a:schemeClr>
                </a:solidFill>
              </a:rPr>
              <a:t>ship</a:t>
            </a:r>
            <a:r>
              <a:rPr lang="en-US" sz="1200" dirty="0" smtClean="0">
                <a:solidFill>
                  <a:srgbClr val="000000"/>
                </a:solidFill>
              </a:rPr>
              <a:t>ment, …"</a:t>
            </a:r>
            <a:endParaRPr lang="en-US" dirty="0"/>
          </a:p>
        </p:txBody>
      </p:sp>
      <p:sp>
        <p:nvSpPr>
          <p:cNvPr id="12" name="Freeform 11"/>
          <p:cNvSpPr/>
          <p:nvPr/>
        </p:nvSpPr>
        <p:spPr>
          <a:xfrm>
            <a:off x="1625600" y="2781300"/>
            <a:ext cx="431800" cy="952500"/>
          </a:xfrm>
          <a:custGeom>
            <a:avLst/>
            <a:gdLst>
              <a:gd name="connsiteX0" fmla="*/ 0 w 533400"/>
              <a:gd name="connsiteY0" fmla="*/ 0 h 901700"/>
              <a:gd name="connsiteX1" fmla="*/ 177800 w 533400"/>
              <a:gd name="connsiteY1" fmla="*/ 520700 h 901700"/>
              <a:gd name="connsiteX2" fmla="*/ 533400 w 533400"/>
              <a:gd name="connsiteY2" fmla="*/ 901700 h 901700"/>
            </a:gdLst>
            <a:ahLst/>
            <a:cxnLst>
              <a:cxn ang="0">
                <a:pos x="connsiteX0" y="connsiteY0"/>
              </a:cxn>
              <a:cxn ang="0">
                <a:pos x="connsiteX1" y="connsiteY1"/>
              </a:cxn>
              <a:cxn ang="0">
                <a:pos x="connsiteX2" y="connsiteY2"/>
              </a:cxn>
            </a:cxnLst>
            <a:rect l="l" t="t" r="r" b="b"/>
            <a:pathLst>
              <a:path w="533400" h="901700">
                <a:moveTo>
                  <a:pt x="0" y="0"/>
                </a:moveTo>
                <a:cubicBezTo>
                  <a:pt x="44450" y="185208"/>
                  <a:pt x="88900" y="370417"/>
                  <a:pt x="177800" y="520700"/>
                </a:cubicBezTo>
                <a:cubicBezTo>
                  <a:pt x="266700" y="670983"/>
                  <a:pt x="400050" y="786341"/>
                  <a:pt x="533400" y="901700"/>
                </a:cubicBezTo>
              </a:path>
            </a:pathLst>
          </a:cu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p>
        </p:txBody>
      </p:sp>
      <p:sp>
        <p:nvSpPr>
          <p:cNvPr id="13" name="Freeform 12"/>
          <p:cNvSpPr/>
          <p:nvPr/>
        </p:nvSpPr>
        <p:spPr>
          <a:xfrm rot="16200000">
            <a:off x="6636544" y="2966244"/>
            <a:ext cx="912812" cy="469900"/>
          </a:xfrm>
          <a:custGeom>
            <a:avLst/>
            <a:gdLst>
              <a:gd name="connsiteX0" fmla="*/ 0 w 533400"/>
              <a:gd name="connsiteY0" fmla="*/ 0 h 901700"/>
              <a:gd name="connsiteX1" fmla="*/ 177800 w 533400"/>
              <a:gd name="connsiteY1" fmla="*/ 520700 h 901700"/>
              <a:gd name="connsiteX2" fmla="*/ 533400 w 533400"/>
              <a:gd name="connsiteY2" fmla="*/ 901700 h 901700"/>
            </a:gdLst>
            <a:ahLst/>
            <a:cxnLst>
              <a:cxn ang="0">
                <a:pos x="connsiteX0" y="connsiteY0"/>
              </a:cxn>
              <a:cxn ang="0">
                <a:pos x="connsiteX1" y="connsiteY1"/>
              </a:cxn>
              <a:cxn ang="0">
                <a:pos x="connsiteX2" y="connsiteY2"/>
              </a:cxn>
            </a:cxnLst>
            <a:rect l="l" t="t" r="r" b="b"/>
            <a:pathLst>
              <a:path w="533400" h="901700">
                <a:moveTo>
                  <a:pt x="0" y="0"/>
                </a:moveTo>
                <a:cubicBezTo>
                  <a:pt x="44450" y="185208"/>
                  <a:pt x="88900" y="370417"/>
                  <a:pt x="177800" y="520700"/>
                </a:cubicBezTo>
                <a:cubicBezTo>
                  <a:pt x="266700" y="670983"/>
                  <a:pt x="400050" y="786341"/>
                  <a:pt x="533400" y="901700"/>
                </a:cubicBezTo>
              </a:path>
            </a:pathLst>
          </a:cu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p>
        </p:txBody>
      </p:sp>
      <p:sp>
        <p:nvSpPr>
          <p:cNvPr id="14" name="Freeform 13"/>
          <p:cNvSpPr/>
          <p:nvPr/>
        </p:nvSpPr>
        <p:spPr>
          <a:xfrm>
            <a:off x="2501900" y="5105400"/>
            <a:ext cx="4038600" cy="969963"/>
          </a:xfrm>
          <a:custGeom>
            <a:avLst/>
            <a:gdLst>
              <a:gd name="connsiteX0" fmla="*/ 0 w 4038600"/>
              <a:gd name="connsiteY0" fmla="*/ 0 h 969433"/>
              <a:gd name="connsiteX1" fmla="*/ 1803400 w 4038600"/>
              <a:gd name="connsiteY1" fmla="*/ 939800 h 969433"/>
              <a:gd name="connsiteX2" fmla="*/ 4038600 w 4038600"/>
              <a:gd name="connsiteY2" fmla="*/ 177800 h 969433"/>
            </a:gdLst>
            <a:ahLst/>
            <a:cxnLst>
              <a:cxn ang="0">
                <a:pos x="connsiteX0" y="connsiteY0"/>
              </a:cxn>
              <a:cxn ang="0">
                <a:pos x="connsiteX1" y="connsiteY1"/>
              </a:cxn>
              <a:cxn ang="0">
                <a:pos x="connsiteX2" y="connsiteY2"/>
              </a:cxn>
            </a:cxnLst>
            <a:rect l="l" t="t" r="r" b="b"/>
            <a:pathLst>
              <a:path w="4038600" h="969433">
                <a:moveTo>
                  <a:pt x="0" y="0"/>
                </a:moveTo>
                <a:cubicBezTo>
                  <a:pt x="565150" y="455083"/>
                  <a:pt x="1130300" y="910167"/>
                  <a:pt x="1803400" y="939800"/>
                </a:cubicBezTo>
                <a:cubicBezTo>
                  <a:pt x="2476500" y="969433"/>
                  <a:pt x="3257550" y="573616"/>
                  <a:pt x="4038600" y="177800"/>
                </a:cubicBezTo>
              </a:path>
            </a:pathLst>
          </a:cu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p>
        </p:txBody>
      </p:sp>
    </p:spTree>
    <p:extLst>
      <p:ext uri="{BB962C8B-B14F-4D97-AF65-F5344CB8AC3E}">
        <p14:creationId xmlns:p14="http://schemas.microsoft.com/office/powerpoint/2010/main" val="353882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Compose then compute</a:t>
            </a:r>
          </a:p>
        </p:txBody>
      </p:sp>
      <p:sp>
        <p:nvSpPr>
          <p:cNvPr id="87043" name="Rectangle 3"/>
          <p:cNvSpPr>
            <a:spLocks noChangeArrowheads="1"/>
          </p:cNvSpPr>
          <p:nvPr/>
        </p:nvSpPr>
        <p:spPr bwMode="auto">
          <a:xfrm>
            <a:off x="2819400" y="1449388"/>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4" name="Rectangle 4"/>
          <p:cNvSpPr>
            <a:spLocks noChangeArrowheads="1"/>
          </p:cNvSpPr>
          <p:nvPr/>
        </p:nvSpPr>
        <p:spPr bwMode="auto">
          <a:xfrm>
            <a:off x="3581400" y="1677988"/>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6" name="Rectangle 5"/>
          <p:cNvSpPr/>
          <p:nvPr/>
        </p:nvSpPr>
        <p:spPr bwMode="auto">
          <a:xfrm>
            <a:off x="4191000" y="1830388"/>
            <a:ext cx="762000" cy="9144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7046" name="Rounded Rectangle 6"/>
          <p:cNvSpPr>
            <a:spLocks noChangeArrowheads="1"/>
          </p:cNvSpPr>
          <p:nvPr/>
        </p:nvSpPr>
        <p:spPr bwMode="auto">
          <a:xfrm>
            <a:off x="3581400" y="1830388"/>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        </a:t>
            </a:r>
          </a:p>
        </p:txBody>
      </p:sp>
      <p:cxnSp>
        <p:nvCxnSpPr>
          <p:cNvPr id="87047" name="Straight Connector 7"/>
          <p:cNvCxnSpPr>
            <a:cxnSpLocks noChangeShapeType="1"/>
            <a:stCxn id="87043" idx="0"/>
            <a:endCxn id="87043" idx="2"/>
          </p:cNvCxnSpPr>
          <p:nvPr/>
        </p:nvCxnSpPr>
        <p:spPr bwMode="auto">
          <a:xfrm rot="16200000" flipH="1">
            <a:off x="3467101" y="21717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26956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Compose then compute</a:t>
            </a:r>
          </a:p>
        </p:txBody>
      </p:sp>
      <p:sp>
        <p:nvSpPr>
          <p:cNvPr id="88067" name="Rectangle 3"/>
          <p:cNvSpPr>
            <a:spLocks noChangeArrowheads="1"/>
          </p:cNvSpPr>
          <p:nvPr/>
        </p:nvSpPr>
        <p:spPr bwMode="auto">
          <a:xfrm>
            <a:off x="2819400" y="1449388"/>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68" name="Rectangle 4"/>
          <p:cNvSpPr>
            <a:spLocks noChangeArrowheads="1"/>
          </p:cNvSpPr>
          <p:nvPr/>
        </p:nvSpPr>
        <p:spPr bwMode="auto">
          <a:xfrm>
            <a:off x="3581400" y="1677988"/>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6" name="Rectangle 5"/>
          <p:cNvSpPr/>
          <p:nvPr/>
        </p:nvSpPr>
        <p:spPr bwMode="auto">
          <a:xfrm>
            <a:off x="4191000" y="1830388"/>
            <a:ext cx="762000" cy="9144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8070" name="Rounded Rectangle 6"/>
          <p:cNvSpPr>
            <a:spLocks noChangeArrowheads="1"/>
          </p:cNvSpPr>
          <p:nvPr/>
        </p:nvSpPr>
        <p:spPr bwMode="auto">
          <a:xfrm>
            <a:off x="3581400" y="1830388"/>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        </a:t>
            </a:r>
          </a:p>
        </p:txBody>
      </p:sp>
      <p:cxnSp>
        <p:nvCxnSpPr>
          <p:cNvPr id="88071" name="Straight Connector 7"/>
          <p:cNvCxnSpPr>
            <a:cxnSpLocks noChangeShapeType="1"/>
            <a:stCxn id="88067" idx="0"/>
            <a:endCxn id="88067" idx="2"/>
          </p:cNvCxnSpPr>
          <p:nvPr/>
        </p:nvCxnSpPr>
        <p:spPr bwMode="auto">
          <a:xfrm rot="16200000" flipH="1">
            <a:off x="3467101" y="21717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8072" name="Rectangle 8"/>
          <p:cNvSpPr>
            <a:spLocks noChangeArrowheads="1"/>
          </p:cNvSpPr>
          <p:nvPr/>
        </p:nvSpPr>
        <p:spPr bwMode="auto">
          <a:xfrm>
            <a:off x="762000" y="3200400"/>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3" name="Rounded Rectangle 9"/>
          <p:cNvSpPr>
            <a:spLocks noChangeArrowheads="1"/>
          </p:cNvSpPr>
          <p:nvPr/>
        </p:nvSpPr>
        <p:spPr bwMode="auto">
          <a:xfrm>
            <a:off x="1524000" y="3581400"/>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8074" name="Straight Connector 10"/>
          <p:cNvCxnSpPr>
            <a:cxnSpLocks noChangeShapeType="1"/>
            <a:stCxn id="88072" idx="0"/>
            <a:endCxn id="88072" idx="2"/>
          </p:cNvCxnSpPr>
          <p:nvPr/>
        </p:nvCxnSpPr>
        <p:spPr bwMode="auto">
          <a:xfrm rot="16200000" flipH="1">
            <a:off x="1409701" y="39243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8075" name="Rectangle 11"/>
          <p:cNvSpPr>
            <a:spLocks noChangeArrowheads="1"/>
          </p:cNvSpPr>
          <p:nvPr/>
        </p:nvSpPr>
        <p:spPr bwMode="auto">
          <a:xfrm>
            <a:off x="1524000" y="3582988"/>
            <a:ext cx="1371600" cy="685800"/>
          </a:xfrm>
          <a:prstGeom prst="rect">
            <a:avLst/>
          </a:prstGeom>
          <a:solidFill>
            <a:srgbClr val="008040"/>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3443562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Compose then compute</a:t>
            </a:r>
          </a:p>
        </p:txBody>
      </p:sp>
      <p:sp>
        <p:nvSpPr>
          <p:cNvPr id="89091" name="Rectangle 3"/>
          <p:cNvSpPr>
            <a:spLocks noChangeArrowheads="1"/>
          </p:cNvSpPr>
          <p:nvPr/>
        </p:nvSpPr>
        <p:spPr bwMode="auto">
          <a:xfrm>
            <a:off x="2819400" y="1449388"/>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2" name="Rectangle 4"/>
          <p:cNvSpPr>
            <a:spLocks noChangeArrowheads="1"/>
          </p:cNvSpPr>
          <p:nvPr/>
        </p:nvSpPr>
        <p:spPr bwMode="auto">
          <a:xfrm>
            <a:off x="3581400" y="1677988"/>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6" name="Rectangle 5"/>
          <p:cNvSpPr/>
          <p:nvPr/>
        </p:nvSpPr>
        <p:spPr bwMode="auto">
          <a:xfrm>
            <a:off x="4191000" y="1830388"/>
            <a:ext cx="762000" cy="9144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89094" name="Rounded Rectangle 6"/>
          <p:cNvSpPr>
            <a:spLocks noChangeArrowheads="1"/>
          </p:cNvSpPr>
          <p:nvPr/>
        </p:nvSpPr>
        <p:spPr bwMode="auto">
          <a:xfrm>
            <a:off x="3581400" y="1830388"/>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        </a:t>
            </a:r>
          </a:p>
        </p:txBody>
      </p:sp>
      <p:cxnSp>
        <p:nvCxnSpPr>
          <p:cNvPr id="89095" name="Straight Connector 7"/>
          <p:cNvCxnSpPr>
            <a:cxnSpLocks noChangeShapeType="1"/>
            <a:stCxn id="89091" idx="0"/>
            <a:endCxn id="89091" idx="2"/>
          </p:cNvCxnSpPr>
          <p:nvPr/>
        </p:nvCxnSpPr>
        <p:spPr bwMode="auto">
          <a:xfrm rot="16200000" flipH="1">
            <a:off x="3467101" y="21717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9096" name="Rectangle 8"/>
          <p:cNvSpPr>
            <a:spLocks noChangeArrowheads="1"/>
          </p:cNvSpPr>
          <p:nvPr/>
        </p:nvSpPr>
        <p:spPr bwMode="auto">
          <a:xfrm>
            <a:off x="762000" y="3200400"/>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7" name="Rounded Rectangle 9"/>
          <p:cNvSpPr>
            <a:spLocks noChangeArrowheads="1"/>
          </p:cNvSpPr>
          <p:nvPr/>
        </p:nvSpPr>
        <p:spPr bwMode="auto">
          <a:xfrm>
            <a:off x="1524000" y="3581400"/>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9098" name="Straight Connector 10"/>
          <p:cNvCxnSpPr>
            <a:cxnSpLocks noChangeShapeType="1"/>
            <a:stCxn id="89096" idx="0"/>
            <a:endCxn id="89096" idx="2"/>
          </p:cNvCxnSpPr>
          <p:nvPr/>
        </p:nvCxnSpPr>
        <p:spPr bwMode="auto">
          <a:xfrm rot="16200000" flipH="1">
            <a:off x="1409701" y="39243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9099" name="Rectangle 11"/>
          <p:cNvSpPr>
            <a:spLocks noChangeArrowheads="1"/>
          </p:cNvSpPr>
          <p:nvPr/>
        </p:nvSpPr>
        <p:spPr bwMode="auto">
          <a:xfrm>
            <a:off x="1524000" y="3582988"/>
            <a:ext cx="1371600" cy="685800"/>
          </a:xfrm>
          <a:prstGeom prst="rect">
            <a:avLst/>
          </a:prstGeom>
          <a:solidFill>
            <a:srgbClr val="008040"/>
          </a:solidFill>
          <a:ln w="9525">
            <a:solidFill>
              <a:schemeClr val="tx1"/>
            </a:solidFill>
            <a:round/>
            <a:headEnd/>
            <a:tailEnd/>
          </a:ln>
        </p:spPr>
        <p:txBody>
          <a:bodyPr wrap="none" anchor="ctr"/>
          <a:lstStyle/>
          <a:p>
            <a:endParaRPr lang="en-US"/>
          </a:p>
        </p:txBody>
      </p:sp>
      <p:sp>
        <p:nvSpPr>
          <p:cNvPr id="89100" name="Rectangle 12"/>
          <p:cNvSpPr>
            <a:spLocks noChangeArrowheads="1"/>
          </p:cNvSpPr>
          <p:nvPr/>
        </p:nvSpPr>
        <p:spPr bwMode="auto">
          <a:xfrm>
            <a:off x="5257800" y="3201988"/>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01" name="Rounded Rectangle 13"/>
          <p:cNvSpPr>
            <a:spLocks noChangeArrowheads="1"/>
          </p:cNvSpPr>
          <p:nvPr/>
        </p:nvSpPr>
        <p:spPr bwMode="auto">
          <a:xfrm>
            <a:off x="6019800" y="3582988"/>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89102" name="Straight Connector 14"/>
          <p:cNvCxnSpPr>
            <a:cxnSpLocks noChangeShapeType="1"/>
          </p:cNvCxnSpPr>
          <p:nvPr/>
        </p:nvCxnSpPr>
        <p:spPr bwMode="auto">
          <a:xfrm rot="16200000" flipH="1">
            <a:off x="5905501" y="39243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9103" name="Rectangle 15"/>
          <p:cNvSpPr>
            <a:spLocks noChangeArrowheads="1"/>
          </p:cNvSpPr>
          <p:nvPr/>
        </p:nvSpPr>
        <p:spPr bwMode="auto">
          <a:xfrm>
            <a:off x="6019800" y="3582988"/>
            <a:ext cx="609600" cy="685800"/>
          </a:xfrm>
          <a:prstGeom prst="rect">
            <a:avLst/>
          </a:prstGeom>
          <a:solidFill>
            <a:srgbClr val="00FF00"/>
          </a:solidFill>
          <a:ln w="9525">
            <a:solidFill>
              <a:schemeClr val="tx1"/>
            </a:solidFill>
            <a:round/>
            <a:headEnd/>
            <a:tailEnd/>
          </a:ln>
        </p:spPr>
        <p:txBody>
          <a:bodyPr wrap="none" anchor="ctr"/>
          <a:lstStyle/>
          <a:p>
            <a:endParaRPr lang="en-US"/>
          </a:p>
        </p:txBody>
      </p:sp>
      <p:sp>
        <p:nvSpPr>
          <p:cNvPr id="89104" name="Rectangle 16"/>
          <p:cNvSpPr>
            <a:spLocks noChangeArrowheads="1"/>
          </p:cNvSpPr>
          <p:nvPr/>
        </p:nvSpPr>
        <p:spPr bwMode="auto">
          <a:xfrm>
            <a:off x="6629400" y="3582988"/>
            <a:ext cx="762000" cy="685800"/>
          </a:xfrm>
          <a:prstGeom prst="rect">
            <a:avLst/>
          </a:prstGeom>
          <a:solidFill>
            <a:srgbClr val="CCFFCC"/>
          </a:solidFill>
          <a:ln w="9525">
            <a:solidFill>
              <a:schemeClr val="tx1"/>
            </a:solidFill>
            <a:round/>
            <a:headEnd/>
            <a:tailEnd/>
          </a:ln>
        </p:spPr>
        <p:txBody>
          <a:bodyPr wrap="none" anchor="ctr"/>
          <a:lstStyle/>
          <a:p>
            <a:endParaRPr lang="en-US"/>
          </a:p>
        </p:txBody>
      </p:sp>
      <p:cxnSp>
        <p:nvCxnSpPr>
          <p:cNvPr id="89105" name="Straight Arrow Connector 29"/>
          <p:cNvCxnSpPr>
            <a:cxnSpLocks noChangeShapeType="1"/>
          </p:cNvCxnSpPr>
          <p:nvPr/>
        </p:nvCxnSpPr>
        <p:spPr bwMode="auto">
          <a:xfrm>
            <a:off x="3581400" y="3886200"/>
            <a:ext cx="1524000"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21791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Compose then compute</a:t>
            </a:r>
          </a:p>
        </p:txBody>
      </p:sp>
      <p:sp>
        <p:nvSpPr>
          <p:cNvPr id="90115" name="Rectangle 3"/>
          <p:cNvSpPr>
            <a:spLocks noChangeArrowheads="1"/>
          </p:cNvSpPr>
          <p:nvPr/>
        </p:nvSpPr>
        <p:spPr bwMode="auto">
          <a:xfrm>
            <a:off x="2819400" y="1449388"/>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16" name="Rectangle 4"/>
          <p:cNvSpPr>
            <a:spLocks noChangeArrowheads="1"/>
          </p:cNvSpPr>
          <p:nvPr/>
        </p:nvSpPr>
        <p:spPr bwMode="auto">
          <a:xfrm>
            <a:off x="3581400" y="1677988"/>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6" name="Rectangle 5"/>
          <p:cNvSpPr/>
          <p:nvPr/>
        </p:nvSpPr>
        <p:spPr bwMode="auto">
          <a:xfrm>
            <a:off x="4191000" y="1830388"/>
            <a:ext cx="762000" cy="9144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90118" name="Rounded Rectangle 6"/>
          <p:cNvSpPr>
            <a:spLocks noChangeArrowheads="1"/>
          </p:cNvSpPr>
          <p:nvPr/>
        </p:nvSpPr>
        <p:spPr bwMode="auto">
          <a:xfrm>
            <a:off x="3581400" y="1830388"/>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        </a:t>
            </a:r>
          </a:p>
        </p:txBody>
      </p:sp>
      <p:cxnSp>
        <p:nvCxnSpPr>
          <p:cNvPr id="90119" name="Straight Connector 7"/>
          <p:cNvCxnSpPr>
            <a:cxnSpLocks noChangeShapeType="1"/>
            <a:stCxn id="90115" idx="0"/>
            <a:endCxn id="90115" idx="2"/>
          </p:cNvCxnSpPr>
          <p:nvPr/>
        </p:nvCxnSpPr>
        <p:spPr bwMode="auto">
          <a:xfrm rot="16200000" flipH="1">
            <a:off x="3467101" y="21717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0120" name="Rectangle 8"/>
          <p:cNvSpPr>
            <a:spLocks noChangeArrowheads="1"/>
          </p:cNvSpPr>
          <p:nvPr/>
        </p:nvSpPr>
        <p:spPr bwMode="auto">
          <a:xfrm>
            <a:off x="762000" y="3200400"/>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21" name="Rounded Rectangle 9"/>
          <p:cNvSpPr>
            <a:spLocks noChangeArrowheads="1"/>
          </p:cNvSpPr>
          <p:nvPr/>
        </p:nvSpPr>
        <p:spPr bwMode="auto">
          <a:xfrm>
            <a:off x="1524000" y="3581400"/>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90122" name="Straight Connector 10"/>
          <p:cNvCxnSpPr>
            <a:cxnSpLocks noChangeShapeType="1"/>
            <a:stCxn id="90120" idx="0"/>
            <a:endCxn id="90120" idx="2"/>
          </p:cNvCxnSpPr>
          <p:nvPr/>
        </p:nvCxnSpPr>
        <p:spPr bwMode="auto">
          <a:xfrm rot="16200000" flipH="1">
            <a:off x="1409701" y="39243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0123" name="Rectangle 11"/>
          <p:cNvSpPr>
            <a:spLocks noChangeArrowheads="1"/>
          </p:cNvSpPr>
          <p:nvPr/>
        </p:nvSpPr>
        <p:spPr bwMode="auto">
          <a:xfrm>
            <a:off x="1524000" y="3582988"/>
            <a:ext cx="1371600" cy="685800"/>
          </a:xfrm>
          <a:prstGeom prst="rect">
            <a:avLst/>
          </a:prstGeom>
          <a:solidFill>
            <a:srgbClr val="008040"/>
          </a:solidFill>
          <a:ln w="9525">
            <a:solidFill>
              <a:schemeClr val="tx1"/>
            </a:solidFill>
            <a:round/>
            <a:headEnd/>
            <a:tailEnd/>
          </a:ln>
        </p:spPr>
        <p:txBody>
          <a:bodyPr wrap="none" anchor="ctr"/>
          <a:lstStyle/>
          <a:p>
            <a:endParaRPr lang="en-US"/>
          </a:p>
        </p:txBody>
      </p:sp>
      <p:sp>
        <p:nvSpPr>
          <p:cNvPr id="90124" name="Rectangle 12"/>
          <p:cNvSpPr>
            <a:spLocks noChangeArrowheads="1"/>
          </p:cNvSpPr>
          <p:nvPr/>
        </p:nvSpPr>
        <p:spPr bwMode="auto">
          <a:xfrm>
            <a:off x="5257800" y="3201988"/>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25" name="Rounded Rectangle 13"/>
          <p:cNvSpPr>
            <a:spLocks noChangeArrowheads="1"/>
          </p:cNvSpPr>
          <p:nvPr/>
        </p:nvSpPr>
        <p:spPr bwMode="auto">
          <a:xfrm>
            <a:off x="6019800" y="3582988"/>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90126" name="Straight Connector 14"/>
          <p:cNvCxnSpPr>
            <a:cxnSpLocks noChangeShapeType="1"/>
          </p:cNvCxnSpPr>
          <p:nvPr/>
        </p:nvCxnSpPr>
        <p:spPr bwMode="auto">
          <a:xfrm rot="16200000" flipH="1">
            <a:off x="5905501" y="39243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0127" name="Rectangle 15"/>
          <p:cNvSpPr>
            <a:spLocks noChangeArrowheads="1"/>
          </p:cNvSpPr>
          <p:nvPr/>
        </p:nvSpPr>
        <p:spPr bwMode="auto">
          <a:xfrm>
            <a:off x="6019800" y="3582988"/>
            <a:ext cx="609600" cy="685800"/>
          </a:xfrm>
          <a:prstGeom prst="rect">
            <a:avLst/>
          </a:prstGeom>
          <a:solidFill>
            <a:srgbClr val="00FF00"/>
          </a:solidFill>
          <a:ln w="9525">
            <a:solidFill>
              <a:schemeClr val="tx1"/>
            </a:solidFill>
            <a:round/>
            <a:headEnd/>
            <a:tailEnd/>
          </a:ln>
        </p:spPr>
        <p:txBody>
          <a:bodyPr wrap="none" anchor="ctr"/>
          <a:lstStyle/>
          <a:p>
            <a:endParaRPr lang="en-US"/>
          </a:p>
        </p:txBody>
      </p:sp>
      <p:sp>
        <p:nvSpPr>
          <p:cNvPr id="90128" name="Rectangle 16"/>
          <p:cNvSpPr>
            <a:spLocks noChangeArrowheads="1"/>
          </p:cNvSpPr>
          <p:nvPr/>
        </p:nvSpPr>
        <p:spPr bwMode="auto">
          <a:xfrm>
            <a:off x="6629400" y="3582988"/>
            <a:ext cx="762000" cy="685800"/>
          </a:xfrm>
          <a:prstGeom prst="rect">
            <a:avLst/>
          </a:prstGeom>
          <a:solidFill>
            <a:srgbClr val="CCFFCC"/>
          </a:solidFill>
          <a:ln w="9525">
            <a:solidFill>
              <a:schemeClr val="tx1"/>
            </a:solidFill>
            <a:round/>
            <a:headEnd/>
            <a:tailEnd/>
          </a:ln>
        </p:spPr>
        <p:txBody>
          <a:bodyPr wrap="none" anchor="ctr"/>
          <a:lstStyle/>
          <a:p>
            <a:endParaRPr lang="en-US"/>
          </a:p>
        </p:txBody>
      </p:sp>
      <p:sp>
        <p:nvSpPr>
          <p:cNvPr id="90129" name="Rectangle 17"/>
          <p:cNvSpPr>
            <a:spLocks noChangeArrowheads="1"/>
          </p:cNvSpPr>
          <p:nvPr/>
        </p:nvSpPr>
        <p:spPr bwMode="auto">
          <a:xfrm>
            <a:off x="762000" y="4875213"/>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30" name="Rounded Rectangle 18"/>
          <p:cNvSpPr>
            <a:spLocks noChangeArrowheads="1"/>
          </p:cNvSpPr>
          <p:nvPr/>
        </p:nvSpPr>
        <p:spPr bwMode="auto">
          <a:xfrm>
            <a:off x="1524000" y="5256213"/>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90131" name="Straight Connector 19"/>
          <p:cNvCxnSpPr>
            <a:cxnSpLocks noChangeShapeType="1"/>
          </p:cNvCxnSpPr>
          <p:nvPr/>
        </p:nvCxnSpPr>
        <p:spPr bwMode="auto">
          <a:xfrm rot="16200000" flipH="1">
            <a:off x="1409701" y="5599112"/>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0132" name="Rectangle 20"/>
          <p:cNvSpPr>
            <a:spLocks noChangeArrowheads="1"/>
          </p:cNvSpPr>
          <p:nvPr/>
        </p:nvSpPr>
        <p:spPr bwMode="auto">
          <a:xfrm>
            <a:off x="1524000" y="5029200"/>
            <a:ext cx="609600" cy="912813"/>
          </a:xfrm>
          <a:prstGeom prst="rect">
            <a:avLst/>
          </a:prstGeom>
          <a:solidFill>
            <a:srgbClr val="00FF00"/>
          </a:solidFill>
          <a:ln w="9525">
            <a:solidFill>
              <a:schemeClr val="tx1"/>
            </a:solidFill>
            <a:round/>
            <a:headEnd/>
            <a:tailEnd/>
          </a:ln>
        </p:spPr>
        <p:txBody>
          <a:bodyPr wrap="none" anchor="ctr"/>
          <a:lstStyle/>
          <a:p>
            <a:endParaRPr lang="en-US"/>
          </a:p>
        </p:txBody>
      </p:sp>
      <p:sp>
        <p:nvSpPr>
          <p:cNvPr id="90133" name="Rectangle 21"/>
          <p:cNvSpPr>
            <a:spLocks noChangeArrowheads="1"/>
          </p:cNvSpPr>
          <p:nvPr/>
        </p:nvSpPr>
        <p:spPr bwMode="auto">
          <a:xfrm>
            <a:off x="2133600" y="5256213"/>
            <a:ext cx="762000" cy="915987"/>
          </a:xfrm>
          <a:prstGeom prst="rect">
            <a:avLst/>
          </a:prstGeom>
          <a:solidFill>
            <a:srgbClr val="CCFFCC"/>
          </a:solidFill>
          <a:ln w="9525">
            <a:solidFill>
              <a:schemeClr val="tx1"/>
            </a:solidFill>
            <a:round/>
            <a:headEnd/>
            <a:tailEnd/>
          </a:ln>
        </p:spPr>
        <p:txBody>
          <a:bodyPr wrap="none" anchor="ctr"/>
          <a:lstStyle/>
          <a:p>
            <a:endParaRPr lang="en-US"/>
          </a:p>
        </p:txBody>
      </p:sp>
      <p:cxnSp>
        <p:nvCxnSpPr>
          <p:cNvPr id="90134" name="Straight Arrow Connector 29"/>
          <p:cNvCxnSpPr>
            <a:cxnSpLocks noChangeShapeType="1"/>
          </p:cNvCxnSpPr>
          <p:nvPr/>
        </p:nvCxnSpPr>
        <p:spPr bwMode="auto">
          <a:xfrm>
            <a:off x="3581400" y="3886200"/>
            <a:ext cx="1524000"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0135" name="Straight Arrow Connector 32"/>
          <p:cNvCxnSpPr>
            <a:cxnSpLocks noChangeShapeType="1"/>
          </p:cNvCxnSpPr>
          <p:nvPr/>
        </p:nvCxnSpPr>
        <p:spPr bwMode="auto">
          <a:xfrm rot="10800000" flipV="1">
            <a:off x="3581400" y="4419600"/>
            <a:ext cx="1524000" cy="8382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7706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Compose then compute</a:t>
            </a:r>
          </a:p>
        </p:txBody>
      </p:sp>
      <p:sp>
        <p:nvSpPr>
          <p:cNvPr id="91139" name="Rectangle 9"/>
          <p:cNvSpPr>
            <a:spLocks noChangeArrowheads="1"/>
          </p:cNvSpPr>
          <p:nvPr/>
        </p:nvSpPr>
        <p:spPr bwMode="auto">
          <a:xfrm>
            <a:off x="2819400" y="1449388"/>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0" name="Rectangle 10"/>
          <p:cNvSpPr>
            <a:spLocks noChangeArrowheads="1"/>
          </p:cNvSpPr>
          <p:nvPr/>
        </p:nvSpPr>
        <p:spPr bwMode="auto">
          <a:xfrm>
            <a:off x="3581400" y="1677988"/>
            <a:ext cx="609600" cy="838200"/>
          </a:xfrm>
          <a:prstGeom prst="rect">
            <a:avLst/>
          </a:prstGeom>
          <a:solidFill>
            <a:schemeClr val="accent1"/>
          </a:solidFill>
          <a:ln w="9525">
            <a:solidFill>
              <a:schemeClr val="tx1"/>
            </a:solidFill>
            <a:round/>
            <a:headEnd/>
            <a:tailEnd/>
          </a:ln>
        </p:spPr>
        <p:txBody>
          <a:bodyPr wrap="none" anchor="ctr"/>
          <a:lstStyle/>
          <a:p>
            <a:endParaRPr lang="en-US"/>
          </a:p>
        </p:txBody>
      </p:sp>
      <p:sp>
        <p:nvSpPr>
          <p:cNvPr id="12" name="Rectangle 11"/>
          <p:cNvSpPr/>
          <p:nvPr/>
        </p:nvSpPr>
        <p:spPr bwMode="auto">
          <a:xfrm>
            <a:off x="4191000" y="1830388"/>
            <a:ext cx="762000" cy="9144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endParaRPr lang="en-US"/>
          </a:p>
        </p:txBody>
      </p:sp>
      <p:sp>
        <p:nvSpPr>
          <p:cNvPr id="91142" name="Rounded Rectangle 12"/>
          <p:cNvSpPr>
            <a:spLocks noChangeArrowheads="1"/>
          </p:cNvSpPr>
          <p:nvPr/>
        </p:nvSpPr>
        <p:spPr bwMode="auto">
          <a:xfrm>
            <a:off x="3581400" y="1830388"/>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        </a:t>
            </a:r>
          </a:p>
        </p:txBody>
      </p:sp>
      <p:cxnSp>
        <p:nvCxnSpPr>
          <p:cNvPr id="91143" name="Straight Connector 13"/>
          <p:cNvCxnSpPr>
            <a:cxnSpLocks noChangeShapeType="1"/>
            <a:stCxn id="91139" idx="0"/>
            <a:endCxn id="91139" idx="2"/>
          </p:cNvCxnSpPr>
          <p:nvPr/>
        </p:nvCxnSpPr>
        <p:spPr bwMode="auto">
          <a:xfrm rot="16200000" flipH="1">
            <a:off x="3467101" y="21717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1144" name="Rectangle 14"/>
          <p:cNvSpPr>
            <a:spLocks noChangeArrowheads="1"/>
          </p:cNvSpPr>
          <p:nvPr/>
        </p:nvSpPr>
        <p:spPr bwMode="auto">
          <a:xfrm>
            <a:off x="762000" y="3200400"/>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5" name="Rounded Rectangle 15"/>
          <p:cNvSpPr>
            <a:spLocks noChangeArrowheads="1"/>
          </p:cNvSpPr>
          <p:nvPr/>
        </p:nvSpPr>
        <p:spPr bwMode="auto">
          <a:xfrm>
            <a:off x="1524000" y="3581400"/>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91146" name="Straight Connector 16"/>
          <p:cNvCxnSpPr>
            <a:cxnSpLocks noChangeShapeType="1"/>
            <a:stCxn id="91144" idx="0"/>
            <a:endCxn id="91144" idx="2"/>
          </p:cNvCxnSpPr>
          <p:nvPr/>
        </p:nvCxnSpPr>
        <p:spPr bwMode="auto">
          <a:xfrm rot="16200000" flipH="1">
            <a:off x="1409701" y="39243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1147" name="Rectangle 17"/>
          <p:cNvSpPr>
            <a:spLocks noChangeArrowheads="1"/>
          </p:cNvSpPr>
          <p:nvPr/>
        </p:nvSpPr>
        <p:spPr bwMode="auto">
          <a:xfrm>
            <a:off x="1524000" y="3582988"/>
            <a:ext cx="1371600" cy="685800"/>
          </a:xfrm>
          <a:prstGeom prst="rect">
            <a:avLst/>
          </a:prstGeom>
          <a:solidFill>
            <a:srgbClr val="008040"/>
          </a:solidFill>
          <a:ln w="9525">
            <a:solidFill>
              <a:schemeClr val="tx1"/>
            </a:solidFill>
            <a:round/>
            <a:headEnd/>
            <a:tailEnd/>
          </a:ln>
        </p:spPr>
        <p:txBody>
          <a:bodyPr wrap="none" anchor="ctr"/>
          <a:lstStyle/>
          <a:p>
            <a:endParaRPr lang="en-US"/>
          </a:p>
        </p:txBody>
      </p:sp>
      <p:sp>
        <p:nvSpPr>
          <p:cNvPr id="91148" name="Rectangle 18"/>
          <p:cNvSpPr>
            <a:spLocks noChangeArrowheads="1"/>
          </p:cNvSpPr>
          <p:nvPr/>
        </p:nvSpPr>
        <p:spPr bwMode="auto">
          <a:xfrm>
            <a:off x="5257800" y="3201988"/>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9" name="Rounded Rectangle 19"/>
          <p:cNvSpPr>
            <a:spLocks noChangeArrowheads="1"/>
          </p:cNvSpPr>
          <p:nvPr/>
        </p:nvSpPr>
        <p:spPr bwMode="auto">
          <a:xfrm>
            <a:off x="6019800" y="3582988"/>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91150" name="Straight Connector 20"/>
          <p:cNvCxnSpPr>
            <a:cxnSpLocks noChangeShapeType="1"/>
          </p:cNvCxnSpPr>
          <p:nvPr/>
        </p:nvCxnSpPr>
        <p:spPr bwMode="auto">
          <a:xfrm rot="16200000" flipH="1">
            <a:off x="5905501" y="39243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1151" name="Rectangle 21"/>
          <p:cNvSpPr>
            <a:spLocks noChangeArrowheads="1"/>
          </p:cNvSpPr>
          <p:nvPr/>
        </p:nvSpPr>
        <p:spPr bwMode="auto">
          <a:xfrm>
            <a:off x="6019800" y="3582988"/>
            <a:ext cx="609600" cy="685800"/>
          </a:xfrm>
          <a:prstGeom prst="rect">
            <a:avLst/>
          </a:prstGeom>
          <a:solidFill>
            <a:srgbClr val="00FF00"/>
          </a:solidFill>
          <a:ln w="9525">
            <a:solidFill>
              <a:schemeClr val="tx1"/>
            </a:solidFill>
            <a:round/>
            <a:headEnd/>
            <a:tailEnd/>
          </a:ln>
        </p:spPr>
        <p:txBody>
          <a:bodyPr wrap="none" anchor="ctr"/>
          <a:lstStyle/>
          <a:p>
            <a:endParaRPr lang="en-US"/>
          </a:p>
        </p:txBody>
      </p:sp>
      <p:sp>
        <p:nvSpPr>
          <p:cNvPr id="91152" name="Rectangle 22"/>
          <p:cNvSpPr>
            <a:spLocks noChangeArrowheads="1"/>
          </p:cNvSpPr>
          <p:nvPr/>
        </p:nvSpPr>
        <p:spPr bwMode="auto">
          <a:xfrm>
            <a:off x="6629400" y="3582988"/>
            <a:ext cx="762000" cy="685800"/>
          </a:xfrm>
          <a:prstGeom prst="rect">
            <a:avLst/>
          </a:prstGeom>
          <a:solidFill>
            <a:srgbClr val="CCFFCC"/>
          </a:solidFill>
          <a:ln w="9525">
            <a:solidFill>
              <a:schemeClr val="tx1"/>
            </a:solidFill>
            <a:round/>
            <a:headEnd/>
            <a:tailEnd/>
          </a:ln>
        </p:spPr>
        <p:txBody>
          <a:bodyPr wrap="none" anchor="ctr"/>
          <a:lstStyle/>
          <a:p>
            <a:endParaRPr lang="en-US"/>
          </a:p>
        </p:txBody>
      </p:sp>
      <p:sp>
        <p:nvSpPr>
          <p:cNvPr id="91153" name="Rectangle 23"/>
          <p:cNvSpPr>
            <a:spLocks noChangeArrowheads="1"/>
          </p:cNvSpPr>
          <p:nvPr/>
        </p:nvSpPr>
        <p:spPr bwMode="auto">
          <a:xfrm>
            <a:off x="762000" y="4875213"/>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4" name="Rounded Rectangle 24"/>
          <p:cNvSpPr>
            <a:spLocks noChangeArrowheads="1"/>
          </p:cNvSpPr>
          <p:nvPr/>
        </p:nvSpPr>
        <p:spPr bwMode="auto">
          <a:xfrm>
            <a:off x="1524000" y="5256213"/>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91155" name="Straight Connector 25"/>
          <p:cNvCxnSpPr>
            <a:cxnSpLocks noChangeShapeType="1"/>
          </p:cNvCxnSpPr>
          <p:nvPr/>
        </p:nvCxnSpPr>
        <p:spPr bwMode="auto">
          <a:xfrm rot="16200000" flipH="1">
            <a:off x="1409701" y="5599112"/>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1156" name="Rectangle 26"/>
          <p:cNvSpPr>
            <a:spLocks noChangeArrowheads="1"/>
          </p:cNvSpPr>
          <p:nvPr/>
        </p:nvSpPr>
        <p:spPr bwMode="auto">
          <a:xfrm>
            <a:off x="1524000" y="5029200"/>
            <a:ext cx="609600" cy="912813"/>
          </a:xfrm>
          <a:prstGeom prst="rect">
            <a:avLst/>
          </a:prstGeom>
          <a:solidFill>
            <a:srgbClr val="00FF00"/>
          </a:solidFill>
          <a:ln w="9525">
            <a:solidFill>
              <a:schemeClr val="tx1"/>
            </a:solidFill>
            <a:round/>
            <a:headEnd/>
            <a:tailEnd/>
          </a:ln>
        </p:spPr>
        <p:txBody>
          <a:bodyPr wrap="none" anchor="ctr"/>
          <a:lstStyle/>
          <a:p>
            <a:endParaRPr lang="en-US"/>
          </a:p>
        </p:txBody>
      </p:sp>
      <p:sp>
        <p:nvSpPr>
          <p:cNvPr id="91157" name="Rectangle 27"/>
          <p:cNvSpPr>
            <a:spLocks noChangeArrowheads="1"/>
          </p:cNvSpPr>
          <p:nvPr/>
        </p:nvSpPr>
        <p:spPr bwMode="auto">
          <a:xfrm>
            <a:off x="2133600" y="5256213"/>
            <a:ext cx="762000" cy="915987"/>
          </a:xfrm>
          <a:prstGeom prst="rect">
            <a:avLst/>
          </a:prstGeom>
          <a:solidFill>
            <a:srgbClr val="CCFFCC"/>
          </a:solidFill>
          <a:ln w="9525">
            <a:solidFill>
              <a:schemeClr val="tx1"/>
            </a:solidFill>
            <a:round/>
            <a:headEnd/>
            <a:tailEnd/>
          </a:ln>
        </p:spPr>
        <p:txBody>
          <a:bodyPr wrap="none" anchor="ctr"/>
          <a:lstStyle/>
          <a:p>
            <a:endParaRPr lang="en-US"/>
          </a:p>
        </p:txBody>
      </p:sp>
      <p:sp>
        <p:nvSpPr>
          <p:cNvPr id="91158" name="Rectangle 28"/>
          <p:cNvSpPr>
            <a:spLocks noChangeArrowheads="1"/>
          </p:cNvSpPr>
          <p:nvPr/>
        </p:nvSpPr>
        <p:spPr bwMode="auto">
          <a:xfrm>
            <a:off x="5257800" y="4876800"/>
            <a:ext cx="2743200" cy="14478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9" name="Rounded Rectangle 29"/>
          <p:cNvSpPr>
            <a:spLocks noChangeArrowheads="1"/>
          </p:cNvSpPr>
          <p:nvPr/>
        </p:nvSpPr>
        <p:spPr bwMode="auto">
          <a:xfrm>
            <a:off x="6019800" y="5257800"/>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91160" name="Straight Connector 30"/>
          <p:cNvCxnSpPr>
            <a:cxnSpLocks noChangeShapeType="1"/>
          </p:cNvCxnSpPr>
          <p:nvPr/>
        </p:nvCxnSpPr>
        <p:spPr bwMode="auto">
          <a:xfrm rot="16200000" flipH="1">
            <a:off x="5905501" y="5600700"/>
            <a:ext cx="1447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1161" name="Rectangle 31"/>
          <p:cNvSpPr>
            <a:spLocks noChangeArrowheads="1"/>
          </p:cNvSpPr>
          <p:nvPr/>
        </p:nvSpPr>
        <p:spPr bwMode="auto">
          <a:xfrm>
            <a:off x="6019800" y="5030788"/>
            <a:ext cx="609600" cy="912812"/>
          </a:xfrm>
          <a:prstGeom prst="rect">
            <a:avLst/>
          </a:prstGeom>
          <a:solidFill>
            <a:srgbClr val="00FF00"/>
          </a:solidFill>
          <a:ln w="9525">
            <a:solidFill>
              <a:schemeClr val="tx1"/>
            </a:solidFill>
            <a:round/>
            <a:headEnd/>
            <a:tailEnd/>
          </a:ln>
        </p:spPr>
        <p:txBody>
          <a:bodyPr wrap="none" anchor="ctr"/>
          <a:lstStyle/>
          <a:p>
            <a:endParaRPr lang="en-US"/>
          </a:p>
        </p:txBody>
      </p:sp>
      <p:sp>
        <p:nvSpPr>
          <p:cNvPr id="91162" name="Rectangle 32"/>
          <p:cNvSpPr>
            <a:spLocks noChangeArrowheads="1"/>
          </p:cNvSpPr>
          <p:nvPr/>
        </p:nvSpPr>
        <p:spPr bwMode="auto">
          <a:xfrm>
            <a:off x="6629400" y="5257800"/>
            <a:ext cx="762000" cy="915988"/>
          </a:xfrm>
          <a:prstGeom prst="rect">
            <a:avLst/>
          </a:prstGeom>
          <a:solidFill>
            <a:srgbClr val="CCFFCC"/>
          </a:solidFill>
          <a:ln w="9525">
            <a:solidFill>
              <a:schemeClr val="tx1"/>
            </a:solidFill>
            <a:round/>
            <a:headEnd/>
            <a:tailEnd/>
          </a:ln>
        </p:spPr>
        <p:txBody>
          <a:bodyPr wrap="none" anchor="ctr"/>
          <a:lstStyle/>
          <a:p>
            <a:endParaRPr lang="en-US"/>
          </a:p>
        </p:txBody>
      </p:sp>
      <p:sp>
        <p:nvSpPr>
          <p:cNvPr id="91163" name="Rounded Rectangle 33"/>
          <p:cNvSpPr>
            <a:spLocks noChangeArrowheads="1"/>
          </p:cNvSpPr>
          <p:nvPr/>
        </p:nvSpPr>
        <p:spPr bwMode="auto">
          <a:xfrm>
            <a:off x="6019800" y="5257800"/>
            <a:ext cx="1371600" cy="685800"/>
          </a:xfrm>
          <a:prstGeom prst="roundRect">
            <a:avLst>
              <a:gd name="adj" fmla="val 16667"/>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        </a:t>
            </a:r>
          </a:p>
        </p:txBody>
      </p:sp>
      <p:cxnSp>
        <p:nvCxnSpPr>
          <p:cNvPr id="91164" name="Straight Arrow Connector 39"/>
          <p:cNvCxnSpPr>
            <a:cxnSpLocks noChangeShapeType="1"/>
          </p:cNvCxnSpPr>
          <p:nvPr/>
        </p:nvCxnSpPr>
        <p:spPr bwMode="auto">
          <a:xfrm>
            <a:off x="3581400" y="3886200"/>
            <a:ext cx="1524000"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1165" name="Straight Arrow Connector 40"/>
          <p:cNvCxnSpPr>
            <a:cxnSpLocks noChangeShapeType="1"/>
          </p:cNvCxnSpPr>
          <p:nvPr/>
        </p:nvCxnSpPr>
        <p:spPr bwMode="auto">
          <a:xfrm rot="10800000" flipV="1">
            <a:off x="3581400" y="4419600"/>
            <a:ext cx="1524000" cy="8382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1166" name="Straight Arrow Connector 42"/>
          <p:cNvCxnSpPr>
            <a:cxnSpLocks noChangeShapeType="1"/>
          </p:cNvCxnSpPr>
          <p:nvPr/>
        </p:nvCxnSpPr>
        <p:spPr bwMode="auto">
          <a:xfrm>
            <a:off x="3657600" y="5638800"/>
            <a:ext cx="1524000" cy="1588"/>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22084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today</a:t>
            </a:r>
            <a:endParaRPr lang="en-US" dirty="0"/>
          </a:p>
        </p:txBody>
      </p:sp>
      <p:sp>
        <p:nvSpPr>
          <p:cNvPr id="3" name="Content Placeholder 2"/>
          <p:cNvSpPr>
            <a:spLocks noGrp="1"/>
          </p:cNvSpPr>
          <p:nvPr>
            <p:ph idx="1"/>
          </p:nvPr>
        </p:nvSpPr>
        <p:spPr/>
        <p:txBody>
          <a:bodyPr/>
          <a:lstStyle/>
          <a:p>
            <a:r>
              <a:rPr lang="en-US" dirty="0" smtClean="0"/>
              <a:t>Path finding in a document similarity network</a:t>
            </a:r>
          </a:p>
          <a:p>
            <a:pPr lvl="1"/>
            <a:r>
              <a:rPr lang="en-US" dirty="0" smtClean="0"/>
              <a:t>but with tight neighborhood constraints</a:t>
            </a:r>
          </a:p>
          <a:p>
            <a:pPr lvl="1"/>
            <a:r>
              <a:rPr lang="en-US" dirty="0"/>
              <a:t>c</a:t>
            </a:r>
            <a:r>
              <a:rPr lang="en-US" dirty="0" smtClean="0"/>
              <a:t>annot materialize the entire network</a:t>
            </a:r>
            <a:endParaRPr lang="en-US" dirty="0"/>
          </a:p>
          <a:p>
            <a:r>
              <a:rPr lang="en-US" dirty="0" smtClean="0"/>
              <a:t>How can we structure the storytelling process for the analyst?</a:t>
            </a:r>
            <a:endParaRPr lang="en-US" dirty="0"/>
          </a:p>
          <a:p>
            <a:r>
              <a:rPr lang="en-US" dirty="0" smtClean="0">
                <a:solidFill>
                  <a:srgbClr val="0099FF"/>
                </a:solidFill>
              </a:rPr>
              <a:t>How can storytelling algorithms effectively incorporate user input?</a:t>
            </a:r>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45</a:t>
            </a:fld>
            <a:endParaRPr lang="en-US"/>
          </a:p>
        </p:txBody>
      </p:sp>
    </p:spTree>
    <p:extLst>
      <p:ext uri="{BB962C8B-B14F-4D97-AF65-F5344CB8AC3E}">
        <p14:creationId xmlns:p14="http://schemas.microsoft.com/office/powerpoint/2010/main" val="883363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posters</a:t>
            </a:r>
            <a:endParaRPr lang="en-US" dirty="0"/>
          </a:p>
        </p:txBody>
      </p:sp>
      <p:sp>
        <p:nvSpPr>
          <p:cNvPr id="3" name="Content Placeholder 2"/>
          <p:cNvSpPr>
            <a:spLocks noGrp="1"/>
          </p:cNvSpPr>
          <p:nvPr>
            <p:ph idx="1"/>
          </p:nvPr>
        </p:nvSpPr>
        <p:spPr/>
        <p:txBody>
          <a:bodyPr/>
          <a:lstStyle/>
          <a:p>
            <a:r>
              <a:rPr lang="en-US" dirty="0" err="1" smtClean="0"/>
              <a:t>Bixplorer</a:t>
            </a:r>
            <a:endParaRPr lang="en-US" dirty="0" smtClean="0"/>
          </a:p>
          <a:p>
            <a:pPr lvl="1"/>
            <a:r>
              <a:rPr lang="en-US" dirty="0" smtClean="0"/>
              <a:t>Bundles relationships into </a:t>
            </a:r>
            <a:r>
              <a:rPr lang="en-US" dirty="0" err="1" smtClean="0"/>
              <a:t>biclusters</a:t>
            </a:r>
            <a:r>
              <a:rPr lang="en-US" dirty="0" smtClean="0"/>
              <a:t> for composition into a story</a:t>
            </a:r>
          </a:p>
          <a:p>
            <a:r>
              <a:rPr lang="en-US" dirty="0" smtClean="0"/>
              <a:t>Interactive storytelling</a:t>
            </a:r>
          </a:p>
          <a:p>
            <a:pPr lvl="1"/>
            <a:r>
              <a:rPr lang="en-US" dirty="0" smtClean="0"/>
              <a:t>Reweights documents based on user input over path constraints</a:t>
            </a:r>
          </a:p>
          <a:p>
            <a:r>
              <a:rPr lang="en-US" dirty="0" smtClean="0"/>
              <a:t>Future</a:t>
            </a:r>
          </a:p>
          <a:p>
            <a:pPr lvl="1"/>
            <a:r>
              <a:rPr lang="en-US" dirty="0" smtClean="0"/>
              <a:t>Visual analytics support for more such imprecise problems, e.g., “where do I start?”</a:t>
            </a:r>
          </a:p>
          <a:p>
            <a:endParaRPr lang="en-US" dirty="0" smtClean="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46</a:t>
            </a:fld>
            <a:endParaRPr lang="en-US"/>
          </a:p>
        </p:txBody>
      </p:sp>
    </p:spTree>
    <p:extLst>
      <p:ext uri="{BB962C8B-B14F-4D97-AF65-F5344CB8AC3E}">
        <p14:creationId xmlns:p14="http://schemas.microsoft.com/office/powerpoint/2010/main" val="4056462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Storytelling</a:t>
            </a:r>
            <a:endParaRPr lang="en-US" dirty="0"/>
          </a:p>
        </p:txBody>
      </p:sp>
      <p:pic>
        <p:nvPicPr>
          <p:cNvPr id="5" name="Content Placeholder 4"/>
          <p:cNvPicPr>
            <a:picLocks noGrp="1" noChangeAspect="1"/>
          </p:cNvPicPr>
          <p:nvPr>
            <p:ph idx="1"/>
          </p:nvPr>
        </p:nvPicPr>
        <p:blipFill>
          <a:blip r:embed="rId2"/>
          <a:srcRect t="7204" b="7204"/>
          <a:stretch>
            <a:fillRect/>
          </a:stretch>
        </p:blipFill>
        <p:spPr/>
      </p:pic>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5</a:t>
            </a:fld>
            <a:endParaRPr lang="en-US"/>
          </a:p>
        </p:txBody>
      </p:sp>
    </p:spTree>
    <p:extLst>
      <p:ext uri="{BB962C8B-B14F-4D97-AF65-F5344CB8AC3E}">
        <p14:creationId xmlns:p14="http://schemas.microsoft.com/office/powerpoint/2010/main" val="27320573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discovery</a:t>
            </a:r>
            <a:endParaRPr lang="en-US"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6</a:t>
            </a:fld>
            <a:endParaRPr lang="en-US"/>
          </a:p>
        </p:txBody>
      </p:sp>
      <p:sp>
        <p:nvSpPr>
          <p:cNvPr id="5" name="TextBox 3"/>
          <p:cNvSpPr txBox="1">
            <a:spLocks noChangeArrowheads="1"/>
          </p:cNvSpPr>
          <p:nvPr/>
        </p:nvSpPr>
        <p:spPr bwMode="auto">
          <a:xfrm>
            <a:off x="304800" y="1752600"/>
            <a:ext cx="4191000"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lvl="1" algn="just"/>
            <a:r>
              <a:rPr lang="en-US" sz="1200" dirty="0"/>
              <a:t>K.N. Maclean, M. </a:t>
            </a:r>
            <a:r>
              <a:rPr lang="en-US" sz="1200" dirty="0" err="1"/>
              <a:t>Janosík</a:t>
            </a:r>
            <a:r>
              <a:rPr lang="en-US" sz="1200" dirty="0"/>
              <a:t>, E. Kraus, V. </a:t>
            </a:r>
            <a:r>
              <a:rPr lang="en-US" sz="1200" dirty="0" err="1"/>
              <a:t>Kozich</a:t>
            </a:r>
            <a:r>
              <a:rPr lang="en-US" sz="1200" dirty="0"/>
              <a:t>, R.H. Allen, B.K. </a:t>
            </a:r>
            <a:r>
              <a:rPr lang="en-US" sz="1200" dirty="0" err="1"/>
              <a:t>Raab</a:t>
            </a:r>
            <a:r>
              <a:rPr lang="en-US" sz="1200" dirty="0"/>
              <a:t>, J.P. Kraus, </a:t>
            </a:r>
            <a:r>
              <a:rPr lang="en-US" sz="1200" dirty="0" err="1"/>
              <a:t>Cystathionine</a:t>
            </a:r>
            <a:r>
              <a:rPr lang="en-US" sz="1200" dirty="0"/>
              <a:t> beta-synthase is coordinately regulated with proliferation through a redox-sensitive mechanism in cultured human cells and </a:t>
            </a:r>
            <a:r>
              <a:rPr lang="en-US" sz="1200" i="1" dirty="0"/>
              <a:t>Saccharomyces </a:t>
            </a:r>
            <a:r>
              <a:rPr lang="en-US" sz="1200" i="1" dirty="0" err="1"/>
              <a:t>cerevisiae</a:t>
            </a:r>
            <a:r>
              <a:rPr lang="en-US" sz="1200" dirty="0"/>
              <a:t>, </a:t>
            </a:r>
            <a:r>
              <a:rPr lang="en-US" sz="1200" i="1" dirty="0"/>
              <a:t>J Cell </a:t>
            </a:r>
            <a:r>
              <a:rPr lang="en-US" sz="1200" i="1" dirty="0" err="1"/>
              <a:t>Physiol</a:t>
            </a:r>
            <a:r>
              <a:rPr lang="en-US" sz="1200" dirty="0"/>
              <a:t>, Vol. 192 No. 1, pages 81–92, Jul 2002.</a:t>
            </a:r>
            <a:endParaRPr lang="en-US" dirty="0"/>
          </a:p>
        </p:txBody>
      </p:sp>
      <p:sp>
        <p:nvSpPr>
          <p:cNvPr id="6" name="TextBox 7"/>
          <p:cNvSpPr txBox="1">
            <a:spLocks noChangeArrowheads="1"/>
          </p:cNvSpPr>
          <p:nvPr/>
        </p:nvSpPr>
        <p:spPr bwMode="auto">
          <a:xfrm>
            <a:off x="4800600" y="1868488"/>
            <a:ext cx="41910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marL="0" lvl="1" algn="just">
              <a:spcAft>
                <a:spcPts val="1138"/>
              </a:spcAft>
              <a:buSzPct val="75000"/>
            </a:pPr>
            <a:r>
              <a:rPr lang="en-GB" sz="1200">
                <a:solidFill>
                  <a:srgbClr val="000000"/>
                </a:solidFill>
              </a:rPr>
              <a:t>M.B. Roth and T. Nystul, Buying time in suspended animation, </a:t>
            </a:r>
            <a:r>
              <a:rPr lang="en-GB" sz="1200" i="1">
                <a:solidFill>
                  <a:srgbClr val="000000"/>
                </a:solidFill>
              </a:rPr>
              <a:t>Scientific American</a:t>
            </a:r>
            <a:r>
              <a:rPr lang="en-GB" sz="1200">
                <a:solidFill>
                  <a:srgbClr val="000000"/>
                </a:solidFill>
              </a:rPr>
              <a:t>, Vol. 292, No. 6, pages 48-55, June 2005.</a:t>
            </a:r>
          </a:p>
          <a:p>
            <a:endParaRPr lang="en-US"/>
          </a:p>
        </p:txBody>
      </p:sp>
      <p:grpSp>
        <p:nvGrpSpPr>
          <p:cNvPr id="7" name="Group 18"/>
          <p:cNvGrpSpPr>
            <a:grpSpLocks/>
          </p:cNvGrpSpPr>
          <p:nvPr/>
        </p:nvGrpSpPr>
        <p:grpSpPr bwMode="auto">
          <a:xfrm>
            <a:off x="152400" y="2516188"/>
            <a:ext cx="8839200" cy="3427412"/>
            <a:chOff x="152400" y="2516188"/>
            <a:chExt cx="8839200" cy="3427412"/>
          </a:xfrm>
        </p:grpSpPr>
        <p:cxnSp>
          <p:nvCxnSpPr>
            <p:cNvPr id="8" name="Straight Arrow Connector 10"/>
            <p:cNvCxnSpPr>
              <a:cxnSpLocks noChangeShapeType="1"/>
              <a:stCxn id="5" idx="2"/>
              <a:endCxn id="13" idx="0"/>
            </p:cNvCxnSpPr>
            <p:nvPr/>
          </p:nvCxnSpPr>
          <p:spPr bwMode="auto">
            <a:xfrm flipH="1">
              <a:off x="2286000" y="2952929"/>
              <a:ext cx="114300" cy="476071"/>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9" name="Group 17"/>
            <p:cNvGrpSpPr>
              <a:grpSpLocks/>
            </p:cNvGrpSpPr>
            <p:nvPr/>
          </p:nvGrpSpPr>
          <p:grpSpPr bwMode="auto">
            <a:xfrm>
              <a:off x="152400" y="2516188"/>
              <a:ext cx="8839200" cy="3427412"/>
              <a:chOff x="152400" y="2516188"/>
              <a:chExt cx="8839200" cy="3427412"/>
            </a:xfrm>
          </p:grpSpPr>
          <p:cxnSp>
            <p:nvCxnSpPr>
              <p:cNvPr id="10" name="Straight Arrow Connector 23"/>
              <p:cNvCxnSpPr>
                <a:cxnSpLocks noChangeShapeType="1"/>
                <a:stCxn id="15" idx="0"/>
                <a:endCxn id="6" idx="2"/>
              </p:cNvCxnSpPr>
              <p:nvPr/>
            </p:nvCxnSpPr>
            <p:spPr bwMode="auto">
              <a:xfrm rot="5400000" flipH="1" flipV="1">
                <a:off x="6400801" y="3009900"/>
                <a:ext cx="990600" cy="317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1" name="Group 16"/>
              <p:cNvGrpSpPr>
                <a:grpSpLocks/>
              </p:cNvGrpSpPr>
              <p:nvPr/>
            </p:nvGrpSpPr>
            <p:grpSpPr bwMode="auto">
              <a:xfrm>
                <a:off x="152400" y="2971800"/>
                <a:ext cx="8839200" cy="2971800"/>
                <a:chOff x="152400" y="2971800"/>
                <a:chExt cx="8839200" cy="2971800"/>
              </a:xfrm>
            </p:grpSpPr>
            <p:sp>
              <p:nvSpPr>
                <p:cNvPr id="13" name="TextBox 4"/>
                <p:cNvSpPr txBox="1">
                  <a:spLocks noChangeArrowheads="1"/>
                </p:cNvSpPr>
                <p:nvPr/>
              </p:nvSpPr>
              <p:spPr bwMode="auto">
                <a:xfrm>
                  <a:off x="152400" y="3429000"/>
                  <a:ext cx="4267200"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lvl="1" algn="just"/>
                  <a:r>
                    <a:rPr lang="en-GB" sz="1200"/>
                    <a:t>L. Schmitt and R. Tampe, Structure and mechanism of ABC transporters, </a:t>
                  </a:r>
                  <a:r>
                    <a:rPr lang="en-GB" sz="1200" i="1"/>
                    <a:t>Current Opinion in Structural Biology</a:t>
                  </a:r>
                  <a:r>
                    <a:rPr lang="en-GB" sz="1200"/>
                    <a:t>, Vol. 14, No. 4, pages 426-431, Aug 2004.</a:t>
                  </a:r>
                </a:p>
                <a:p>
                  <a:pPr algn="just"/>
                  <a:endParaRPr lang="en-US" sz="1200"/>
                </a:p>
              </p:txBody>
            </p:sp>
            <p:sp>
              <p:nvSpPr>
                <p:cNvPr id="14" name="TextBox 5"/>
                <p:cNvSpPr txBox="1">
                  <a:spLocks noChangeArrowheads="1"/>
                </p:cNvSpPr>
                <p:nvPr/>
              </p:nvSpPr>
              <p:spPr bwMode="auto">
                <a:xfrm>
                  <a:off x="2362200" y="4927600"/>
                  <a:ext cx="42672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marL="0" lvl="1" algn="just">
                    <a:spcAft>
                      <a:spcPts val="1138"/>
                    </a:spcAft>
                    <a:buSzPct val="75000"/>
                  </a:pPr>
                  <a:r>
                    <a:rPr lang="en-GB" sz="1200">
                      <a:solidFill>
                        <a:srgbClr val="000000"/>
                      </a:solidFill>
                    </a:rPr>
                    <a:t>J.W. Scott, S.A. Hawley, K.A. Green, M. Anis, G. Stewart, G.A. Scullion, D.G. Norman, and D.G. Hardie, CBS domains form energy-sensing modules whose binding of adenosine ligands is disrupted by disease mutations</a:t>
                  </a:r>
                  <a:r>
                    <a:rPr lang="en-GB" sz="1200" i="1">
                      <a:solidFill>
                        <a:srgbClr val="000000"/>
                      </a:solidFill>
                    </a:rPr>
                    <a:t>, Journal of Clinical Investigation</a:t>
                  </a:r>
                  <a:r>
                    <a:rPr lang="en-GB" sz="1200">
                      <a:solidFill>
                        <a:srgbClr val="000000"/>
                      </a:solidFill>
                    </a:rPr>
                    <a:t>, Vol. 113, No. 2, pages 182-184, Jan 2004.</a:t>
                  </a:r>
                </a:p>
              </p:txBody>
            </p:sp>
            <p:sp>
              <p:nvSpPr>
                <p:cNvPr id="15" name="TextBox 6"/>
                <p:cNvSpPr txBox="1">
                  <a:spLocks noChangeArrowheads="1"/>
                </p:cNvSpPr>
                <p:nvPr/>
              </p:nvSpPr>
              <p:spPr bwMode="auto">
                <a:xfrm>
                  <a:off x="4800600" y="3505200"/>
                  <a:ext cx="41910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marL="0" lvl="1" algn="just">
                    <a:spcAft>
                      <a:spcPts val="1138"/>
                    </a:spcAft>
                    <a:buSzPct val="75000"/>
                  </a:pPr>
                  <a:r>
                    <a:rPr lang="en-GB" sz="1200">
                      <a:solidFill>
                        <a:srgbClr val="000000"/>
                      </a:solidFill>
                    </a:rPr>
                    <a:t>C. Tang, X. Li and J. Du, Hydrogen sulfide as a new endogenous gaseous transmitter in the cardiovascular system, </a:t>
                  </a:r>
                  <a:r>
                    <a:rPr lang="en-GB" sz="1200" i="1">
                      <a:solidFill>
                        <a:srgbClr val="000000"/>
                      </a:solidFill>
                    </a:rPr>
                    <a:t>Current Vascular Pharmacology</a:t>
                  </a:r>
                  <a:r>
                    <a:rPr lang="en-GB" sz="1200">
                      <a:solidFill>
                        <a:srgbClr val="000000"/>
                      </a:solidFill>
                    </a:rPr>
                    <a:t>, Vol. 4, No. 1, pages 17-22, Jan 2006.</a:t>
                  </a:r>
                </a:p>
                <a:p>
                  <a:endParaRPr lang="en-US"/>
                </a:p>
              </p:txBody>
            </p:sp>
            <p:cxnSp>
              <p:nvCxnSpPr>
                <p:cNvPr id="16" name="Straight Arrow Connector 12"/>
                <p:cNvCxnSpPr>
                  <a:cxnSpLocks noChangeShapeType="1"/>
                  <a:stCxn id="13" idx="2"/>
                </p:cNvCxnSpPr>
                <p:nvPr/>
              </p:nvCxnSpPr>
              <p:spPr bwMode="auto">
                <a:xfrm rot="16200000" flipH="1">
                  <a:off x="2701499" y="3844498"/>
                  <a:ext cx="693003" cy="15240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21"/>
                <p:cNvCxnSpPr>
                  <a:cxnSpLocks noChangeShapeType="1"/>
                  <a:stCxn id="14" idx="0"/>
                  <a:endCxn id="15" idx="2"/>
                </p:cNvCxnSpPr>
                <p:nvPr/>
              </p:nvCxnSpPr>
              <p:spPr bwMode="auto">
                <a:xfrm rot="5400000" flipH="1" flipV="1">
                  <a:off x="5399881" y="3431382"/>
                  <a:ext cx="592137" cy="24003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TextBox 30"/>
                <p:cNvSpPr txBox="1">
                  <a:spLocks noChangeArrowheads="1"/>
                </p:cNvSpPr>
                <p:nvPr/>
              </p:nvSpPr>
              <p:spPr bwMode="auto">
                <a:xfrm>
                  <a:off x="2590800" y="29718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dirty="0"/>
                    <a:t>CBS domains</a:t>
                  </a:r>
                </a:p>
              </p:txBody>
            </p:sp>
            <p:sp>
              <p:nvSpPr>
                <p:cNvPr id="19" name="TextBox 31"/>
                <p:cNvSpPr txBox="1">
                  <a:spLocks noChangeArrowheads="1"/>
                </p:cNvSpPr>
                <p:nvPr/>
              </p:nvSpPr>
              <p:spPr bwMode="auto">
                <a:xfrm>
                  <a:off x="838200" y="4343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t>Molecular complexes</a:t>
                  </a:r>
                </a:p>
                <a:p>
                  <a:r>
                    <a:rPr lang="en-US" sz="1200" b="1"/>
                    <a:t>of CBS domains</a:t>
                  </a:r>
                </a:p>
              </p:txBody>
            </p:sp>
            <p:sp>
              <p:nvSpPr>
                <p:cNvPr id="20" name="TextBox 32"/>
                <p:cNvSpPr txBox="1">
                  <a:spLocks noChangeArrowheads="1"/>
                </p:cNvSpPr>
                <p:nvPr/>
              </p:nvSpPr>
              <p:spPr bwMode="auto">
                <a:xfrm>
                  <a:off x="6934200" y="44958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t>Ligands bound </a:t>
                  </a:r>
                </a:p>
                <a:p>
                  <a:r>
                    <a:rPr lang="en-US" sz="1200" b="1"/>
                    <a:t>to CBS domains</a:t>
                  </a:r>
                </a:p>
              </p:txBody>
            </p:sp>
          </p:grpSp>
          <p:sp>
            <p:nvSpPr>
              <p:cNvPr id="12" name="TextBox 33"/>
              <p:cNvSpPr txBox="1">
                <a:spLocks noChangeArrowheads="1"/>
              </p:cNvSpPr>
              <p:nvPr/>
            </p:nvSpPr>
            <p:spPr bwMode="auto">
              <a:xfrm>
                <a:off x="7010400" y="2743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dirty="0"/>
                  <a:t>Hydrogen sulfide</a:t>
                </a:r>
              </a:p>
            </p:txBody>
          </p:sp>
        </p:grpSp>
      </p:grpSp>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667" y="6069013"/>
            <a:ext cx="35052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599946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Technical Approach</a:t>
            </a:r>
            <a:endParaRPr lang="en-US" dirty="0"/>
          </a:p>
        </p:txBody>
      </p:sp>
      <p:sp>
        <p:nvSpPr>
          <p:cNvPr id="3" name="Content Placeholder 2"/>
          <p:cNvSpPr>
            <a:spLocks noGrp="1"/>
          </p:cNvSpPr>
          <p:nvPr>
            <p:ph idx="1"/>
          </p:nvPr>
        </p:nvSpPr>
        <p:spPr/>
        <p:txBody>
          <a:bodyPr/>
          <a:lstStyle/>
          <a:p>
            <a:r>
              <a:rPr lang="en-US" dirty="0" smtClean="0"/>
              <a:t>Develop a formal model of storytelling, using </a:t>
            </a:r>
            <a:r>
              <a:rPr lang="en-US" dirty="0" err="1" smtClean="0"/>
              <a:t>redescriptions</a:t>
            </a:r>
            <a:r>
              <a:rPr lang="en-US" dirty="0" smtClean="0"/>
              <a:t> and </a:t>
            </a:r>
            <a:r>
              <a:rPr lang="en-US" dirty="0" err="1" smtClean="0"/>
              <a:t>biclusters</a:t>
            </a:r>
            <a:r>
              <a:rPr lang="en-US" dirty="0" smtClean="0"/>
              <a:t> as a way to create shifts-of-vocabulary across diverse domains</a:t>
            </a:r>
          </a:p>
          <a:p>
            <a:r>
              <a:rPr lang="en-US" dirty="0" smtClean="0"/>
              <a:t>Design scalable and steerable algorithms that can respond to interactive user input such as preferences and constraints</a:t>
            </a:r>
          </a:p>
          <a:p>
            <a:r>
              <a:rPr lang="en-US" dirty="0" smtClean="0"/>
              <a:t>Investigate how analysts gain insight through storytelling visualizations</a:t>
            </a:r>
            <a:endParaRPr lang="en-US" dirty="0"/>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7</a:t>
            </a:fld>
            <a:endParaRPr lang="en-US"/>
          </a:p>
        </p:txBody>
      </p:sp>
    </p:spTree>
    <p:extLst>
      <p:ext uri="{BB962C8B-B14F-4D97-AF65-F5344CB8AC3E}">
        <p14:creationId xmlns:p14="http://schemas.microsoft.com/office/powerpoint/2010/main" val="2565261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overview of most important technical achievement</a:t>
            </a:r>
            <a:endParaRPr lang="en-US" dirty="0"/>
          </a:p>
        </p:txBody>
      </p:sp>
      <p:sp>
        <p:nvSpPr>
          <p:cNvPr id="3" name="Content Placeholder 2"/>
          <p:cNvSpPr>
            <a:spLocks noGrp="1"/>
          </p:cNvSpPr>
          <p:nvPr>
            <p:ph idx="1"/>
          </p:nvPr>
        </p:nvSpPr>
        <p:spPr/>
        <p:txBody>
          <a:bodyPr/>
          <a:lstStyle/>
          <a:p>
            <a:r>
              <a:rPr lang="en-US" dirty="0" smtClean="0"/>
              <a:t>Problem Statement</a:t>
            </a:r>
          </a:p>
          <a:p>
            <a:pPr lvl="1"/>
            <a:r>
              <a:rPr lang="en-US" dirty="0" smtClean="0"/>
              <a:t>How can we find stories through diverse </a:t>
            </a:r>
            <a:r>
              <a:rPr lang="en-US" dirty="0"/>
              <a:t>datasets</a:t>
            </a:r>
            <a:r>
              <a:rPr lang="en-US" dirty="0" smtClean="0"/>
              <a:t> that are contextually coherent?</a:t>
            </a:r>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8</a:t>
            </a:fld>
            <a:endParaRPr lang="en-US"/>
          </a:p>
        </p:txBody>
      </p:sp>
    </p:spTree>
    <p:extLst>
      <p:ext uri="{BB962C8B-B14F-4D97-AF65-F5344CB8AC3E}">
        <p14:creationId xmlns:p14="http://schemas.microsoft.com/office/powerpoint/2010/main" val="2359006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overview of most important technical achievement</a:t>
            </a:r>
            <a:endParaRPr lang="en-US" dirty="0"/>
          </a:p>
        </p:txBody>
      </p:sp>
      <p:sp>
        <p:nvSpPr>
          <p:cNvPr id="3" name="Content Placeholder 2"/>
          <p:cNvSpPr>
            <a:spLocks noGrp="1"/>
          </p:cNvSpPr>
          <p:nvPr>
            <p:ph idx="1"/>
          </p:nvPr>
        </p:nvSpPr>
        <p:spPr/>
        <p:txBody>
          <a:bodyPr/>
          <a:lstStyle/>
          <a:p>
            <a:r>
              <a:rPr lang="en-US" dirty="0" smtClean="0"/>
              <a:t>Approach</a:t>
            </a:r>
          </a:p>
          <a:p>
            <a:pPr lvl="1"/>
            <a:r>
              <a:rPr lang="en-US" dirty="0" smtClean="0"/>
              <a:t>Use </a:t>
            </a:r>
            <a:r>
              <a:rPr lang="en-US" dirty="0" err="1" smtClean="0"/>
              <a:t>biclusters</a:t>
            </a:r>
            <a:r>
              <a:rPr lang="en-US" dirty="0" smtClean="0"/>
              <a:t> and </a:t>
            </a:r>
            <a:r>
              <a:rPr lang="en-US" dirty="0" err="1" smtClean="0"/>
              <a:t>redescriptions</a:t>
            </a:r>
            <a:r>
              <a:rPr lang="en-US" dirty="0" smtClean="0"/>
              <a:t> to bridge diverse data domains</a:t>
            </a:r>
          </a:p>
          <a:p>
            <a:pPr lvl="1"/>
            <a:r>
              <a:rPr lang="en-US" dirty="0" smtClean="0"/>
              <a:t>Develop exploratory tools using these concepts and embed in a visual analytic system</a:t>
            </a:r>
          </a:p>
          <a:p>
            <a:pPr lvl="1"/>
            <a:r>
              <a:rPr lang="en-US" dirty="0" smtClean="0"/>
              <a:t>Conduct user studies to evaluate impact on discovery process and product</a:t>
            </a:r>
          </a:p>
        </p:txBody>
      </p:sp>
      <p:sp>
        <p:nvSpPr>
          <p:cNvPr id="4" name="Slide Number Placeholder 3"/>
          <p:cNvSpPr>
            <a:spLocks noGrp="1"/>
          </p:cNvSpPr>
          <p:nvPr>
            <p:ph type="sldNum" sz="quarter" idx="12"/>
          </p:nvPr>
        </p:nvSpPr>
        <p:spPr/>
        <p:txBody>
          <a:bodyPr/>
          <a:lstStyle/>
          <a:p>
            <a:pPr>
              <a:defRPr/>
            </a:pPr>
            <a:fld id="{AC0646B8-9310-4B6B-8A6A-D0B14E592E13}" type="slidenum">
              <a:rPr lang="en-US" smtClean="0"/>
              <a:pPr>
                <a:defRPr/>
              </a:pPr>
              <a:t>9</a:t>
            </a:fld>
            <a:endParaRPr lang="en-US"/>
          </a:p>
        </p:txBody>
      </p:sp>
    </p:spTree>
    <p:extLst>
      <p:ext uri="{BB962C8B-B14F-4D97-AF65-F5344CB8AC3E}">
        <p14:creationId xmlns:p14="http://schemas.microsoft.com/office/powerpoint/2010/main" val="36001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28180</TotalTime>
  <Words>1862</Words>
  <Application>Microsoft Macintosh PowerPoint</Application>
  <PresentationFormat>On-screen Show (4:3)</PresentationFormat>
  <Paragraphs>227</Paragraphs>
  <Slides>46</Slides>
  <Notes>10</Notes>
  <HiddenSlides>28</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Formal Models, Algorithms, and Visualizations for Storytelling Analytics</vt:lpstr>
      <vt:lpstr>Goals of this project</vt:lpstr>
      <vt:lpstr>Goal: Connecting the dots</vt:lpstr>
      <vt:lpstr>Goal: Connecting the dots</vt:lpstr>
      <vt:lpstr>Storytelling</vt:lpstr>
      <vt:lpstr>Biomedical discovery</vt:lpstr>
      <vt:lpstr>Proposed Technical Approach</vt:lpstr>
      <vt:lpstr>High-level overview of most important technical achievement</vt:lpstr>
      <vt:lpstr>High-level overview of most important technical achievement</vt:lpstr>
      <vt:lpstr>Approach: Clique Chains</vt:lpstr>
      <vt:lpstr>Injecting user feedback </vt:lpstr>
      <vt:lpstr>Not a great story</vt:lpstr>
      <vt:lpstr>Injecting user feedback </vt:lpstr>
      <vt:lpstr>Injecting user feedback </vt:lpstr>
      <vt:lpstr>Injecting user feedback </vt:lpstr>
      <vt:lpstr>In plain English..</vt:lpstr>
      <vt:lpstr>Translating feedback</vt:lpstr>
      <vt:lpstr>System of inequalities</vt:lpstr>
      <vt:lpstr>Biclusters &amp; Redescription</vt:lpstr>
      <vt:lpstr>Computing βρβs</vt:lpstr>
      <vt:lpstr>Bixplorer</vt:lpstr>
      <vt:lpstr>Solving the Crescent Scenario</vt:lpstr>
      <vt:lpstr>Crescent Scenario Full Workspace</vt:lpstr>
      <vt:lpstr>Crescent Scenario Cells</vt:lpstr>
      <vt:lpstr>Analysis Starting Point: A Tale of 3 Biclusters</vt:lpstr>
      <vt:lpstr>Extensions and outreach</vt:lpstr>
      <vt:lpstr>Backup slides follow</vt:lpstr>
      <vt:lpstr>Topics today</vt:lpstr>
      <vt:lpstr>Topics today</vt:lpstr>
      <vt:lpstr>Storytelling in  biomedical abstracts</vt:lpstr>
      <vt:lpstr>Storytelling in  biomedical abstracts</vt:lpstr>
      <vt:lpstr>Algorithmic foundations</vt:lpstr>
      <vt:lpstr>Structuring the  storytelling process</vt:lpstr>
      <vt:lpstr>Relationalizing Text</vt:lpstr>
      <vt:lpstr>Relational stories</vt:lpstr>
      <vt:lpstr>The unit of composition</vt:lpstr>
      <vt:lpstr>Computing βρβs</vt:lpstr>
      <vt:lpstr>Two basic ideas</vt:lpstr>
      <vt:lpstr>Compose then compute</vt:lpstr>
      <vt:lpstr>Compose then compute</vt:lpstr>
      <vt:lpstr>Compose then compute</vt:lpstr>
      <vt:lpstr>Compose then compute</vt:lpstr>
      <vt:lpstr>Compose then compute</vt:lpstr>
      <vt:lpstr>Compose then compute</vt:lpstr>
      <vt:lpstr>Topics today</vt:lpstr>
      <vt:lpstr>Summary of posters</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Thee to a Half-Bakery!</dc:title>
  <dc:creator>wingated</dc:creator>
  <cp:lastModifiedBy>Chris North</cp:lastModifiedBy>
  <cp:revision>1381</cp:revision>
  <dcterms:created xsi:type="dcterms:W3CDTF">2008-02-19T20:34:11Z</dcterms:created>
  <dcterms:modified xsi:type="dcterms:W3CDTF">2012-12-13T03:32:00Z</dcterms:modified>
</cp:coreProperties>
</file>